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notesSlides/notesSlide3.xml" ContentType="application/vnd.openxmlformats-officedocument.presentationml.notesSlide+xml"/>
  <Override PartName="/ppt/notesSlides/notesSlide4.xml" ContentType="application/vnd.openxmlformats-officedocument.presentationml.notesSlide+xml"/>
  <Override PartName="/ppt/ink/ink6.xml" ContentType="application/inkml+xml"/>
  <Override PartName="/ppt/ink/ink7.xml" ContentType="application/inkml+xml"/>
  <Override PartName="/ppt/notesSlides/notesSlide5.xml" ContentType="application/vnd.openxmlformats-officedocument.presentationml.notesSlide+xml"/>
  <Override PartName="/ppt/ink/ink8.xml" ContentType="application/inkml+xml"/>
  <Override PartName="/ppt/notesSlides/notesSlide6.xml" ContentType="application/vnd.openxmlformats-officedocument.presentationml.notesSlide+xml"/>
  <Override PartName="/ppt/ink/ink9.xml" ContentType="application/inkml+xml"/>
  <Override PartName="/ppt/ink/ink10.xml" ContentType="application/inkml+xml"/>
  <Override PartName="/ppt/notesSlides/notesSlide7.xml" ContentType="application/vnd.openxmlformats-officedocument.presentationml.notesSlide+xml"/>
  <Override PartName="/ppt/ink/ink11.xml" ContentType="application/inkml+xml"/>
  <Override PartName="/ppt/ink/ink12.xml" ContentType="application/inkml+xml"/>
  <Override PartName="/ppt/ink/ink13.xml" ContentType="application/inkml+xml"/>
  <Override PartName="/ppt/ink/ink14.xml" ContentType="application/inkml+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notesSlides/notesSlide13.xml" ContentType="application/vnd.openxmlformats-officedocument.presentationml.notesSlide+xml"/>
  <Override PartName="/ppt/ink/ink20.xml" ContentType="application/inkml+xml"/>
  <Override PartName="/ppt/ink/ink21.xml" ContentType="application/inkml+xml"/>
  <Override PartName="/ppt/ink/ink22.xml" ContentType="application/inkml+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notesSlides/notesSlide18.xml" ContentType="application/vnd.openxmlformats-officedocument.presentationml.notesSlide+xml"/>
  <Override PartName="/ppt/ink/ink43.xml" ContentType="application/inkml+xml"/>
  <Override PartName="/ppt/ink/ink44.xml" ContentType="application/inkml+xml"/>
  <Override PartName="/ppt/ink/ink45.xml" ContentType="application/inkml+xml"/>
  <Override PartName="/ppt/ink/ink46.xml" ContentType="application/inkml+xml"/>
  <Override PartName="/ppt/notesSlides/notesSlide19.xml" ContentType="application/vnd.openxmlformats-officedocument.presentationml.notesSlide+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ink/ink83.xml" ContentType="application/inkml+xml"/>
  <Override PartName="/ppt/ink/ink84.xml" ContentType="application/inkml+xml"/>
  <Override PartName="/ppt/ink/ink85.xml" ContentType="application/inkml+xml"/>
  <Override PartName="/ppt/ink/ink86.xml" ContentType="application/inkml+xml"/>
  <Override PartName="/ppt/ink/ink87.xml" ContentType="application/inkml+xml"/>
  <Override PartName="/ppt/ink/ink88.xml" ContentType="application/inkml+xml"/>
  <Override PartName="/ppt/ink/ink89.xml" ContentType="application/inkml+xml"/>
  <Override PartName="/ppt/ink/ink90.xml" ContentType="application/inkml+xml"/>
  <Override PartName="/ppt/ink/ink91.xml" ContentType="application/inkml+xml"/>
  <Override PartName="/ppt/ink/ink92.xml" ContentType="application/inkml+xml"/>
  <Override PartName="/ppt/ink/ink93.xml" ContentType="application/inkml+xml"/>
  <Override PartName="/ppt/ink/ink94.xml" ContentType="application/inkml+xml"/>
  <Override PartName="/ppt/ink/ink95.xml" ContentType="application/inkml+xml"/>
  <Override PartName="/ppt/ink/ink96.xml" ContentType="application/inkml+xml"/>
  <Override PartName="/ppt/ink/ink97.xml" ContentType="application/inkml+xml"/>
  <Override PartName="/ppt/ink/ink98.xml" ContentType="application/inkml+xml"/>
  <Override PartName="/ppt/ink/ink99.xml" ContentType="application/inkml+xml"/>
  <Override PartName="/ppt/ink/ink100.xml" ContentType="application/inkml+xml"/>
  <Override PartName="/ppt/ink/ink101.xml" ContentType="application/inkml+xml"/>
  <Override PartName="/ppt/ink/ink102.xml" ContentType="application/inkml+xml"/>
  <Override PartName="/ppt/ink/ink103.xml" ContentType="application/inkml+xml"/>
  <Override PartName="/ppt/ink/ink104.xml" ContentType="application/inkml+xml"/>
  <Override PartName="/ppt/ink/ink105.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7"/>
  </p:notesMasterIdLst>
  <p:sldIdLst>
    <p:sldId id="256" r:id="rId2"/>
    <p:sldId id="277" r:id="rId3"/>
    <p:sldId id="257" r:id="rId4"/>
    <p:sldId id="276" r:id="rId5"/>
    <p:sldId id="260" r:id="rId6"/>
    <p:sldId id="263" r:id="rId7"/>
    <p:sldId id="270" r:id="rId8"/>
    <p:sldId id="269" r:id="rId9"/>
    <p:sldId id="265" r:id="rId10"/>
    <p:sldId id="271" r:id="rId11"/>
    <p:sldId id="423" r:id="rId12"/>
    <p:sldId id="424" r:id="rId13"/>
    <p:sldId id="414" r:id="rId14"/>
    <p:sldId id="266" r:id="rId15"/>
    <p:sldId id="415" r:id="rId16"/>
    <p:sldId id="267" r:id="rId17"/>
    <p:sldId id="426" r:id="rId18"/>
    <p:sldId id="425" r:id="rId19"/>
    <p:sldId id="427" r:id="rId20"/>
    <p:sldId id="465" r:id="rId21"/>
    <p:sldId id="464" r:id="rId22"/>
    <p:sldId id="274" r:id="rId23"/>
    <p:sldId id="406" r:id="rId24"/>
    <p:sldId id="407" r:id="rId25"/>
    <p:sldId id="371" r:id="rId26"/>
    <p:sldId id="408" r:id="rId27"/>
    <p:sldId id="409" r:id="rId28"/>
    <p:sldId id="410" r:id="rId29"/>
    <p:sldId id="416" r:id="rId30"/>
    <p:sldId id="370" r:id="rId31"/>
    <p:sldId id="417" r:id="rId32"/>
    <p:sldId id="412" r:id="rId33"/>
    <p:sldId id="413" r:id="rId34"/>
    <p:sldId id="279" r:id="rId35"/>
    <p:sldId id="278" r:id="rId36"/>
    <p:sldId id="275" r:id="rId37"/>
    <p:sldId id="280" r:id="rId38"/>
    <p:sldId id="379" r:id="rId39"/>
    <p:sldId id="380" r:id="rId40"/>
    <p:sldId id="382" r:id="rId41"/>
    <p:sldId id="381" r:id="rId42"/>
    <p:sldId id="421" r:id="rId43"/>
    <p:sldId id="384" r:id="rId44"/>
    <p:sldId id="455" r:id="rId45"/>
    <p:sldId id="456" r:id="rId46"/>
    <p:sldId id="386" r:id="rId47"/>
    <p:sldId id="390" r:id="rId48"/>
    <p:sldId id="468" r:id="rId49"/>
    <p:sldId id="467" r:id="rId50"/>
    <p:sldId id="466" r:id="rId51"/>
    <p:sldId id="469" r:id="rId52"/>
    <p:sldId id="391" r:id="rId53"/>
    <p:sldId id="392" r:id="rId54"/>
    <p:sldId id="393" r:id="rId55"/>
    <p:sldId id="394" r:id="rId56"/>
    <p:sldId id="396" r:id="rId57"/>
    <p:sldId id="470" r:id="rId58"/>
    <p:sldId id="471" r:id="rId59"/>
    <p:sldId id="372" r:id="rId60"/>
    <p:sldId id="418" r:id="rId61"/>
    <p:sldId id="419" r:id="rId62"/>
    <p:sldId id="376" r:id="rId63"/>
    <p:sldId id="451" r:id="rId64"/>
    <p:sldId id="450" r:id="rId65"/>
    <p:sldId id="428" r:id="rId66"/>
    <p:sldId id="388" r:id="rId67"/>
    <p:sldId id="389" r:id="rId68"/>
    <p:sldId id="378" r:id="rId69"/>
    <p:sldId id="439" r:id="rId70"/>
    <p:sldId id="448" r:id="rId71"/>
    <p:sldId id="472" r:id="rId72"/>
    <p:sldId id="473" r:id="rId73"/>
    <p:sldId id="449" r:id="rId74"/>
    <p:sldId id="444" r:id="rId75"/>
    <p:sldId id="474" r:id="rId76"/>
    <p:sldId id="440" r:id="rId77"/>
    <p:sldId id="452" r:id="rId78"/>
    <p:sldId id="454" r:id="rId79"/>
    <p:sldId id="434" r:id="rId80"/>
    <p:sldId id="453" r:id="rId81"/>
    <p:sldId id="431" r:id="rId82"/>
    <p:sldId id="435" r:id="rId83"/>
    <p:sldId id="432" r:id="rId84"/>
    <p:sldId id="436" r:id="rId85"/>
    <p:sldId id="437" r:id="rId86"/>
    <p:sldId id="438" r:id="rId87"/>
    <p:sldId id="443" r:id="rId88"/>
    <p:sldId id="445" r:id="rId89"/>
    <p:sldId id="447" r:id="rId90"/>
    <p:sldId id="446" r:id="rId91"/>
    <p:sldId id="373" r:id="rId92"/>
    <p:sldId id="374" r:id="rId93"/>
    <p:sldId id="375" r:id="rId94"/>
    <p:sldId id="404" r:id="rId95"/>
    <p:sldId id="420" r:id="rId9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0066FF"/>
    <a:srgbClr val="CDD9EF"/>
    <a:srgbClr val="FFD5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63" autoAdjust="0"/>
    <p:restoredTop sz="94660"/>
  </p:normalViewPr>
  <p:slideViewPr>
    <p:cSldViewPr snapToGrid="0">
      <p:cViewPr varScale="1">
        <p:scale>
          <a:sx n="78" d="100"/>
          <a:sy n="78" d="100"/>
        </p:scale>
        <p:origin x="691"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07T18:18:59.379"/>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1 45,'21'1,"-1"2,1 0,0 1,-1 1,33 13,-28-9,0-1,0-1,36 4,269-4,-305-8,-8 0,-1-1,1-1,-1-1,1 0,17-8,-14 5,-1 1,30-5,-42 10,1 0,-1 1,0 0,1 1,-1-1,1 1,-1 0,0 1,0 0,12 5,-8-1,0 1,-1 0,0 1,0 1,0-1,-1 2,0-1,-1 1,14 21,-5-8,-16-22,0 1,0-1,0 0,0 1,0-1,0 0,0 0,1 0,-1 0,1 0,-1 0,0 0,1 0,0-1,-1 1,1 0,-1-1,1 1,0-1,-1 0,1 0,0 1,-1-1,1 0,0 0,0-1,-1 1,1 0,0-1,2 0,2-2,1-1,-1 0,0 0,0-1,0 1,5-7,-5 5,0 0,1 1,0 0,8-5,-4 6,0 0,-1 0,1 1,1 1,-1 0,0 0,12 1,84 3,-43 1,261-2,-317-2,0 0,0 0,0-1,-1 0,1 0,0-1,-1 0,0-1,1 1,-1-1,-1-1,8-4,-5 2,0-1,0 0,-1 0,0 0,0-1,-1-1,11-16,-9 6</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07T23:13:08.134"/>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4039,'5'-1,"0"0,0 0,0 0,0-1,0 0,0 0,-1 0,1 0,-1-1,8-5,1 0,150-88,215-133,-20-28,-325 227,-1-1,-1-2,-2-1,-1-1,-2-2,-1 0,-2-2,-2-1,-2 0,27-80,-7-18,-6-1,16-151,-20 109,7-15,97-307,-102 414,4 1,3 1,5 3,3 1,90-121,-104 166,2 1,2 2,1 1,1 2,2 2,1 1,2 3,69-34,33-3,203-59,-335 118,946-249,-760 206,29-1,-182 41</inkml:trace>
</inkml:ink>
</file>

<file path=ppt/ink/ink1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3T17:41:34.487"/>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1,'1'9,"1"-1,0 1,1-2,0 1,0 0,1 0,0 0,1 0,9 11,-6-6,22 26,1 1,3-2,1-2,2-1,2-1,72 48,14-3,146 70,-28-39,-55-28,116 62,-255-123,94 27,-18-7,-97-30</inkml:trace>
</inkml:ink>
</file>

<file path=ppt/ink/ink1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3T17:41:40.156"/>
    </inkml:context>
    <inkml:brush xml:id="br0">
      <inkml:brushProperty name="width" value="0.05" units="cm"/>
      <inkml:brushProperty name="height" value="0.05" units="cm"/>
      <inkml:brushProperty name="color" value="#E71224"/>
      <inkml:brushProperty name="ignorePressure" value="1"/>
    </inkml:brush>
  </inkml:definitions>
  <inkml:trace contextRef="#ctx0" brushRef="#br0">881 0,'-2'1,"0"0,0-1,0 2,0-1,0 0,1 0,-1 0,0 1,1-2,-1 2,1 0,0-1,0 1,-1-1,1 1,-1 2,-4 4,-78 95,-69 72,101-130,-1-2,-86 52,80-56,30-18,1 3,-47 50,50-49,11-9,1 0,1 0,0 1,2 0,-12 27,-26 95,36-99,6-17</inkml:trace>
</inkml:ink>
</file>

<file path=ppt/ink/ink1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3T18:14:57.525"/>
    </inkml:context>
    <inkml:brush xml:id="br0">
      <inkml:brushProperty name="width" value="0.05" units="cm"/>
      <inkml:brushProperty name="height" value="0.05" units="cm"/>
      <inkml:brushProperty name="color" value="#00A0D7"/>
      <inkml:brushProperty name="ignorePressure" value="1"/>
    </inkml:brush>
  </inkml:definitions>
  <inkml:trace contextRef="#ctx0" brushRef="#br0">1 745,'22'-1,"-1"-2,0 0,0-1,0-1,0 0,21-9,2 1,423-91,-406 90,0-3,92-35,-41 12,100-36,-164 56,-1-3,55-32,167-115,-239 151,-19 13,-1-1,0 1,-1-2,11-9,-9 6,-6 5,0 1,1-1,0 1,0 0,0 1,1-1,9-4,1 2</inkml:trace>
</inkml:ink>
</file>

<file path=ppt/ink/ink1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3T18:57:10.583"/>
    </inkml:context>
    <inkml:brush xml:id="br0">
      <inkml:brushProperty name="width" value="0.05" units="cm"/>
      <inkml:brushProperty name="height" value="0.05" units="cm"/>
      <inkml:brushProperty name="color" value="#F6630D"/>
      <inkml:brushProperty name="ignorePressure" value="1"/>
    </inkml:brush>
  </inkml:definitions>
  <inkml:trace contextRef="#ctx0" brushRef="#br0">0 219,'1356'0,"-1355"0,-1 0,1 0,-1 1,1-1,0 0,-1 0,1 0,-1 0,1 0,0 0,-1 0,1 0,0 0,-1 0,1 0,-1-1,1 1,0 0,-1 0,1 0,-1-1,1 1,-1 0,1-1,-1 1,1-1,-1 1,1-1,-1 1,0 0,1-2,-16-10,-35-9,-110-52,144 65,-158-63,150 57,25 15,-1-1,0 0,1 0,-1 0,0 0,0 0,1 0,-1 0,0 0,1-1,-1 1,0 0,1 0,-1 0,0 0,1 0,-1 0,0-1,0 1,1 0,-1 0,0 0,0-1,1 1,-1 0,0 0,0-1,0 1,0 0,1-1,-1 1,0 0,0 0,0-1,0 1,0 0,0-1,0 1,0 0,0-1,0 1,0 0,0-1,0 1,0 0,0-1,0 1,0 0,0-1,0 1,0 0,-1 0,1-1,0 1,0 0,0-1,-1 1,1 0,0 0,0 0,-1-1,1 1,-1 0,8 0,0 1,0 0,0 0,0 0,0 1,-1 0,1 1,-1-1,7 5,29 9,-21-9,-1 0,0 2,0 0,-1 2,-1 0,0 1,0 1,-1 0,21 22,-17-14,-13-11,2-1,-1-1,14 10,-22-17,0-1,1 1,-1 0,0-1,0 1,0 0,0 0,0 0,0-1,0 1,0 0,0 0,0 1,0-1,-1 0,1 0,0 0,-1 0,1 1,-1-1,0 0,1 1,-1-1,0 0,0 0,1 1,-1 2,-2-2,1-1,0 1,0 0,-1-1,1 1,-1-1,0 1,1-1,-1 0,0 1,0-1,1 0,-1 0,0 0,0-1,0 1,-3 0,-75 33,-80 46,156-79,1 1,0 0,0 0,0 0,0 0,0 1,1-1,-4 4,9-4,8-5,11-7,6-8,45-38,-48 35,1 1,32-18,-45 31</inkml:trace>
</inkml:ink>
</file>

<file path=ppt/ink/ink1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3T19:05:33.048"/>
    </inkml:context>
    <inkml:brush xml:id="br0">
      <inkml:brushProperty name="width" value="0.05" units="cm"/>
      <inkml:brushProperty name="height" value="0.05" units="cm"/>
      <inkml:brushProperty name="color" value="#00A0D7"/>
      <inkml:brushProperty name="ignorePressure" value="1"/>
    </inkml:brush>
  </inkml:definitions>
  <inkml:trace contextRef="#ctx0" brushRef="#br0">116 30,'0'35,"0"41,15 133,-1-137,-6-36,-2 1,1 42,-5-57,0-1,6 22,-3-21,2 42,-6-51,0 0,1 0,0 0,1 0,1 0,0-1,1 1,0-1,0 0,2-1,-1 0,1 0,1 0,0 0,1-1,0-1,0 0,1 0,0-1,0 0,17 10,3 1,-2-1,0-2,38 17,-14-10,-22-10,1 0,0-2,45 10,-66-20,37 8,1-2,64 1,-29-8,81-2,-158 1,0 0,0 0,0 0,0-1,0 0,0 0,0 0,-1-1,1 0,7-5,-2-1,1-1,18-21,-7 7,0 2,-13 13,-1 1,-1-2,1 1,-1-1,-1 0,10-17,-11 12,0 0,-1-1,0 1,-2-1,0 0,0 0,-1 0,-1 0,-3-32,4 8,-1 28,-1 0,0 0,0 0,-1 0,0 0,-6-21,6 31,0 0,-1 0,1 0,0 0,-1 0,1 1,-1-1,0 0,1 1,-1-1,0 1,0 0,0-1,0 1,-3-1,-38-13,14 6,13 3,-1 1,0 1,0 0,0 1,-1 1,-24 1,-4-2,-21-8,-6-1,-87 13,-34-3,188 2,1-1,0 0,0 0,0 0,0-1,0 1,0-1,0 0,1-1,-1 1,0-1,1 0,0 0,0 0,0 0,0-1,1 0,-5-5,4 2,0 0,0-1,0 1,1-1,0 0,1 0,0 0,0 0,1 0,-1-15,3-52,0 59,0 1,-1-1,0 0,-1 0,-6-27,1 29,-1 1,0 0,-1 0,0 0,-1 1,0 0,-1 1,0 0,-19-15,20 19,-2 0,1 0,-1 1,1 1,-2 0,1 0,-1 1,1 0,-1 1,0 1,-16-2,-3 1,-1 2,0 1,-36 5,60-3,1 0,0 0,-1 1,1 0,0 0,0 1,0 0,1 0,-1 0,1 1,0 0,1 1,-1-1,-5 8,1 0</inkml:trace>
</inkml:ink>
</file>

<file path=ppt/ink/ink1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3T19:05:33.049"/>
    </inkml:context>
    <inkml:brush xml:id="br0">
      <inkml:brushProperty name="width" value="0.05" units="cm"/>
      <inkml:brushProperty name="height" value="0.05" units="cm"/>
      <inkml:brushProperty name="color" value="#00A0D7"/>
      <inkml:brushProperty name="ignorePressure" value="1"/>
    </inkml:brush>
  </inkml:definitions>
  <inkml:trace contextRef="#ctx0" brushRef="#br0">0 1238,'251'1,"279"-3,-425-2,0-5,132-29,-161 20,0-3,-1-4,121-58,-46 1,-4-6,215-171,101-53,-210 183,-135 73,-69 32,99-32,-116 47,-1 2,2 1,-1 1,52 0,-21 6,-38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07T22:59:53.123"/>
    </inkml:context>
    <inkml:brush xml:id="br0">
      <inkml:brushProperty name="width" value="0.025" units="cm"/>
      <inkml:brushProperty name="height" value="0.025" units="cm"/>
      <inkml:brushProperty name="color" value="#5B2D90"/>
      <inkml:brushProperty name="ignorePressure" value="1"/>
    </inkml:brush>
  </inkml:definitions>
  <inkml:trace contextRef="#ctx0" brushRef="#br0">1 0,'1'4,"0"0,0-1,0 1,1-1,-1 0,1 1,0-1,0 0,0 0,4 4,3 6,59 91,4-4,94 101,-99-130,89 73,-112-109,2-1,2-2,71 35,-61-39,1-2,1-3,1-2,1-3,118 17,106-18,-175-13,20 7,172 38,-130-17,-139-26,1 1,-1 3,-1 0,59 28,-69-25</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07T23:13:08.134"/>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4907,'5'-1,"0"0,0 0,0-1,0 0,0 0,0 0,-1-1,1 0,-1 0,8-7,1 0,150-107,215-161,-20-34,-325 276,-1-3,-1 0,-2-3,-1-1,-2-1,-1-1,-2-2,-2-1,-2-1,27-97,-7-22,-6-1,16-183,-20 132,7-19,97-371,-102 501,4 2,3 2,5 3,3 1,90-147,-104 202,2 1,2 2,1 3,1 1,2 2,1 2,2 3,69-41,33-3,203-72,-335 142,946-300,-760 248,29-1,-182 51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09T22:02:21.223"/>
    </inkml:context>
    <inkml:brush xml:id="br0">
      <inkml:brushProperty name="width" value="0.05" units="cm"/>
      <inkml:brushProperty name="height" value="0.05" units="cm"/>
      <inkml:brushProperty name="color" value="#E71224"/>
    </inkml:brush>
  </inkml:definitions>
  <inkml:trace contextRef="#ctx0" brushRef="#br0">1 9453 24575,'118'-4'-92,"216"-35"-1,-292 33-26,788-174-1542,-15-71 1900,-240 31 554,-300 66 103,-240 133-859,16-13-37,-2-1 0,-1-3 0,-2-2 0,-1-1 0,-3-3 0,-2-1 0,48-69 0,-61 72 0,-1-1 0,-3-1 0,36-93 0,-28 44 0,20-102 0,-35 112 0,-4-2 0,1-91 0,-17-173 0,-4 255 0,-5 1 0,-3 1 0,-4 0 0,-5 1 0,-3 2 0,-47-101 0,-4 24 0,-7 3 0,-126-178 0,-73-127 0,232 376 0,-101-135 0,114 177 0,-2 2 0,-2 2 0,-97-77 0,19 36 0,63 47 0,-95-85 0,102 71 0,2-1 0,3-3 0,2-2 0,3-2 0,-52-104 0,40 53 0,5-3 0,-52-184 0,68 179 0,-21-166 0,45 211 0,3-1 0,4-1 0,10-105 0,-6 160 0,35-277 0,-24 223 0,43-141 0,-39 173 0,2 1 0,35-59 0,60-78 0,-37 62 0,-14 18 0,84-104 0,-122 175 0,2 0 0,1 2 0,1 1 0,1 1 0,2 2 0,0 1 0,47-25 0,85-21 0,-25 13 0,-70 27 0,121-33 0,-11 6 0,-32 7 0,155-28 0,-265 66 0,-1 0 0,-1-3 0,0-1 0,63-37 0,-73 35 0,-1-1 0,39-39 0,-36 32 0,34-26 0,-39 36 0,-12 9 0,0-1 0,-1 1 0,0-2 0,13-13 0,-22 21 0,0 0 0,1-1 0,-1 1 0,1-1 0,-1 1 0,0-1 0,1 1 0,-1-1 0,0 0 0,0 1 0,0-1 0,1 1 0,-1-1 0,0 1 0,0-1 0,0 0 0,0 1 0,0-1 0,0 0 0,0 1 0,0-1 0,0 1 0,0-1 0,0 0 0,-1 1 0,1-1 0,0 1 0,0-1 0,0 1 0,-1-1 0,1 1 0,0-1 0,-1 1 0,1-1 0,-1 1 0,1-1 0,0 1 0,-1-1 0,1 1 0,-1 0 0,1-1 0,-1 1 0,1 0 0,-1-1 0,0 1 0,1 0 0,-1 0 0,1 0 0,-1-1 0,1 1 0,-1 0 0,-1 0 0,-35-7 0,36 7 0,-258-2 0,130 5 0,107-4 0,15 1 0,1-1 0,-1 1 0,1 1 0,-1-1 0,1 1 0,-1 0 0,-9 3 0,16-4 0,0 0 0,0 0 0,0 0 0,1 0 0,-1 0 0,0 0 0,0 0 0,1 1 0,-1-1 0,0 0 0,0 0 0,0 0 0,0 0 0,1 0 0,-1 1 0,0-1 0,0 0 0,0 0 0,0 0 0,1 1 0,-1-1 0,0 0 0,0 0 0,0 0 0,0 1 0,0-1 0,0 0 0,0 0 0,0 1 0,0-1 0,0 0 0,0 0 0,0 0 0,0 1 0,0-1 0,0 0 0,0 0 0,0 1 0,0-1 0,0 0 0,0 0 0,0 1 0,0-1 0,0 0 0,0 0 0,-1 0 0,1 1 0,0-1 0,0 0 0,0 0 0,0 0 0,-1 0 0,1 1 0,0-1 0,0 0 0,0 0 0,0 0 0,-1 0 0,1 0 0,0 0 0,0 0 0,-1 1 0,1-1 0,20 5 0,50 8 0,-33-5 0,0-2 0,44 1 0,210-8 0,-288 1 0,1 0 0,0 0 0,0 1 0,0-1 0,0 1 0,0 0 0,-1 0 0,1 0 0,0 1 0,-1-1 0,1 1 0,-1 0 0,0 0 0,4 2 0,-6-2 0,1-1 0,-1 1 0,0-1 0,0 1 0,0-1 0,0 1 0,0 0 0,-1 0 0,1-1 0,0 1 0,-1 0 0,1 0 0,-1 0 0,0-1 0,1 1 0,-1 0 0,0 0 0,0 0 0,0 0 0,-1 0 0,1 0 0,0 0 0,-1-1 0,1 1 0,-1 0 0,0 0 0,1-1 0,-1 1 0,0 0 0,0-1 0,-2 4 0,-21 32 0,-2-1 0,-42 45 0,-33 48 0,27-23-1365,58-83-5461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1-12T18:29:35.985"/>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1,'3'51,"2"0,2 0,3 5,1 6,1 44,-11 171,-3-142,6 17,-4-148,1 0,0 1,0-1,0 0,0 0,0 0,1 0,0-1,0 1,0 0,0-1,1 1,-1-1,1 0,0 0,0 0,0 0,0 0,1-1,-1 1,1-1,-1 0,1 0,0 0,0-1,0 1,0-1,0 0,0 0,2 0,16 3,1-1,0-1,0-1,0-2,4 0,-5 0,67 0,-181 24,61-16,0 2,-27 13,47-18,0 1,1 1,-1 0,1 1,0 0,0 0,1 1,0 1,-2 2,7-6,1 1,-1-1,1 1,0 0,1 0,-1 0,1 0,0 1,1-1,0 0,0 1,0-1,0 4,1 18,0 0,4 18,-1 4,-2-34,0 0,1-1,1 1,0-1,2 0,-1 0,2 0,0 0,0-1,2 0,4 7,-2-2,1 2,-2-1,-1 1,-1 1,0 0,-2 0,-1 0,0 0,-2 1,0-1,-2 1,0 0,-1-18,0 1,0-1,-1 0,1 0,-1 0,0 0,-1-1,1 1,-1 0,0-1,0 0,0 0,-1 0,1 0,-1 0,-2 0,0 2,0-1,-1-1,1 0,-1 0,0 0,-1-1,1 1,0-2,-1 1,-2-1,-11 2</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13T18:07:00.302"/>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1 102,'195'1,"218"-3,-238-10,111-25,-111 12,98 1,-196 21,0 4,-1 3,1 3,-1 3,0 4,39 13,-96-21,61 17,-2 4,65 31,-104-38</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2T20:49:01.304"/>
    </inkml:context>
    <inkml:brush xml:id="br0">
      <inkml:brushProperty name="width" value="0.05" units="cm"/>
      <inkml:brushProperty name="height" value="0.05" units="cm"/>
      <inkml:brushProperty name="color" value="#CC0066"/>
      <inkml:brushProperty name="ignorePressure" value="1"/>
    </inkml:brush>
  </inkml:definitions>
  <inkml:trace contextRef="#ctx0" brushRef="#br0">0 1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2T20:49:03.889"/>
    </inkml:context>
    <inkml:brush xml:id="br0">
      <inkml:brushProperty name="width" value="0.05" units="cm"/>
      <inkml:brushProperty name="height" value="0.05" units="cm"/>
      <inkml:brushProperty name="color" value="#CC0066"/>
      <inkml:brushProperty name="ignorePressure" value="1"/>
    </inkml:brush>
  </inkml:definitions>
  <inkml:trace contextRef="#ctx0" brushRef="#br0">0 1</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2T20:49:04.636"/>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1 1</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2T20:49:07.506"/>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07T18:19:02.723"/>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0 76,'0'1,"1"-1,-1 1,0 0,0 0,1-1,-1 1,0 0,1-1,-1 1,1 0,-1-1,1 1,-1-1,1 1,0-1,-1 1,1-1,0 1,-1-1,1 1,0-1,0 0,1 1,21 6,-16-5,33 11,116 32,-126-39,0-1,0-1,42 0,-11-3,-1-4,0-1,110-24,-54-7,-58 17,78-15,38 16,-94 4,-32 4,0 2,98-2,-136 10,0 0,0 0,-1 1,1 1,-1 0,0 0,1 0,-1 1,-1 1,1 0,-1 0,0 0,0 1,0 0,11 12,-8-5,-1-1,0 1,-1 1,-1 0,0 0,0 1,-2-1,9 28,-10-26,-4-9,1 1,0 0,1-1,-1 1,2-1,-1 0,1 0,0 0,0-1,9 11,-12-16,0-1,0 1,-1-1,1 1,0-1,0 1,0-1,0 1,0-1,-1 0,1 1,0-1,0 0,0 0,0 0,0 0,0 0,0 0,0 0,0 0,0 0,0 0,0 0,0-1,2 0,-2 0,1 0,-1 0,0 0,1-1,-1 1,0 0,0-1,0 1,0-1,0 0,0 1,1-4,1-3,-1 0,1-1,-2 1,2-16,-2 12,0 0,1 0,0 0,1 1,0-1,7-17,-8 25,0 1,0-1,0 1,1-1,-1 1,1 0,0 0,0 0,0 0,0 1,0-1,1 1,-1 0,1 0,0 0,-1 0,1 1,0-1,0 1,0 0,0 0,6 0,46-3,103 6,-49 1,1560-3,-1648 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2T20:48:29.979"/>
    </inkml:context>
    <inkml:brush xml:id="br0">
      <inkml:brushProperty name="width" value="0.05" units="cm"/>
      <inkml:brushProperty name="height" value="0.05" units="cm"/>
      <inkml:brushProperty name="color" value="#CC0066"/>
      <inkml:brushProperty name="ignorePressure" value="1"/>
    </inkml:brush>
  </inkml:definitions>
  <inkml:trace contextRef="#ctx0" brushRef="#br0">339 0,'4'106,"18"95,-4-43,33 325,-40-407,-3-29,-2 0,-1 23,-6 323,1-389,0 0,0 0,-1 0,1 0,-1 0,0 0,0 0,0 0,-1 0,1 0,-1 0,1-3,0 1,0-1,0 0,0 0,0 0,0 0,-1-1,1 1,0 0,0 0,-1-1,1 1,0 0,-1-1,1 0,-1 1,1-1,-1 0,1 0,0 1,-1-1,1 0,-1-1,1 1,-1 0,1 0,-1-1,1 1,0 0,-1-1,1 0,-1 0,-7-2,1-1,0 0,1 0,-1-1,1 0,-1 0,2-1,-1 0,0-1,-55-63,37 39,-60-72,37 42,-3 3,-12-8,315 314,-238-232,0 2,6 11,-9-12,1-1,1 0,8 8,-16-20,-1 0,0-1,1 1,0-1,0 0,0 0,0 0,0-1,0 0,1 0,-1 0,1 0,0-1,2 0,-4-1,0 0,0 0,1-1,-1 1,0-1,-1 0,1 0,0 0,0-1,0 0,-1 1,1-1,-1 0,1-1,-1 1,0-1,0 1,0-1,0 0,0 0,10-12,-1 0,-1 0,8-14,-4 5,153-231,-148 228,-3 8</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2T20:48:33.096"/>
    </inkml:context>
    <inkml:brush xml:id="br0">
      <inkml:brushProperty name="width" value="0.05" units="cm"/>
      <inkml:brushProperty name="height" value="0.05" units="cm"/>
      <inkml:brushProperty name="color" value="#CC0066"/>
      <inkml:brushProperty name="ignorePressure" value="1"/>
    </inkml:brush>
  </inkml:definitions>
  <inkml:trace contextRef="#ctx0" brushRef="#br0">5148 384,'-3104'0,"2718"-14,184 4,-4 0,-253-5,346 13,-67-11,38 4,-103 7,134 3,172 29,140 62,-192-88,12 4,-1 1,0 1,0 1,-1 0,18 15,-36-25,0 0,0 0,0 0,0 0,0 0,0 0,0 0,0 0,0 0,-1 1,1-1,0 0,-1 1,1-1,-1 2,0-3,0 1,0-1,0 1,0-1,0 1,0-1,0 1,-1-1,1 1,0-1,0 1,0-1,-1 1,1-1,0 0,-1 1,1-1,0 1,-1-1,1 0,-1 1,1-1,-1 0,1 0,0 1,-1-1,1 0,-1 0,-2 1,0 0,0 0,0-1,0 0,-1 1,1-1,0 0,0 0,0-1,0 1,0-1,-1 0,0 0,-36-12,0-3,1-1,0-2,2-1,0-3,1 0,2-3,-5-5,38 30,-1 0,1 0,0 0,-1-1,1 1,0-1,0 1,0-1,0 1,0-1,0 1,1-1,-1 0,0 0,1 1,-1-1,1 0,0 0,0 0,-1 1,1-1,1 0,-1 0,0 0,0 0,1 1,-1-1,1 0,-1 0,1 1,0-1,-1 0,1 1,0-1,0 1,0-1,2 0,5-8,0 0,1 1,0 1,1 0,4-4,2-1,240-193,-237 190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2T20:48:36.611"/>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1 196,'156'-1,"102"1,83 16,-185-7,32-7,-152-3,-31 1,-1 0,0 0,0-1,0 1,0-1,0 0,0-1,0 1,2-2,-5 3,-1 0,1-1,-1 1,1 0,0-1,-1 1,1-1,-1 1,1-1,-1 1,0-1,1 0,-1 1,1-1,-1 1,0-1,0 0,1 1,-1-1,0 0,0 1,0-1,0 0,0-1,0 1,-1 0,1-1,0 1,-1 0,0-1,1 1,-1 0,0-1,0 1,1 0,-1 0,0 0,0 0,0 0,0 0,-1 0,-16-13,-1 0,0 1,-1 1,-1 1,-1 1,-16-10,-85-50,114 62,12 4,18 5,-7 5,-1 0,0 1,0 1,-1 0,0 0,0 1,-1 1,10 10,-8-7,1 0,0-2,1 0,1 0,9 4,1-5,-21-9,-1 1,1-1,-1 1,1 1,-1-1,0 0,1 2,-3-3,-1 0,0 1,0-1,1 0,-1 1,0-1,0 1,0 0,-1-1,1 1,0 0,-1 0,1-1,-1 1,1 0,-1 0,0 0,0 0,0-1,0 1,0 2,-1 3,-1 0,0 0,0 0,0 0,-1 0,0 0,0 0,-1-1,0 1,0-1,0 0,-1-1,0 1,0-1,0 1,-5 2,-14 12,-2-1,0-1,-7 3,5-2,1 2,-22 20,14-11,23-20</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9-14T03:58:37.317"/>
    </inkml:context>
    <inkml:brush xml:id="br0">
      <inkml:brushProperty name="width" value="0.05" units="cm"/>
      <inkml:brushProperty name="height" value="0.05" units="cm"/>
      <inkml:brushProperty name="color" value="#333333"/>
      <inkml:brushProperty name="ignorePressure" value="1"/>
    </inkml:brush>
  </inkml:definitions>
  <inkml:trace contextRef="#ctx0" brushRef="#br0">1 2273,'82'-10,"144"-21,104-32,221-71,-276 65,700-177,-563 128,-288 75,-2-6,29-20,511-300,-191 99,-315 189,4 6,127-39,-182 84,2 4,0 5,69-3,-70 9,38-5,32-4,-1-7,21-14,-70 12,11-3,93-40,-193 61,172-63,-160 63,1 1,0 3,15 0,-11 6,-1 3,41 5,-2-1,-71-2</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18T03:28:06.223"/>
    </inkml:context>
    <inkml:brush xml:id="br0">
      <inkml:brushProperty name="width" value="0.05" units="cm"/>
      <inkml:brushProperty name="height" value="0.05" units="cm"/>
      <inkml:brushProperty name="color" value="#33CCFF"/>
    </inkml:brush>
  </inkml:definitions>
  <inkml:trace contextRef="#ctx0" brushRef="#br0">1 6409 24575,'202'-60'0,"-65"17"0,285-92 0,-308 96 0,-66 22 0,-1-2 0,-1-2 0,-1-2 0,0-2 0,-2-1 0,-2-3 0,0-1 0,43-43 0,-12 0 0,-4-4 0,-2-2 0,-5-3 0,57-101 0,167-378 0,-249 466 0,-3-2 0,26-135 0,-31 112 0,37-95 0,10-43 0,-47 119 0,-7-1 0,7-273 0,-30 229 0,11-294 0,30-40 0,-32 458 0,2 0 0,3 0 0,2 1 0,35-88 0,113-220 0,-92 219 0,-33 66 0,57-116 0,-81 175 0,2 1 0,1 0 0,1 2 0,1 0 0,0 1 0,2 0 0,29-21 0,-22 20 0,0 2 0,2 0 0,60-26 0,100-25 0,-84 33 0,8-13 0,-78 31 0,1 3 0,58-18 0,-23 15 0,105-13 0,-236 10 0,-402-122 0,450 138 0,-1 1 0,1 0 0,-1 0 0,-1 1 0,1 1 0,0 1 0,0-1 0,-1 2 0,-15 1 0,35-1 0,0 0 0,0 1 0,0 0 0,-1 0 0,1 1 0,7 2 0,9 1 0,260 67 0,-176-43 0,-92-26 0,92 29 0,-93-27 0,0 0 0,-1 1 0,1 0 0,-1 1 0,19 15 0,-11-6 0,-8-7 0,0 0 0,-1 1 0,-1 0 0,14 17 0,-22-25 0,0 0 0,0 1 0,-1-1 0,1 1 0,-1-1 0,1 1 0,-1 0 0,0 0 0,0-1 0,-1 1 0,1 0 0,0 0 0,-1 0 0,0 0 0,0 0 0,0 0 0,0 0 0,0 0 0,-1 0 0,1 0 0,-1 0 0,1 0 0,-1 0 0,0-1 0,-1 1 0,1 0 0,-3 4 0,-10 11 0,-1-1 0,0 0 0,-1-2 0,-19 15 0,-13 13 0,-4 11 0,2 1 0,3 3 0,2 2 0,3 1 0,-52 103 0,91-157-82,-9 17-346,0 0 1,-22 29-1,18-34-6398</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17:08.362"/>
    </inkml:context>
    <inkml:brush xml:id="br0">
      <inkml:brushProperty name="width" value="0.05" units="cm"/>
      <inkml:brushProperty name="height" value="0.05" units="cm"/>
      <inkml:brushProperty name="color" value="#E71224"/>
    </inkml:brush>
  </inkml:definitions>
  <inkml:trace contextRef="#ctx0" brushRef="#br0">1 2397 24575,'93'1'0,"209"-8"0,-254 3 0,-1-3 0,0-1 0,-1-3 0,61-22 0,-55 12 0,-1-3 0,-1-2 0,-2-2 0,0-2 0,-2-2 0,-2-2 0,-1-2 0,50-54 0,261-292 0,-299 315 0,-4-2 0,-2-2 0,-4-2 0,38-82 0,-63 104 0,-3-1 0,18-79 0,-6 18 0,52-134 0,-44 141 0,-32 91 0,0 1 0,1 0 0,1 0 0,0 1 0,1 0 0,0 0 0,1 1 0,0 0 0,1 0 0,1 1 0,15-13 0,-11 11 0,11-8 0,30-20 0,-46 35 0,0 0 0,0 1 0,1 0 0,0 1 0,-1 0 0,1 1 0,12-2 0,9-2 0,60-23 0,-63 19 0,1 2 0,40-8 0,-15 11 0,-1 3 0,67 4 0,-72 1 0,-93-3 0,10 2 0,0-1 0,-1-2 0,1-2 0,0-1 0,-43-12 0,53 10 0,1-2 0,0-1 0,1 0 0,0-2 0,-30-21 0,51 33 0,1 0 0,-1 0 0,1-1 0,-1 1 0,1 0 0,-1-1 0,1 1 0,-1 0 0,1-1 0,0 1 0,-1 0 0,1-1 0,0 1 0,-1-1 0,1 1 0,0-1 0,-1 1 0,1-1 0,0 1 0,0-1 0,0 1 0,-1-1 0,1 1 0,0-1 0,0 1 0,0-1 0,0 1 0,0-1 0,0 1 0,0-1 0,0 1 0,0-1 0,1-1 0,17-3 0,27 8 0,28 5 0,19 4 0,-77-8 0,-1 0 0,24 12 0,-25-10 0,0-1 0,1 0 0,17 3 0,-20-6 0,-7-2 0,0 1 0,0-1 0,-1 1 0,1 0 0,0 1 0,-1-1 0,8 4 0,-10-4 0,0 0 0,-1-1 0,1 1 0,0 0 0,-1 0 0,1 0 0,0 0 0,-1 0 0,1 0 0,-1 0 0,0 1 0,1-1 0,-1 0 0,0 0 0,0 0 0,0 0 0,1 0 0,-1 1 0,0-1 0,-1 0 0,1 0 0,0 0 0,0 0 0,0 0 0,-1 1 0,1-1 0,-1 0 0,1 0 0,0 0 0,-1 0 0,-1 1 0,-3 7 0,0 0 0,-1-1 0,0 1 0,-1-2 0,0 1 0,0-1 0,0 0 0,-1 0 0,-11 7 0,7-5 0,1 0 0,0 1 0,-17 20 0,-40 51-1365,52-58-5461</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46:40.119"/>
    </inkml:context>
    <inkml:brush xml:id="br0">
      <inkml:brushProperty name="width" value="0.05" units="cm"/>
      <inkml:brushProperty name="height" value="0.05" units="cm"/>
      <inkml:brushProperty name="color" value="#E71224"/>
    </inkml:brush>
  </inkml:definitions>
  <inkml:trace contextRef="#ctx0" brushRef="#br0">651 0 24575,'-19'0'0,"0"1"0,0 1 0,0 0 0,0 2 0,-34 10 0,45-11 0,-1 1 0,1-1 0,0 1 0,1 1 0,-1-1 0,1 1 0,0 1 0,0-1 0,0 1 0,1 0 0,-1 1 0,2 0 0,-1 0 0,-7 12 0,-13 39 0,23-48 0,-1 0 0,0-1 0,-1 1 0,1-1 0,-2 0 0,0 0 0,0-1 0,0 1 0,-15 12 0,-27 14 0,34-25 0,-1 1 0,1 0 0,-15 15 0,25-22 9,0 0 1,0 0-1,-1 0 0,1-1 0,-1 0 1,0 0-1,0 0 0,0-1 0,-1 0 0,1 1 1,-1-2-1,-8 3 0,-2-2-380,-1 0-1,1-1 1,-18-1 0,10-1-6455</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46:44.454"/>
    </inkml:context>
    <inkml:brush xml:id="br0">
      <inkml:brushProperty name="width" value="0.05" units="cm"/>
      <inkml:brushProperty name="height" value="0.05" units="cm"/>
      <inkml:brushProperty name="color" value="#008C3A"/>
    </inkml:brush>
  </inkml:definitions>
  <inkml:trace contextRef="#ctx0" brushRef="#br0">1091 56 24575,'-1'-2'0,"1"1"0,-1 0 0,0 0 0,1-1 0,-1 1 0,0 0 0,0 0 0,0 0 0,0 0 0,0 0 0,0 0 0,0 0 0,0 1 0,0-1 0,0 0 0,0 0 0,-2 0 0,-24-12 0,11 7 0,-1 2 0,0 0 0,1 0 0,-1 2 0,0 0 0,-1 1 0,-26 1 0,19 3 0,0 0 0,1 1 0,-1 1 0,-38 15 0,39-12 0,-18 7 0,-59 30 0,90-39 0,0 0 0,0 1 0,1 1 0,0-1 0,0 2 0,1-1 0,0 1 0,0 1 0,-14 20 0,20-26 0,0 0 0,0 0 0,0 0 0,-1-1 0,0 1 0,1-1 0,-1 0 0,-1 0 0,1 0 0,-5 2 0,-50 19 0,21-9 0,7-1-195,0-1 0,-1-2 0,-1-1 0,0-2 0,0-1 0,-50 4 0,60-10-6631</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46:51.750"/>
    </inkml:context>
    <inkml:brush xml:id="br0">
      <inkml:brushProperty name="width" value="0.05" units="cm"/>
      <inkml:brushProperty name="height" value="0.05" units="cm"/>
      <inkml:brushProperty name="color" value="#004F8B"/>
    </inkml:brush>
  </inkml:definitions>
  <inkml:trace contextRef="#ctx0" brushRef="#br0">559 0 24575,'-18'0'0,"-1"1"0,1 1 0,-1 0 0,1 2 0,0 0 0,0 1 0,0 0 0,0 2 0,1 0 0,0 1 0,1 1 0,0 0 0,-24 18 0,38-25 0,-1 1 0,0 0 0,1 0 0,0 0 0,-1 0 0,1 1 0,1-1 0,-1 0 0,0 1 0,1 0 0,0-1 0,-1 1 0,1 4 0,-4 51 0,6-47 0,-2 1 0,-3 22 0,3-32 0,0 1 0,0-1 0,0 0 0,0 1 0,-1-1 0,1 0 0,-1 1 0,0-1 0,0 0 0,0 0 0,-1-1 0,1 1 0,-6 4 0,-18 15 60,-38 23 0,54-39-246,0-1 1,0 0-1,0-1 0,-1 0 1,1 0-1,-1-1 1,-21 3-1,2-3-6640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47:17.158"/>
    </inkml:context>
    <inkml:brush xml:id="br0">
      <inkml:brushProperty name="width" value="0.05" units="cm"/>
      <inkml:brushProperty name="height" value="0.05" units="cm"/>
      <inkml:brushProperty name="color" value="#004F8B"/>
    </inkml:brush>
  </inkml:definitions>
  <inkml:trace contextRef="#ctx0" brushRef="#br0">1 1 24575,'0'0'-8191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07T18:19:03.069"/>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0 0</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49:10.574"/>
    </inkml:context>
    <inkml:brush xml:id="br0">
      <inkml:brushProperty name="width" value="0.05" units="cm"/>
      <inkml:brushProperty name="height" value="0.05" units="cm"/>
      <inkml:brushProperty name="color" value="#004F8B"/>
    </inkml:brush>
  </inkml:definitions>
  <inkml:trace contextRef="#ctx0" brushRef="#br0">491 0 24575,'-7'0'0,"0"1"0,-1 0 0,1 0 0,0 0 0,1 1 0,-1 0 0,0 0 0,0 0 0,1 1 0,-1 0 0,1 1 0,-8 5 0,5-2 0,0 1 0,0 0 0,1 0 0,0 1 0,0 0 0,-11 18 0,1 5 0,1 2 0,2 0 0,-19 60 0,26-62 0,1 1 0,1 0 0,2 0 0,1 0 0,2 0 0,5 60 0,-3-86 0,0 0 0,1 0 0,-1 1 0,2-2 0,-1 1 0,0 0 0,1 0 0,1-1 0,-1 1 0,5 6 0,5 4 0,1-1 0,17 16 0,8 10 0,-17-18 0,-14-16 0,-1 0 0,0 0 0,0 1 0,-1 0 0,7 11 0,-12-17 0,1 0 0,-1 0 0,0 1 0,-1-1 0,1 0 0,0 0 0,-1 0 0,0 1 0,0-1 0,0 0 0,0 0 0,0 0 0,0 1 0,-1-1 0,0 0 0,0 0 0,0 0 0,0 0 0,0 0 0,0 0 0,-1 0 0,-2 3 0,-3 4 0,0-1 0,-1 0 0,0-1 0,0 0 0,-1 0 0,0 0 0,-1-1 0,0-1 0,0 0 0,-16 8 0,0-3 0,0 0 0,-1-1 0,-36 7 0,34-11-682,-49 3-1,33-7-6143</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50:05.964"/>
    </inkml:context>
    <inkml:brush xml:id="br0">
      <inkml:brushProperty name="width" value="0.05" units="cm"/>
      <inkml:brushProperty name="height" value="0.05" units="cm"/>
      <inkml:brushProperty name="color" value="#004F8B"/>
    </inkml:brush>
  </inkml:definitions>
  <inkml:trace contextRef="#ctx0" brushRef="#br0">1418 83 24575,'-412'0'0,"398"1"0,0 1 0,0 0 0,1 1 0,-1 1 0,1 0 0,-18 8 0,16-6 0,0-1 0,0 0 0,0-1 0,-28 3 0,20-5 0,1 0 0,0 2 0,-29 7 0,39-7 0,-1 1 0,1 0 0,1 1 0,-1 0 0,1 0 0,0 1 0,-12 11 0,11-7 0,-1-1 0,0 0 0,-1 0 0,0-2 0,-1 1 0,0-2 0,0 0 0,-18 5 0,15-6 0,-1 0 0,1 1 0,0 1 0,0 1 0,1 1 0,1 0 0,-1 1 0,2 1 0,-1 0 0,2 1 0,-19 22 0,14-11 0,1 0 0,1 2 0,1 0 0,2 1 0,0 0 0,-15 47 0,29-73 0,-23 61 0,-19 89 0,38-131 0,1 1 0,0 0 0,2 0 0,1 0 0,0 1 0,1-1 0,2 0 0,6 30 0,0-23 0,0-1 0,2 1 0,1-2 0,1 0 0,1 0 0,23 30 0,-20-35 0,1-1 0,1-1 0,1 0 0,41 28 0,12 12 0,-34-29 0,0-2 0,2-1 0,87 42 0,-89-50 0,21 14 0,-27-14 0,0-2 0,36 13 0,117 26 0,-4-2 0,-76-12 0,-77-28 0,1-2 0,1 0 0,0-3 0,1 0 0,0-2 0,34 3 0,251-9 0,-142-3 0,-148 2 0,0 0 0,0-1 0,-1-2 0,1-1 0,37-10 0,-19-1 0,-1-2 0,60-33 0,129-61 0,-76 46 0,-50 24 0,-79 31 0,0 1 0,0 2 0,46-7 0,-40 9 0,-1-2 0,42-14 0,114-35 0,-63 22 0,-115 31 0,35-11 0,78-34 0,-110 41 0,0 0 0,-1-2 0,0 1 0,0-2 0,-1 0 0,0 0 0,0-1 0,-2 0 0,15-19 0,3-9 0,-4 7 0,24-42 0,-41 62 0,-1-1 0,-1 1 0,0-1 0,-1 0 0,0 0 0,-1-1 0,3-19 0,6-59 0,-5 46 0,1-62 0,-7 22 0,-4-128 0,0 200 0,-1-1 0,0 1 0,-1 1 0,0-1 0,-1 1 0,-1 0 0,0 0 0,0 1 0,-15-17 0,0-4 0,-48-62 0,63 85 0,0 0 0,0 0 0,-1 1 0,-1 0 0,0 0 0,0 1 0,0 0 0,-1 1 0,0 0 0,0 0 0,-1 1 0,0 1 0,0 0 0,0 0 0,-1 1 0,-23-5 0,-62-5 0,-1 4 0,-99 3 0,-292 7 0,464-1 0,1-2 0,0-1 0,0 0 0,-30-11 0,28 7 0,0 2 0,0 1 0,-36-3 0,-122-5 0,-82-2 0,163 15 0,-89 2 0,152 3 0,1 2 0,-60 18 0,56-13 0,-36 10-117,-300 65-1131,350-83-5578</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50:47.211"/>
    </inkml:context>
    <inkml:brush xml:id="br0">
      <inkml:brushProperty name="width" value="0.05" units="cm"/>
      <inkml:brushProperty name="height" value="0.05" units="cm"/>
      <inkml:brushProperty name="color" value="#E71224"/>
    </inkml:brush>
  </inkml:definitions>
  <inkml:trace contextRef="#ctx0" brushRef="#br0">1773 30 24575,'-4'-3'0,"-1"0"0,1 1 0,-1 0 0,1 0 0,-1 0 0,0 0 0,0 1 0,0 0 0,0 0 0,0 0 0,0 1 0,0-1 0,-8 2 0,-5-2 0,-399-7 0,248 10 0,125 0 0,1 2 0,-51 12 0,82-13 0,-129 28 0,111-25 0,-1 2 0,-50 19 0,49-15 0,-65 15 0,86-24 0,-1 1 0,1 0 0,0 1 0,0 0 0,-18 12 0,-6 2 0,-4 2 0,-68 50 0,96-62 0,1 0 0,0 1 0,1 0 0,0 1 0,0 0 0,1 1 0,-10 19 0,-38 91 0,54-117 0,-9 19 0,2 0 0,0 0 0,2 1 0,0 1 0,2-1 0,-4 51 0,8-50 0,-10 48 0,7-49 0,0-1 0,1 27 0,3-42 0,0 0 0,1 0 0,1 0 0,-1-1 0,1 1 0,1 0 0,-1-1 0,2 0 0,6 14 0,9 13 0,27 74 0,-33-79 0,20 39 0,-17-39 0,16 44 0,45 125 0,-61-161 0,-10-24 0,0 1 0,1-1 0,0 0 0,1-1 0,1 1 0,10 11 0,78 74 0,-86-87 0,1-1 0,0 0 0,1-1 0,0-1 0,0 0 0,1-1 0,27 13 0,8-2 0,56 14 0,-14-5 0,-1 0 0,2-4 0,109 15 0,190 0 0,-303-32 0,-1 3 0,-1 5 0,95 28 0,-127-31 0,0-2 0,0-3 0,109 0 0,11 2 0,484 7 0,-442-17 0,-109-5 0,172-29 0,37-5 0,-276 37 0,-1-2 0,0-2 0,42-13 0,114-46 0,-43 13 0,-57 26 0,171-26 0,-199 40 0,85-27 0,3-1 0,166-17 0,-289 53 0,218-28 0,41-8 0,-283 40 0,31-6 0,-1-1 0,68-25 0,40-19 0,-87 32 0,0-2 0,65-35 0,-117 51 0,1 1 0,-1-1 0,1 0 0,-2-1 0,1 1 0,-1-1 0,0-1 0,0 1 0,-1-1 0,0 0 0,-1 0 0,1-1 0,-2 1 0,1-1 0,-1 0 0,2-12 0,1-1 0,-2-1 0,-1 0 0,-1 0 0,0 0 0,-4-35 0,1 47 0,-1 0 0,0 0 0,0 1 0,-1-1 0,0 1 0,-1 0 0,0 0 0,-1 0 0,0 1 0,-12-17 0,-3 1 0,0 1 0,-32-28 0,15 15 0,-196-186 0,202 195 0,0 1 0,-1 2 0,-2 1 0,-1 1 0,0 2 0,-2 2 0,0 1 0,-1 2 0,0 2 0,-2 1 0,-69-13 0,59 14 0,1-3 0,1-1 0,-78-39 0,-63-22 0,117 55 0,12 4 0,-85-37 0,102 35 0,-1 1 0,-1 3 0,-58-14 0,-29-9 0,101 28 0,-1 1 0,1 2 0,-2 1 0,-49-5 0,-278 14 0,273 6 0,-103 22 0,-84 33 0,128-19 0,88-25 0,-109 22 0,21-21 0,-253 2 0,376-23 0,0-1 0,0-1 0,0-1 0,-30-10 0,-87-37 0,71 24 0,11 2 0,41 17 0,-1 0 0,0 1 0,-36-8 0,-144-34 0,26 5 0,137 37 0,-1 2 0,-70-2 0,-109 10-1365,192-3-5461</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52:38.867"/>
    </inkml:context>
    <inkml:brush xml:id="br0">
      <inkml:brushProperty name="width" value="0.05" units="cm"/>
      <inkml:brushProperty name="height" value="0.05" units="cm"/>
      <inkml:brushProperty name="color" value="#E71224"/>
    </inkml:brush>
  </inkml:definitions>
  <inkml:trace contextRef="#ctx0" brushRef="#br0">217 1 24575,'-98'176'0,"96"-173"0,-45 63 0,36-51 0,-1 1 0,2 0 0,-10 20 0,17-29 0,0 0 0,0 1 0,1-1 0,0 0 0,1 1 0,0 0 0,0-1 0,0 1 0,1 0 0,0-1 0,2 13 0,0-9 0,0 0 0,0 0 0,1 0 0,1 0 0,0-1 0,0 1 0,1-1 0,0 0 0,1-1 0,0 1 0,0-1 0,12 13 0,-6-8 0,-2 1 0,0 1 0,13 28 0,-8-16 0,-2 1 0,-1 1 0,-1 0 0,6 35 0,-1-9 0,9 15 0,-17-50 0,0 0 0,-1 1 0,-1 0 0,-2 1 0,5 42 0,-9-47 0,0 0 0,-1 0 0,-4 20 0,4-31 0,-1 0 0,0-1 0,-1 1 0,1-1 0,-1 0 0,-1 1 0,1-2 0,-1 1 0,0 0 0,0-1 0,-7 7 0,0 1 33,0 1 0,1 0-1,-13 24 1,14-21-532,-1-2 1,-17 22-1,11-20-6327</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9:49:18.642"/>
    </inkml:context>
    <inkml:brush xml:id="br0">
      <inkml:brushProperty name="width" value="0.05" units="cm"/>
      <inkml:brushProperty name="height" value="0.05" units="cm"/>
      <inkml:brushProperty name="color" value="#66CC00"/>
    </inkml:brush>
  </inkml:definitions>
  <inkml:trace contextRef="#ctx0" brushRef="#br0">1 6278 24575,'8'0'0,"1"-1"0,0 0 0,-1-1 0,1 0 0,-1 0 0,1-1 0,14-6 0,54-34 0,-19 9 0,67-40 0,-27 16 0,-51 28 0,-32 20 0,0 0 0,28-11 0,-27 14 0,150-68 0,-155 69 0,29-16 0,75-30 0,-102 47 0,0-1 0,0 0 0,-1 0 0,0-2 0,0 0 0,13-11 0,58-62 0,-26 24 0,151-163 0,-171 178 0,148-174 0,-162 189 0,0-2 0,-2 0 0,-2-2 0,0 0 0,-2 0 0,-2-2 0,-1 0 0,16-57 0,28-216 0,-25-5 0,-15 126 0,-7 67 0,16-125 0,8-211 0,-35 452 0,13-151 0,37-173 0,-43 284 0,-1 4 0,-2 1 0,-2-2 0,-2 1 0,-1 0 0,-2 0 0,-2 1 0,-1-1 0,-2 1 0,-1 0 0,-2 0 0,-2 2 0,-26-54 0,-3-8 0,34 75 0,-1-1 0,-1 2 0,-1-1 0,-25-37 0,3 16 0,-2 1 0,-2 2 0,-1 1 0,-74-56 0,74 64 0,1-1 0,-48-55 0,35 34 0,34 35 0,1-1 0,0-1 0,2 0 0,1 0 0,0-1 0,-16-42 0,1 5 0,-2 1 0,-49-71 0,65 107 0,1-1 0,0-1 0,2 0 0,1 0 0,1-1 0,-11-48 0,14 39 0,1 1 0,1-1 0,2 0 0,5-60 0,21-19 0,-22 95 0,0-1 0,2 1 0,0 0 0,1 0 0,0 1 0,2-1 0,0 1 0,0 1 0,2 0 0,18-23 0,-21 30 0,0 1 0,0-1 0,1 2 0,0-1 0,1 1 0,0 0 0,-1 1 0,2 0 0,-1 0 0,15-4 0,-9 4 0,-1 1 0,1 0 0,0 1 0,0 1 0,0 0 0,23 1 0,-7 4 0,40 8 0,21 2 0,-57-10 0,-1 2 0,0 1 0,-1 2 0,61 22 0,-64-14 0,13 6 0,-41-21 0,0 0 0,-1-1 0,1 1 0,0 0 0,0-1 0,0 0 0,0 0 0,0 1 0,0-1 0,0 0 0,0 0 0,0-1 0,0 1 0,0 0 0,-1-1 0,1 1 0,0-1 0,0 1 0,2-2 0,-3 1 0,0-1 0,1 1 0,-1 0 0,0 0 0,0-1 0,0 1 0,-1 0 0,1-1 0,0 1 0,0-1 0,-1 1 0,1-1 0,-1 0 0,0 1 0,1-1 0,-1 1 0,0-1 0,0 0 0,0 1 0,0-1 0,0 0 0,0 1 0,0-1 0,-1 0 0,1 1 0,-1-1 0,1 1 0,-2-3 0,-22-51 0,17 41 0,0 1 0,0 0 0,0 1 0,-2 0 0,1 0 0,-1 1 0,-1 0 0,0 0 0,-1 1 0,-21-15 0,16 10 0,16 15 0,-1 0 0,1 0 0,-1-1 0,1 1 0,-1-1 0,1 1 0,0 0 0,-1-1 0,1 1 0,0-1 0,-1 1 0,1-1 0,0 1 0,-1-1 0,1 1 0,0-1 0,0 1 0,0-1 0,0 1 0,-1-1 0,1 1 0,0-1 0,0 0 0,0 1 0,0-1 0,0 1 0,0-1 0,0 1 0,1-1 0,-1 1 0,0-1 0,0 0 0,1 0 0,1 2 0,1 0 0,-1-1 0,1 1 0,-1 0 0,1 1 0,-1-1 0,1 0 0,-1 1 0,0-1 0,0 1 0,1 0 0,1 2 0,-1-2 0,4 5 0,0 0 0,0 0 0,-1 1 0,0 0 0,0 0 0,-1 0 0,8 16 0,-9-15 0,0 0 0,1-1 0,0 0 0,1 0 0,0 0 0,0-1 0,1 1 0,11 9 0,-11-13 0,1 2 0,-1-1 0,1 1 0,-1 0 0,9 10 0,-15-15 0,-1-1 0,1 1 0,0 0 0,-1 0 0,1 0 0,-1-1 0,1 1 0,-1 0 0,1 0 0,-1 0 0,0 0 0,1 0 0,-1 0 0,0 0 0,0 0 0,0 0 0,1 0 0,-1 0 0,0 0 0,0 0 0,-1 0 0,1 0 0,0 0 0,0 0 0,0 0 0,-1 0 0,1-1 0,0 1 0,-1 0 0,1 0 0,-1 0 0,1 0 0,-1 0 0,0-1 0,1 1 0,-1 0 0,0 0 0,1-1 0,-1 1 0,0 0 0,0-1 0,1 1 0,-1-1 0,0 1 0,0-1 0,0 0 0,0 1 0,0-1 0,0 0 0,0 0 0,0 1 0,-1-1 0,-8 3 0,0-1 0,0 1 0,0-2 0,-12 2 0,13-3 0,0 1 0,0 0 0,0 1 0,0 0 0,1 0 0,-1 1 0,-10 5 0,-53 37 93,45-27-822,-34 17 0,41-26-6097</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0:09:55.956"/>
    </inkml:context>
    <inkml:brush xml:id="br0">
      <inkml:brushProperty name="width" value="0.05" units="cm"/>
      <inkml:brushProperty name="height" value="0.05" units="cm"/>
      <inkml:brushProperty name="color" value="#FF0066"/>
    </inkml:brush>
  </inkml:definitions>
  <inkml:trace contextRef="#ctx0" brushRef="#br0">0 320 24575,'48'-2'0,"-1"-3"0,50-11 0,-20 3 0,87-17 0,-73 12 0,96-7 0,235 22 0,-218 5 0,-117 3 0,168 29 0,-220-28 0,28 1 0,1-2 0,89-6 0,-58 0 0,-87 1 0,-1 0 0,1-1 0,-1 0 0,1 0 0,12-4 0,-19 5 0,0 0 0,-1-1 0,1 1 0,0 0 0,0-1 0,-1 1 0,1-1 0,0 1 0,-1-1 0,1 1 0,-1-1 0,1 1 0,-1-1 0,1 1 0,-1-1 0,1 0 0,-1 1 0,1-1 0,-1 0 0,0 0 0,1 1 0,-1-1 0,0 0 0,1-1 0,-2 1 0,1-1 0,0 0 0,-1 1 0,1-1 0,-1 1 0,0-1 0,1 0 0,-1 1 0,0 0 0,0-1 0,0 1 0,0-1 0,0 1 0,0 0 0,0 0 0,-3-2 0,-11-10 0,-1 1 0,-1 1 0,0 1 0,0 0 0,-24-9 0,-1-2 0,-120-48 0,78 37 0,38 14 0,41 18 0,30 11 0,3-1 0,38 9 0,-41-13 0,-1 1 0,45 20 0,-42-12 0,36 27 0,-29-18 0,16-1 0,-40-20 0,1 1 0,-1 1 0,0 0 0,-1 0 0,12 8 0,-20-12 0,1 1 0,0-1 0,0 1 0,-1 0 0,1 0 0,-1 0 0,1 0 0,-1 0 0,0 0 0,0 0 0,0 0 0,0 0 0,0 0 0,0 1 0,-1-1 0,1 0 0,-1 1 0,0-1 0,1 0 0,-1 1 0,0-1 0,-1 1 0,1-1 0,0 0 0,0 1 0,-1-1 0,0 0 0,-1 4 0,1-2 0,-1-1 0,0 1 0,-1-1 0,1 0 0,0 1 0,-1-1 0,0 0 0,0 0 0,1-1 0,-2 1 0,1-1 0,0 1 0,-1-1 0,1 0 0,-1 0 0,1-1 0,-1 1 0,0-1 0,0 0 0,-5 2 0,-7 0 0,0 0 0,-1-1 0,-25 1 0,21-3 0,0 1 0,0 0 0,0 2 0,0 0 0,0 2 0,-34 11 0,3 4 0,30-13 0,-1 2 0,1 0 0,1 2 0,0 0 0,-27 20 0,-4 3-1365,40-23-5461</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1:46:19.431"/>
    </inkml:context>
    <inkml:brush xml:id="br0">
      <inkml:brushProperty name="width" value="0.05" units="cm"/>
      <inkml:brushProperty name="height" value="0.05" units="cm"/>
      <inkml:brushProperty name="color" value="#66CC00"/>
    </inkml:brush>
  </inkml:definitions>
  <inkml:trace contextRef="#ctx0" brushRef="#br0">1 1 24575,'16'1'0,"0"0"0,0 1 0,0 0 0,0 2 0,0 0 0,-1 0 0,1 2 0,-1 0 0,-1 0 0,1 2 0,-1 0 0,21 15 0,-25-16 0,-1 1 0,-1 0 0,1 0 0,-1 0 0,-1 1 0,0 0 0,0 0 0,-1 1 0,0 0 0,0 0 0,-1 1 0,-1-1 0,1 1 0,-2 0 0,0 1 0,0-1 0,-1 0 0,1 15 0,-3 32 0,-3 1 0,-2-1 0,-16 69 0,19-116 0,-2-1 0,1 0 0,-1 0 0,-9 17 0,8-18 0,0 1 0,1 0 0,0 0 0,0 0 0,-1 11 0,1 11 0,1 0 0,2-1 0,6 61 0,-4-85 0,1 0 0,-1 0 0,1 0 0,0-1 0,1 1 0,-1 0 0,1-1 0,1 0 0,4 8 0,4 2 0,27 28 0,-27-31 0,2-1 0,1-1 0,0 0 0,0-1 0,1-1 0,0-1 0,1 0 0,-1-1 0,26 7 0,24 1-1365,-49-8-5461</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1:50:17.704"/>
    </inkml:context>
    <inkml:brush xml:id="br0">
      <inkml:brushProperty name="width" value="0.05" units="cm"/>
      <inkml:brushProperty name="height" value="0.05" units="cm"/>
      <inkml:brushProperty name="color" value="#66CC00"/>
    </inkml:brush>
  </inkml:definitions>
  <inkml:trace contextRef="#ctx0" brushRef="#br0">1 0 24575,'0'0'-8191</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1:50:24.689"/>
    </inkml:context>
    <inkml:brush xml:id="br0">
      <inkml:brushProperty name="width" value="0.05" units="cm"/>
      <inkml:brushProperty name="height" value="0.05" units="cm"/>
      <inkml:brushProperty name="color" value="#66CC00"/>
    </inkml:brush>
  </inkml:definitions>
  <inkml:trace contextRef="#ctx0" brushRef="#br0">0 1571 24575,'10'0'0,"91"-4"0,-89 3 0,1-2 0,-1 1 0,0-2 0,0 0 0,0 0 0,11-6 0,2-4 0,0-2 0,-1 0 0,-1-2 0,0 0 0,-2-2 0,0 0 0,-1-1 0,-1-1 0,-1-1 0,28-47 0,-35 49 0,-2 0 0,-1 0 0,7-26 0,-7 19 0,15-31 0,66-166 0,-83 203 0,-1-1 0,-1 1 0,-1-1 0,1-28 0,-3 29 0,0 1 0,2 0 0,0-1 0,2 1 0,7-23 0,-2 16 0,9-47 0,-15 55 0,1 0 0,1 0 0,0 0 0,1 1 0,13-23 0,85-164 0,-104 202 0,3-3 0,1 0 0,0 1 0,0-1 0,0 1 0,0 0 0,1 0 0,9-7 0,15-15 0,-14 14-1365,0 1-5461</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2:33:44.462"/>
    </inkml:context>
    <inkml:brush xml:id="br0">
      <inkml:brushProperty name="width" value="0.05" units="cm"/>
      <inkml:brushProperty name="height" value="0.05" units="cm"/>
      <inkml:brushProperty name="color" value="#66CC00"/>
    </inkml:brush>
  </inkml:definitions>
  <inkml:trace contextRef="#ctx0" brushRef="#br0">0 1 24575,'25'0'0,"-1"0"0,1 2 0,0 2 0,-1 0 0,0 1 0,0 1 0,0 1 0,-1 2 0,0 0 0,-1 1 0,28 18 0,-1 2 0,-30-20 0,-1 1 0,0 1 0,-1 1 0,-1 0 0,0 1 0,22 25 0,-30-30 0,1 0 0,0 0 0,19 13 0,-20-16 0,0 0 0,-1 1 0,1-1 0,-1 2 0,0-1 0,10 17 0,1 5 0,-8-15 0,-1 1 0,13 31 0,-14-28-1365,0-3-5461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07T18:22:31.819"/>
    </inkml:context>
    <inkml:brush xml:id="br0">
      <inkml:brushProperty name="width" value="0.05" units="cm"/>
      <inkml:brushProperty name="height" value="0.05" units="cm"/>
      <inkml:brushProperty name="color" value="#008C3A"/>
      <inkml:brushProperty name="ignorePressure" value="1"/>
    </inkml:brush>
  </inkml:definitions>
  <inkml:trace contextRef="#ctx0" brushRef="#br0">1 1,'56'57,"-24"-28,-1 1,-2 1,-1 2,30 47,-12-7,43 91,-71-120,-2 1,-2 0,-2 0,6 50,6 20,-9-50,59 277,-69-290,-2-1,-4 64,2 53,4-133,1-1,2 0,12 35,13 53,-26-95,1 0,1-1,2-1,14 28,1 2,-21-44,1-1,0 1,1-1,0 0,0-1,1 0,0 0,1 0,0-1,11 7,5 8,0 1,-2 1,28 37,-40-46</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2:34:14.756"/>
    </inkml:context>
    <inkml:brush xml:id="br0">
      <inkml:brushProperty name="width" value="0.05" units="cm"/>
      <inkml:brushProperty name="height" value="0.05" units="cm"/>
      <inkml:brushProperty name="color" value="#66CC00"/>
    </inkml:brush>
  </inkml:definitions>
  <inkml:trace contextRef="#ctx0" brushRef="#br0">469 0 24575,'-1'4'0,"0"-1"0,0 0 0,0 0 0,-1 0 0,1 0 0,-1 0 0,0 0 0,0 0 0,0-1 0,0 1 0,-1-1 0,1 1 0,0-1 0,-1 0 0,-4 3 0,-7 8 0,-92 123 0,69-86 0,9-10 0,2 2 0,2 0 0,1 1 0,3 1 0,-26 81 0,36-99 0,0-1 0,-19 31 0,20-40 0,0 1 0,1-1 0,1 2 0,0-1 0,2 1 0,-8 36 0,10 4 0,4 76 0,1-43 0,0-73 0,0 0 0,0 0 0,2 0 0,0 0 0,1-1 0,12 28 0,0-7 0,40 64 0,-15-38 0,102 117 0,-73-113 0,-47-48 0,35 41 0,-20-17 0,-23-27 0,-1 0 0,15 24 0,-23-31 0,0 1 0,-1 1 0,0-1 0,0 1 0,-2 0 0,1 0 0,-2 1 0,0-1 0,0 1 0,-1 0 0,0 0 0,-1 19 0,-2-12 0,0 1 0,-2 0 0,0-1 0,-2 0 0,0 0 0,-1 0 0,-1 0 0,-9 18 0,-40 121 0,45-122-455,2 1 0,-8 69 0,16-85-6371</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12T18:03:50.984"/>
    </inkml:context>
    <inkml:brush xml:id="br0">
      <inkml:brushProperty name="width" value="0.05" units="cm"/>
      <inkml:brushProperty name="height" value="0.05" units="cm"/>
      <inkml:brushProperty name="color" value="#66CC00"/>
    </inkml:brush>
  </inkml:definitions>
  <inkml:trace contextRef="#ctx0" brushRef="#br0">1 1 24575,'0'6'0,"2"0"0,-1 0 0,1 0 0,-1 0 0,2-1 0,-1 1 0,6 10 0,3 8 0,2 15 0,-2 0 0,-2 1 0,-2 0 0,4 70 0,-11 168 0,-3-124 0,3-140 0,-1 1 0,1 0 0,1-1 0,1 1 0,3 18 0,-4-29 0,0-1 0,0 1 0,1-1 0,-1 1 0,1-1 0,-1 0 0,1 1 0,0-1 0,0 0 0,1 0 0,-1-1 0,1 1 0,-1 0 0,1-1 0,0 1 0,0-1 0,0 0 0,0 0 0,0 0 0,1-1 0,-1 1 0,5 1 0,8 0-273,1 0 0,-1 0 0,0-2 0,30 0 0,-21-2-6553</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12T18:03:50.984"/>
    </inkml:context>
    <inkml:brush xml:id="br0">
      <inkml:brushProperty name="width" value="0.05" units="cm"/>
      <inkml:brushProperty name="height" value="0.05" units="cm"/>
      <inkml:brushProperty name="color" value="#66CC00"/>
    </inkml:brush>
  </inkml:definitions>
  <inkml:trace contextRef="#ctx0" brushRef="#br0">1 1 24575,'0'6'0,"2"0"0,-1 0 0,1 0 0,-1 0 0,2-1 0,-1 1 0,6 10 0,3 8 0,2 15 0,-2 0 0,-2 1 0,-2 0 0,4 70 0,-11 168 0,-3-124 0,3-140 0,-1 1 0,1 0 0,1-1 0,1 1 0,3 18 0,-4-29 0,0-1 0,0 1 0,1-1 0,-1 1 0,1-1 0,-1 0 0,1 1 0,0-1 0,0 0 0,1 0 0,-1-1 0,1 1 0,-1 0 0,1-1 0,0 1 0,0-1 0,0 0 0,0 0 0,0 0 0,1-1 0,-1 1 0,5 1 0,8 0-273,1 0 0,-1 0 0,0-2 0,30 0 0,-21-2-6553</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6:38.276"/>
    </inkml:context>
    <inkml:brush xml:id="br0">
      <inkml:brushProperty name="width" value="0.05" units="cm"/>
      <inkml:brushProperty name="height" value="0.05" units="cm"/>
    </inkml:brush>
  </inkml:definitions>
  <inkml:trace contextRef="#ctx0" brushRef="#br0">1558 1 24575,'-4'0'0,"0"1"0,0 0 0,0 0 0,0 0 0,1 0 0,-1 1 0,1-1 0,-1 1 0,1 0 0,-4 3 0,-10 5 0,-98 43 0,-72 38 0,168-81 0,-285 150 0,261-140 0,-76 50 0,-27 28 0,-103 78 0,190-129 0,-45 41 0,92-77 0,1 1 0,1 0 0,0 1 0,1 0 0,0 1 0,-9 20 0,2 1-341,1 1 0,2 0-1,-13 62 1,23-78-6485</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7:03.591"/>
    </inkml:context>
    <inkml:brush xml:id="br0">
      <inkml:brushProperty name="width" value="0.05" units="cm"/>
      <inkml:brushProperty name="height" value="0.05" units="cm"/>
    </inkml:brush>
  </inkml:definitions>
  <inkml:trace contextRef="#ctx0" brushRef="#br0">304 1 24575,'-4'5'0,"1"0"0,-1 0 0,1 1 0,0-1 0,1 1 0,-1 0 0,1 0 0,-2 12 0,-5 10 0,-8 6 0,-1 0 0,-2-2 0,-41 53 0,20-28 0,25-35 0,2 1 0,1 0 0,0 1 0,2 1 0,-13 41 0,19-48 0,0 1 0,2-1 0,0 1 0,1 0 0,1 0 0,1 0 0,1 1 0,5 32 0,39 132-1365,-41-160-5461</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7:18.864"/>
    </inkml:context>
    <inkml:brush xml:id="br0">
      <inkml:brushProperty name="width" value="0.05" units="cm"/>
      <inkml:brushProperty name="height" value="0.05" units="cm"/>
    </inkml:brush>
  </inkml:definitions>
  <inkml:trace contextRef="#ctx0" brushRef="#br0">193 0 24575,'-1'28'0,"-1"0"0,-1 0 0,-2 0 0,-1 0 0,-1-1 0,-1 0 0,-1 0 0,-2-1 0,0 0 0,-2-1 0,-28 42 0,31-55 0,2 0 0,0 1 0,0 0 0,1 1 0,1-1 0,0 1 0,1 0 0,0 1 0,2-1 0,-1 1 0,2 0 0,-2 21 0,4-24 0,1 1 0,1-1 0,0 0 0,0 0 0,2 0 0,-1 0 0,1 0 0,1-1 0,0 1 0,1-1 0,0-1 0,0 1 0,16 18 0,29 51 0,-29-42 0,-18-31 12,0 1 1,-1 0-1,1 0 0,-2 0 0,1 0 0,-1 0 0,0 0 0,0 10 1,0 68-1177,-2-79 853,-1 17-6515</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1T01:20:32.985"/>
    </inkml:context>
    <inkml:brush xml:id="br0">
      <inkml:brushProperty name="width" value="0.05" units="cm"/>
      <inkml:brushProperty name="height" value="0.05" units="cm"/>
      <inkml:brushProperty name="color" value="#333333"/>
    </inkml:brush>
  </inkml:definitions>
  <inkml:trace contextRef="#ctx0" brushRef="#br0">1 1 24575,'88'74'0,"-14"-13"0,32 35 0,159 138 0,18-17 0,-236-185 0,135 84 0,-154-100 0,1-2 0,0-1 0,1-2 0,54 14 0,-59-18 0,0 0 0,-1 2 0,0 1 0,-1 2 0,0 0 0,-1 1 0,0 1 0,-1 1 0,-1 0 0,0 2 0,-2 1 0,1 0 0,-2 1 0,-1 1 0,0 0 0,-1 2 0,-2 0 0,0 0 0,-1 1 0,-1 0 0,10 36 0,55 288 0,-56-233 0,13 7 0,-8-33 0,-10-32 0,2-2 0,3 0 0,2-1 0,37 64 0,-35-72 0,-3 1 0,26 76 0,16 102 0,-56-191 0,4 54 0,-9-63 0,0-1 0,2 0 0,1 1 0,14 41 0,-11-44-1365,-2-4-5461</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6:38.276"/>
    </inkml:context>
    <inkml:brush xml:id="br0">
      <inkml:brushProperty name="width" value="0.05" units="cm"/>
      <inkml:brushProperty name="height" value="0.05" units="cm"/>
    </inkml:brush>
  </inkml:definitions>
  <inkml:trace contextRef="#ctx0" brushRef="#br0">1558 1 24575,'-4'0'0,"0"1"0,0 0 0,0 0 0,0 0 0,1 0 0,-1 1 0,1-1 0,-1 1 0,1 0 0,-4 3 0,-10 5 0,-98 43 0,-72 38 0,168-81 0,-285 150 0,261-140 0,-76 50 0,-27 28 0,-103 78 0,190-129 0,-45 41 0,92-77 0,1 1 0,1 0 0,0 1 0,1 0 0,0 1 0,-9 20 0,2 1-341,1 1 0,2 0-1,-13 62 1,23-78-6485</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7:03.591"/>
    </inkml:context>
    <inkml:brush xml:id="br0">
      <inkml:brushProperty name="width" value="0.05" units="cm"/>
      <inkml:brushProperty name="height" value="0.05" units="cm"/>
    </inkml:brush>
  </inkml:definitions>
  <inkml:trace contextRef="#ctx0" brushRef="#br0">304 1 24575,'-4'5'0,"1"0"0,-1 0 0,1 1 0,0-1 0,1 1 0,-1 0 0,1 0 0,-2 12 0,-5 10 0,-8 6 0,-1 0 0,-2-2 0,-41 53 0,20-28 0,25-35 0,2 1 0,1 0 0,0 1 0,2 1 0,-13 41 0,19-48 0,0 1 0,2-1 0,0 1 0,1 0 0,1 0 0,1 0 0,1 1 0,5 32 0,39 132-1365,-41-160-5461</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5:35:23.646"/>
    </inkml:context>
    <inkml:brush xml:id="br0">
      <inkml:brushProperty name="width" value="0.05" units="cm"/>
      <inkml:brushProperty name="height" value="0.05" units="cm"/>
    </inkml:brush>
  </inkml:definitions>
  <inkml:trace contextRef="#ctx0" brushRef="#br0">1 2269 24575,'1'-35'0,"2"0"0,2-1 0,1 1 0,12-39 0,2 8 0,34-74 0,175-293 0,-147 304 0,-38 63 0,45-92 0,56-159 0,123-249 0,-252 536-455,-1-1 0,22-65 0,-32 75-6371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1-11T22:00:22.799"/>
    </inkml:context>
    <inkml:brush xml:id="br0">
      <inkml:brushProperty name="width" value="0.05" units="cm"/>
      <inkml:brushProperty name="height" value="0.05" units="cm"/>
      <inkml:brushProperty name="ignorePressure" value="1"/>
    </inkml:brush>
  </inkml:definitions>
  <inkml:trace contextRef="#ctx0" brushRef="#br0">1 1011,'144'-37,"1128"-312,332-84,-1233 348,-71 29,-26 16,-192 33,-1 3,25 5,-66 2,0 1,0 3,-1 1,0 2,0 1,31 15,42 24,59 37,-29-14,-34-23,2-6,111 29,-30-14,149 41,-129-42,48 12,-203-58,1-3,0-2,37-1,-30-5,0-3,5-4,-48 4,0-1,-1-1,1-1,-1-1,0-1,-1-1,0 0,6-5,-2-1</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5:35:50.195"/>
    </inkml:context>
    <inkml:brush xml:id="br0">
      <inkml:brushProperty name="width" value="0.05" units="cm"/>
      <inkml:brushProperty name="height" value="0.05" units="cm"/>
    </inkml:brush>
  </inkml:definitions>
  <inkml:trace contextRef="#ctx0" brushRef="#br0">0 2512 24575,'1'-9'0,"0"0"0,1 1 0,0-1 0,0 1 0,0-1 0,5-8 0,3-13 0,307-799 0,-279 753 0,49-71 0,12-23 0,16-43 0,68-142 0,-169 328 0,1 0 0,1 1 0,27-35 0,16-23 0,-49 65 0,-1-1 0,-1 0 0,7-24 0,-2 6 0,-4 12 0,0 0 0,1 1 0,1 0 0,20-34 0,-25 50-227,-1 0-1,0-1 1,0 0-1,-1 0 1,5-16-1,-5 5-6598</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5:57:14.409"/>
    </inkml:context>
    <inkml:brush xml:id="br0">
      <inkml:brushProperty name="width" value="0.05" units="cm"/>
      <inkml:brushProperty name="height" value="0.05" units="cm"/>
    </inkml:brush>
  </inkml:definitions>
  <inkml:trace contextRef="#ctx0" brushRef="#br0">252 3 24575,'-9'1'0,"0"0"0,0 0 0,0 1 0,1 1 0,-1-1 0,1 1 0,-1 0 0,1 1 0,0 0 0,0 1 0,1-1 0,-1 1 0,1 1 0,0 0 0,1 0 0,-1 0 0,1 0 0,-6 9 0,0 1 0,0 0 0,2 0 0,0 1 0,0 1 0,2 0 0,0 0 0,-7 25 0,12-32 0,0-1 0,1 1 0,0 0 0,1 0 0,0 0 0,1 0 0,0 0 0,0 0 0,4 19 0,-2-23 0,1 0 0,0 1 0,0-1 0,0 0 0,0-1 0,1 1 0,1-1 0,-1 1 0,1-1 0,0-1 0,0 1 0,0-1 0,1 0 0,10 8 0,-9-8 0,17 13 0,1-1 0,39 20 0,-58-34 0,0 0 0,0-1 0,0 1 0,0-1 0,0 0 0,1 0 0,-1-1 0,1 0 0,-1 0 0,1-1 0,0 0 0,-1 0 0,1 0 0,-1-1 0,1 0 0,-1 0 0,11-4 0,-5-2 0,-2 0 0,1-1 0,-1-1 0,0 1 0,-1-2 0,0 1 0,-1-1 0,0-1 0,11-18 0,-10 18 0,-4 3 0,-1 0 0,1-1 0,-1 1 0,-1-1 0,0 1 0,0-1 0,0 0 0,-1 0 0,1-18 0,-1-4 0,-3-50 0,-1 32 0,1 42 0,0 0 0,0 0 0,0 0 0,-1 0 0,0 0 0,0 1 0,-1-1 0,0 1 0,0 0 0,0 0 0,-9-12 0,4 8 0,-1-1 0,-1 1 0,1 1 0,-2-1 0,-14-9 0,20 16 10,0 0-1,0 0 0,0 1 0,0 0 1,-1 0-1,1 0 0,-1 1 0,1 0 1,-9-1-1,-52 0-824,54 2 172,-12 1-6183</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0T22:07:18.955"/>
    </inkml:context>
    <inkml:brush xml:id="br0">
      <inkml:brushProperty name="width" value="0.05" units="cm"/>
      <inkml:brushProperty name="height" value="0.05" units="cm"/>
      <inkml:brushProperty name="color" value="#E71224"/>
      <inkml:brushProperty name="ignorePressure" value="1"/>
    </inkml:brush>
  </inkml:definitions>
  <inkml:trace contextRef="#ctx0" brushRef="#br0">776 1,'-5'75,"-3"-1,-26 98,21-111,3-7,8-35,-2 0,-1 1,0-1,-1 0,-2 0,-10 18,18-36,-140 201,122-181,-1 0,0-1,-3-1,1-1,-2 0,-50 29,-114 48,175-89,5-3,1 1,0 0,0-1,0 1,0 0,1 0,0 0,-1 2,-5 6,3 1,-1-1,2 1,1 0,0 0,-8 27,10-26,-1-3</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12T18:53:02.086"/>
    </inkml:context>
    <inkml:brush xml:id="br0">
      <inkml:brushProperty name="width" value="0.05" units="cm"/>
      <inkml:brushProperty name="height" value="0.05" units="cm"/>
      <inkml:brushProperty name="color" value="#CC0066"/>
    </inkml:brush>
  </inkml:definitions>
  <inkml:trace contextRef="#ctx0" brushRef="#br0">1 0 24575,'41'6'0,"-10"1"0,2-3 0,0 1 0,0 0 0,-1 3 0,0 1 0,0 0 0,-1 2 0,-1 0 0,0 2 0,-1 1 0,33 20 0,-20-6 0,-13-8 0,1-1 0,47 22 0,-58-32 0,0 3 0,-1-1 0,-1 0 0,0 2 0,22 20 0,17 13 0,-35-27 0,0 0 0,-2 1 0,-1 1 0,24 34 0,10 13 0,-24-31 0,-3 1 0,-2 2 0,-2-1 0,18 56 0,-14-37 0,37 64 0,-52-106 0,0 0 0,-2 1 0,0 0 0,-1 0 0,-1 1 0,-2-1 0,0 0 0,2 31 0,-4-32 0,0-1 0,2 2 0,0-2 0,1 0 0,1 1 0,9 14 0,-7-13 0,0 0 0,-1 1 0,-2-1 0,5 26 0,2 11 0,-8-39 0,-1-1 0,2 24 0,-5-38 0,0 1 0,0 0 0,0-1 0,0 1 0,0 0 0,0-1 0,0 0 0,0 1 0,0 0 0,0-1 0,-1 1 0,1 0 0,0-1 0,0 1 0,-1-1 0,1 0 0,0 1 0,-1 0 0,1-1 0,-1 1 0,1-1 0,-1 1 0,1-1 0,-1 0 0,1 0 0,-1 1 0,1-1 0,-1 0 0,0 1 0,1-1 0,-1 0 0,0 1 0,0-1 0,-1 0 0,-1 0 0,1 0 0,0 0 0,0 0 0,0-1 0,-1 1 0,1-1 0,0 1 0,0-1 0,0 1 0,-2-2 0,-9-4 0,0 1 0,-16-11 0,27 14 0,-20-12 0,-34-29 0,37 26 0,-41-25 0,40 32 0,20 10 0,0 0 0,0 1 0,0-1 0,0 0 0,0 0 0,0 1 0,0-1 0,0 0 0,0 0 0,1 0 0,-1 0 0,0 0 0,0 0 0,0 1 0,0-1 0,-1 0 0,1 0 0,0 1 0,0-1 0,0 0 0,0 0 0,0 1 0,0-1 0,0 0 0,0 0 0,-1 1 0,1-1 0,0 0 0,0 0 0,0 0 0,0 0 0,-1 0 0,1 0 0,0 0 0,0 0 0,0 0 0,-1 0 0,1 1 0,0-1 0,0 0 0,-1 0 0,1 0 0,0 0 0,0 0 0,-1 0 0,1 0 0,0 0 0,0 0 0,-1 0 0,1 0 0,0 0 0,0 0 0,-1 0 0,1 0 0,0 0 0,0 0 0,-1 0 0,1 0 0,0-1 0,9 18 0,1-3 0,2 1 0,-1 0 0,2-1 0,1-1 0,0 0 0,1-1 0,0 1 0,33 18 0,-41-26 0,0 0 0,-1 0 0,0 1 0,7 9 0,15 12 0,-27-27 0,0 1 0,-1-1 0,1 1 0,0-1 0,0 0 0,0 0 0,-1 0 0,1 1 0,0-1 0,0 0 0,0 0 0,0 1 0,-1-1 0,1 0 0,0 0 0,0 0 0,0 0 0,0 0 0,0-1 0,0 1 0,-1 0 0,1 0 0,0 0 0,0-1 0,0 1 0,0 0 0,-1 0 0,1 0 0,0-1 0,0 1 0,-1-1 0,1 1 0,0-1 0,-1 0 0,1 1 0,27-26 0,-16 13 0,-6 7 0,-1 0 0,0-1 0,0 1 0,-1-1 0,0 0 0,0 1 0,-1-2 0,0 1 0,2-10 0,-3 9 0,1-1 0,0 1 0,1 0 0,0 0 0,1 1 0,0-1 0,7-8 0,-5 7-170,1 0-1,-2-1 0,1 0 1,-2 1-1,1-1 0,-2 0 1,5-18-1,-3 7-6655</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8T23:59:27.296"/>
    </inkml:context>
    <inkml:brush xml:id="br0">
      <inkml:brushProperty name="width" value="0.1" units="cm"/>
      <inkml:brushProperty name="height" value="0.1" units="cm"/>
      <inkml:brushProperty name="color" value="#008C3A"/>
      <inkml:brushProperty name="ignorePressure" value="1"/>
    </inkml:brush>
  </inkml:definitions>
  <inkml:trace contextRef="#ctx0" brushRef="#br0">1 206,'0'1,"0"1,1-1,-1 0,0 0,1 0,-1 0,1 0,-1 0,1 0,0 0,-1 0,1 0,0 0,0 0,0 0,-1-1,1 1,0 0,1 0,23 13,-21-12,41 18,2-2,78 21,104 6,102-18,4-29,-139-1,2074 3,-2153-6,161-28,-164 17,176-5,-235 25,-34-2,0 0,0-1,27-3,-48 3,0 0,0 0,0 0,0 0,1 0,-1 0,0 0,0 0,0-1,0 1,0 0,0 0,1 0,-1 0,0 0,0 0,0 0,0 0,0 0,0 0,0 0,0 0,1 0,-1-1,0 1,0 0,0 0,0 0,0 0,0 0,0 0,0 0,0-1,0 1,0 0,0 0,0 0,0 0,0 0,0-1,0 1,0 0,0 0,0 0,0 0,0 0,0 0,0-1,0 1,0 0,0 0,0 0,-8-8,-13-5,-5 0,-42-13,43 16,-1 0,-24-14,-165-98,78 49,135 70,12 2,16 4,20 16,0 1,-1 3,59 40,-94-56,0 1,-1 0,0 1,8 10,20 17,-22-24,0-1,1 0,32 15,-47-26,0 0,0 1,0-1,0 1,0 0,0-1,0 1,0 0,0 0,0-1,0 1,0 0,0 0,-1 0,1 0,0 0,-1 0,1 0,0 2,-1-2,0 0,0 0,0-1,0 1,0 0,-1 0,1 0,0-1,-1 1,1 0,0 0,-1-1,1 1,-1 0,1-1,-1 1,1 0,-1-1,0 1,1-1,-2 1,-5 4,0-1,0 0,-1 0,-10 3,15-6,-61 25,2 2,-90 57,112-63,32-19,0 1,0 1,0-1,1 1,-1 0,1 1,0 0,-12 13,9-5,1-2</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9T00:00:25.215"/>
    </inkml:context>
    <inkml:brush xml:id="br0">
      <inkml:brushProperty name="width" value="0.05" units="cm"/>
      <inkml:brushProperty name="height" value="0.05" units="cm"/>
      <inkml:brushProperty name="color" value="#AB008B"/>
      <inkml:brushProperty name="ignorePressure" value="1"/>
    </inkml:brush>
  </inkml:definitions>
  <inkml:trace contextRef="#ctx0" brushRef="#br0">672 1297,'0'-43,"-2"1,-1-1,-3 1,-1 0,-2 0,-2 1,-1 0,-3 1,-36-72,23 63,-3 2,-1 2,-2 1,-2 1,-2 2,-2 1,-87-65,105 89,0 0,1-2,1 0,-21-26,34 35,0 0,1 0,0-1,0 0,1 0,0-1,1 0,1 1,-1-1,2-1,-1 1,0-18,3 25,-2-10,2-1,-1 0,2 1,0-1,5-21,0 19</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9T00:00:27.209"/>
    </inkml:context>
    <inkml:brush xml:id="br0">
      <inkml:brushProperty name="width" value="0.05" units="cm"/>
      <inkml:brushProperty name="height" value="0.05" units="cm"/>
      <inkml:brushProperty name="color" value="#AB008B"/>
      <inkml:brushProperty name="ignorePressure" value="1"/>
    </inkml:brush>
  </inkml:definitions>
  <inkml:trace contextRef="#ctx0" brushRef="#br0">520 1539,'-11'-13,"0"0,2-1,-1-1,-9-20,-20-30,0 17,-71-68,-9-9,103 104,0 0,1-1,1 0,-17-39,19 31,2 0,0-1,3 0,-7-53,9 31,3 0,4-54,0 89,0 0,1 0,1 1,1-1,0 1,1 0,1 1,0-1,2 1,0 1,0 0,2 0,-1 1,2 0,0 1,1 0,19-15,-14 13,-1-1,-1-1,0 0,-1-1,-1-1,-1 0,0-1,-1 0,10-27,-12 26</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4T19:52:15.392"/>
    </inkml:context>
    <inkml:brush xml:id="br0">
      <inkml:brushProperty name="width" value="0.05" units="cm"/>
      <inkml:brushProperty name="height" value="0.05" units="cm"/>
      <inkml:brushProperty name="color" value="#E71224"/>
    </inkml:brush>
  </inkml:definitions>
  <inkml:trace contextRef="#ctx0" brushRef="#br0">1 0 24575,'7'2'0,"0"-1"0,0 1 0,0 1 0,0-1 0,0 1 0,-1 0 0,1 1 0,-1 0 0,7 5 0,13 6 0,67 26 0,-33-16 0,-48-21 0,0 0 0,0-1 0,1 0 0,-1-1 0,22 1 0,-23-3 0,-1 1 0,1 0 0,0 1 0,-1 0 0,1 1 0,-1 0 0,0 0 0,17 9 0,-6 0 0,2-2 0,38 14 0,-35-15 0,43 23 0,-52-24 0,-2 1 0,1 1 0,-1 0 0,0 1 0,-1 1 0,-1 0 0,0 1 0,23 28 0,-29-30-136,2 0-1,0 0 1,0 0-1,1-1 1,0-1-1,0 1 1,1-2-1,1 1 0,12 6 1,-10-8-6690</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1:59:56.272"/>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1 0</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1:59:56.613"/>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1 0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0:00:20.160"/>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1 149,'10'0,"1"1,-1 1,1 0,2 1,25 4,45 2,-1 4,-1 3,65 23,-119-30,0-3,1 0,0-2,23 1,113-3,-133-2,1 1,-1 2,27 5,40 3,446-8,-281-5,-237 3,-1 2,1 1,-1 1,19 7,-14-5,-1 0,1-2,3-1,54 0,-1-5,-73 1,-12 0,1 0,-1 0,1 0,-1 0,1 0,-1 0,1 0,-1-1,1 1,-1 0,1-1,-1 1,0-1,1 0,-1 1,0-1,1 0,-1 0,0 0,1-1,-2 1,0 0,0 0,0-1,0 1,-1 0,1 0,0 0,-1 0,1 0,0 0,-1 0,1-1,-1 1,0 1,1-1,-1 0,0 0,0 0,0 0,0 0,1 1,-1-1,0 0,0 1,0-1,0 0,-1 1,1 0,-25-17,-1 2,-1 1,0 1,-15-4,3 1,-222-82,152 60,95 31,0 0,0-1,1-1,-3-2,-25-14,29 15,13 9,0 1,0 0,0 0,0 0,0 0,0-1,0 1,0 0,0 0,0 0,0 0,0-1,0 1,0 0,0 0,0 0,0 0,0-1,0 1,0 0,0 0,0 0,1 0,-1 0,0 0,0-1,0 1,0 0,0 0,0 0,1 0,-1 0,0 0,0 0,0 0,0 0,0 0,1 0,-1 0,0 0,0 0,0 0,0 0,1 0,2-1,1 1,-1 0,1 0,-1 0,0 0,1 1,-1 0,2 0,28 10,0 1,0 2,-1 1,3 4,31 14,28 14,36 27,10 2,-76-40,-64-36,0 0,0 0,0 0,0 1,0-1,0 0,1 0,-1 0,0 0,0 0,0 0,0 0,0 1,0-1,0 0,0 0,0 0,0 0,0 0,0 1,0-1,0 0,0 0,0 0,0 0,0 0,0 0,0 1,0-1,0 0,0 0,0 0,0 0,-1 0,1 0,0 0,0 1,0-1,0 0,0 0,0 0,0 0,0 0,-1 0,1 0,0 0,0 0,0 0,0 0,0 0,0 0,-1 0,1 0,0 0,0 0,0 0,0 0,0 0,-16 6,-20 2,35-8,-55 13,1 3,0 2,2 2,-161 72,143-60,19-8,-40 25,74-38</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2:00:05.765"/>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0 1</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1:59:56.272"/>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1 0</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1:59:56.613"/>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1 0</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2:00:05.765"/>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0 1</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1:59:56.272"/>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1 0</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1:59:56.613"/>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1 0</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2:00:05.765"/>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0 1</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1:59:56.272"/>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1 0</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1:59:56.613"/>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1 0</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2:00:05.765"/>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0 1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0:00:31.928"/>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1 0</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8:52:26.401"/>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745 104,'-7'1,"1"0,0 0,-1 1,1-1,0 1,0 1,-10 5,2-2,-35 19,1 2,1 1,2 3,-47 41,64-46,1 1,1 2,2 0,1 2,-28 47,-75 176,108-209,3 0,1 1,3 0,1 1,3 0,1 1,2 95,5-96,-1 34,13 84,-10-139,2 0,1 0,1-1,2 0,0 0,1-1,18 30,-15-34,0 0,2-1,0 0,2-1,0 0,0-2,2 0,0-1,1-1,35 19,-20-14,199 100,-206-107,1-2,-1-1,1-2,1 0,0-2,50 2,-55-7,-1-1,1 0,29-7,-42 5,0 0,0-1,-1-1,1 0,-1 0,-1-1,1 0,12-11,-2 1,-1-1,-1-1,0-1,-2-1,0-1,-1 0,-1-1,-2 0,0-1,-1-1,-1 0,-1 0,-1-1,-2-1,0 1,-2-1,-1 0,2-35,-7-276,-3 139,4 192,-8-221,5 192,-2 1,-1 0,-2 1,-19-52,4 26,4 10,-32-62,27 67,-8-17,-81-112,100 157,-1-1,-1 2,0 0,-1 1,-1 0,0 1,-34-19,39 26,0 1,0 1,-1-1,1 2,-1 0,0 0,1 1,-1 1,0 0,0 1,0 0,0 1,0 0,-14 4,13-1,1 1,0 0,0 0,0 1,1 1,0 0,0 1,1 1,0-1,0 2,1-1,1 1,-1 1,1 0,1 0,0 1,1 0,0 0,1 1,0 0,-5 19,6-11</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8:52:33.103"/>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590 0,'8'166,"47"258,-12-125,36 385,-16 1165,-70-1749,-4-2,-4 0,-4 0,-5-2,-60 156,10-84,-7-2,-118 177,151-258,4 3,4 1,4 1,4 2,4 2,4 0,4 2,-10 131,10 94,26 385,5-239,-11-398</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8:55:04.135"/>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864 89,'-148'-2,"-156"5,290-2,-1 1,1 0,0 1,0 1,1 0,-1 1,1 1,0 0,0 1,1 0,0 1,0 0,1 1,0 0,0 1,-9 11,-1 3,2 0,1 2,0 0,-25 54,36-64,1 2,0-1,1 1,-4 25,-2 74,2-17,-1 29,6 184,6-160,-2-134,0 13,4 35,-2-56,0 0,0 0,1-1,0 1,1-1,10 20,-5-17,0 0,0 0,2 0,-1-2,1 1,1-1,0-1,1 0,0-1,20 12,12 2,92 32,-95-39,-24-10,1-1,-1-1,1 0,37 2,80-8,-56 0,-57 2,5 1,-1-2,47-7,-65 6,-1 0,1-1,-1 1,1-2,-1 1,0-1,-1-1,1 1,-1-1,0-1,0 1,10-11,-2-2,-1 0,14-25,-6 10,33-63,-25 43,-21 34,0-1,-1 0,8-30,-9 25,20-42,-13 35,13-47,4-7,-24 67,-2 1,0-1,-1 0,-1 0,-1 0,0-26,0 20,7-62,1-16,-8 67,-1 19,0 0,-1 0,0 0,-2-1,-4-24,-1 25,-2 0,1 1,-2-1,0 2,-1-1,-17-17,12 13,-5-4,-38-35,34 36,-29-35,38 40,-36-30,5 5,38 34,0 1,-1 0,0 0,0 1,-1 1,0 0,0 0,0 1,-1 1,-20-6,16 7</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8:55:06.348"/>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1 0,'0'3,"0"0,1 0,0 0,0-1,0 1,0 0,0-1,0 1,1-1,-1 1,1-1,2 3,2 3,53 73,76 81,81 64,-188-197,70 64,4-4,4-4,3-6,208 115,-212-143,2-5,132 38,196 37,-142-43,-142-39,2-6,269 23,-337-48,90 19,-122-15,-2 2,95 39,-2 13,-4 5,250 170,-350-208,42 43,-17-15,4 10,-36-18,4-4,-30-37</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9:00:01.238"/>
    </inkml:context>
    <inkml:brush xml:id="br0">
      <inkml:brushProperty name="width" value="0.025" units="cm"/>
      <inkml:brushProperty name="height" value="0.025" units="cm"/>
      <inkml:brushProperty name="color" value="#004F8B"/>
      <inkml:brushProperty name="ignorePressure" value="1"/>
    </inkml:brush>
  </inkml:definitions>
  <inkml:trace contextRef="#ctx0" brushRef="#br0">1853 1,'-1'0,"-1"0,1 1,0-1,0 1,0-1,0 1,0-1,0 1,1 0,-1 0,0-1,0 1,0 0,1 0,-1 0,0 0,1 0,-1 0,1 0,-1 0,1 0,-1 2,-10 31,8-25,-8 21,-1-1,-1 0,-2-1,-35 50,-89 93,40-62,-6-5,-4-5,-148 106,72-91,130-83,1 2,1 3,-56 49,53-29,2 2,3 3,3 2,3 1,2 3,-64 139,86-158,3 1,2 1,-15 80,-10 159,38-264,-14 205,15 249,5-234,4-86,31 170,-24-218,5 31,7-2,5 0,74 204,-80-277,3-1,2-1,59 91,172 165,28-21,-259-270,104 97,165 122,170 88,-206-151,683 447,-828-566,222 144,385 281,-315-183,-391-293,7 8,-19-17,1 0,0-1,0 0,12 7,-3-5</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9:01:06.511"/>
    </inkml:context>
    <inkml:brush xml:id="br0">
      <inkml:brushProperty name="width" value="0.025" units="cm"/>
      <inkml:brushProperty name="height" value="0.025" units="cm"/>
      <inkml:brushProperty name="color" value="#004F8B"/>
      <inkml:brushProperty name="ignorePressure" value="1"/>
    </inkml:brush>
  </inkml:definitions>
  <inkml:trace contextRef="#ctx0" brushRef="#br0">965 200,'-60'0,"-184"8,214-4,-1 1,1 1,0 1,0 2,-53 24,50-15,1 1,0 1,1 2,2 1,0 2,2 1,-46 53,54-56,1 0,0 1,-26 50,37-58,0 0,1 0,1 1,0 0,2 0,0 0,1 0,-1 18,2 21,7 67,-2-98,0 0,1-1,1 0,2 0,12 27,-4-19,1-1,2-1,1-1,1 0,2-2,44 43,176 129,-123-106,49 38,-119-94,0-2,83 42,-95-57,-12-5,0-2,0-1,34 11,-32-15,13 5,1-2,83 10,-112-20,-1 0,1-1,0-1,-1 0,1 0,-1-2,0 1,0-2,0 1,0-2,0 0,-1 0,0-1,19-12,-3-4,0 0,-2-2,0 0,-2-2,-1-1,-1-1,26-44,12-35,-5-3,62-178,-110 266,-1-1,-1 0,-1 0,-1 0,-1-1,0 1,-2 0,-1-1,-1 1,-1 0,-1 0,-14-40,-10-15,11 27,-2 1,-43-77,-16-14,-66-99,133 225,-1-1,-1 2,0 0,-27-20,-70-41,58 42,36 21,0 0,-1 2,0 0,-1 1,0 1,-1 1,0 1,0 0,0 2,0 0,-1 1,-26 0,7 3,-13 0,-88 12,124-9,0 0,0 1,1 1,0 1,0 0,1 1,-1 1,2 0,-21 15,22-12,1 0,0 1,0 0,2 1,-1 1,2-1,0 1,0 1,1 0,1 0,1 0,0 1,-5 20,3-6</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9:01:18.692"/>
    </inkml:context>
    <inkml:brush xml:id="br0">
      <inkml:brushProperty name="width" value="0.025" units="cm"/>
      <inkml:brushProperty name="height" value="0.025" units="cm"/>
      <inkml:brushProperty name="color" value="#F6630D"/>
      <inkml:brushProperty name="ignorePressure" value="1"/>
    </inkml:brush>
  </inkml:definitions>
  <inkml:trace contextRef="#ctx0" brushRef="#br0">745 1,'-4'0,"0"1,0-1,0 1,0 0,0 0,1 1,-1-1,0 1,1 0,-6 3,-33 27,36-27,-31 28,1 1,-49 61,-51 88,109-145,-31 54,4 1,-45 108,78-159,3 2,1 0,2 1,2 1,3 0,1 0,-5 89,13-96,2 1,1-1,3 0,0-1,3 1,1-1,2 0,2-1,1 0,2-1,31 52,-31-62,1 0,1-2,1 0,2-1,0-1,1-1,1-1,1-1,0-1,2-1,0-1,1-2,0 0,1-2,1-1,-1-2,2 0,-1-2,47 5,-33-8,0-3,0-1,1-3,-1-1,76-17,-58 4,-2-2,0-3,77-40,-73 30,-2-3,-2-2,-1-3,104-93,-141 110,-1 0,-1-2,-2 0,0-2,-1 1,-2-2,-1 0,-1 0,-2-2,0 1,5-33,-1-16,-4 0,-3-1,-3-89,-4 135,-1 0,-2 0,-2 0,-1 1,-12-42,12 58,0 0,0 1,-2 0,0 0,-1 0,0 1,-1 1,0-1,-1 2,-1-1,0 2,-17-14,-8 0,0 2,-68-32,-89-25,79 34,89 36,-49-22,-102-28,137 53,1 2,-1 2,0 1,-78 8,94-3,0 1,0 0,0 2,1 1,0 1,0 1,1 1,0 1,1 1,0 0,-29 25,32-22,4 0</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9:01:20.336"/>
    </inkml:context>
    <inkml:brush xml:id="br0">
      <inkml:brushProperty name="width" value="0.025" units="cm"/>
      <inkml:brushProperty name="height" value="0.025" units="cm"/>
      <inkml:brushProperty name="color" value="#F6630D"/>
      <inkml:brushProperty name="ignorePressure" value="1"/>
    </inkml:brush>
  </inkml:definitions>
  <inkml:trace contextRef="#ctx0" brushRef="#br0">1 1,'11'310,"-6"-263,2-1,2 0,2 0,28 70,-25-81,2-1,2-1,1 0,1-1,2-1,48 52,161 168,-176-196,67 72,-103-104,0 1,-2 0,25 48,-32-50,-1 1,-2-1,0 2,-1-1,-2 1,0 0,-2 0,0 0,-2 0,-2 24,2-42,-1-1,0 1,0-1,0 1,-1-1,1 0,-1 1,-1-1,1 0,-1-1,0 1,-6 9,-7 1</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9:02:34.445"/>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1513 1,'-152'1,"-245"35,321-23,1 3,0 3,1 4,2 3,-75 37,111-44,1 2,1 1,1 2,1 1,1 1,-44 49,57-54,1 0,0 1,2 1,1 0,1 1,1 0,1 1,1 1,1 0,-10 46,13-32,2 1,1-1,2 1,2-1,2 1,1-1,2 0,2 0,25 72,-22-83,2 0,1-1,1 0,1-1,2-1,1-1,0 0,2-2,1 0,1-1,0-2,2 0,39 23,75 34,239 96,-323-152,2-3,0-2,1-2,104 9,-89-18,1-4,0-2,104-17,-125 9,-1-2,0-3,-1-2,-1-2,0-2,-2-3,0-1,-2-3,72-54,-87 56,-1-2,-2 0,0-2,-2-1,39-60,-49 63,-1-1,-1 0,-1-1,-2 0,-1-1,-1 0,9-59,-16 68,0-1,-2 1,-1 0,0 0,-1 0,-2 0,0 0,-9-27,3 21,-1 1,-1 0,-1 0,-1 2,-29-39,13 27,-2 1,-1 1,-2 2,-1 1,-1 2,-1 2,-58-31,-43-12,-282-98,280 128,-180-29,310 67,-34-5,-1 2,-70 1,94 5</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9:02:36.164"/>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0 0,'2'0,"-1"1,1-1,0 1,-1-1,1 1,-1 0,1-1,-1 1,1 0,-1 0,0 0,1 0,-1 0,0 0,0 1,2 1,19 27,-12-16,28 37,-2 3,44 89,-63-107,-1 2,-2 0,-2 0,-2 1,8 52,-6 11,0 121,-12-188,-5 118,3-128,-2 0,-1 1,-15 47,9-34,8-21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07T22:25:52.890"/>
    </inkml:context>
    <inkml:brush xml:id="br0">
      <inkml:brushProperty name="width" value="0.025" units="cm"/>
      <inkml:brushProperty name="height" value="0.025" units="cm"/>
      <inkml:brushProperty name="color" value="#5B2D90"/>
      <inkml:brushProperty name="ignorePressure" value="1"/>
    </inkml:brush>
  </inkml:definitions>
  <inkml:trace contextRef="#ctx0" brushRef="#br0">1 0,'1'4,"0"0,0-1,0 1,1-1,-1 0,1 1,0-1,0 0,0 0,4 4,3 6,59 91,4-4,94 101,-99-130,89 73,-112-109,2-1,2-2,71 35,-61-39,1-2,1-3,1-2,1-3,118 17,106-18,-175-13,20 7,172 38,-130-17,-139-26,1 1,-1 3,-1 0,59 28,-69-25</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9:27:51.991"/>
    </inkml:context>
    <inkml:brush xml:id="br0">
      <inkml:brushProperty name="width" value="0.1" units="cm"/>
      <inkml:brushProperty name="height" value="0.1" units="cm"/>
      <inkml:brushProperty name="color" value="#66CC00"/>
      <inkml:brushProperty name="ignorePressure" value="1"/>
    </inkml:brush>
  </inkml:definitions>
  <inkml:trace contextRef="#ctx0" brushRef="#br0">693 0,'-4'1,"0"0,-1 0,1 1,0 0,0-1,0 1,0 1,0-1,0 1,0-1,-4 6,-2-1,-253 203,228-177,2 1,1 2,2 1,1 1,-24 45,28-36,2 1,2 2,3-1,1 2,3 0,2 1,3 0,1 1,3 0,3 70,2-109,1 23,6 49,-4-72,0-1,0 0,1 0,1 0,0 0,1-1,8 13,-7-12,1-1,1 0,0-1,1 0,0 0,0-1,1 0,0-1,1 0,0-1,0 0,1-1,0 0,1-1,-1-1,1 0,0-1,0 0,0-1,1-1,-1 0,1-1,-1-1,25-2,-26 0,1 0,-1-1,0-1,0 0,0-1,0 0,-1-1,0-1,0 0,-1 0,0-1,0-1,0 1,12-16,5-7,-1-1,-1-2,28-51,-28 38,24-62,-9 17,-1 8,-5-2,41-150,-60 176,26-120,-39 162,-1 1,0-1,-2 0,0 0,-1 0,-1 0,-8-33,8 45,0 0,0 0,-1 1,0-1,0 1,0 0,0 0,-1 0,0 0,0 1,0 0,-1-1,0 1,1 1,-1-1,-1 1,1 0,0 0,-1 0,1 1,-1 0,0 0,-10-2,-9 0,0 1,0 1,-1 2,-35 2,20 0,33-1,-1 0,1 0,-1 1,1 0,-1 0,1 1,0 0,0 1,0 0,0 0,1 1,0-1,0 2,0-1,-8 9,-6 9,1 1,-34 51,37-50,6-8</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9:27:53.504"/>
    </inkml:context>
    <inkml:brush xml:id="br0">
      <inkml:brushProperty name="width" value="0.1" units="cm"/>
      <inkml:brushProperty name="height" value="0.1" units="cm"/>
      <inkml:brushProperty name="color" value="#66CC00"/>
      <inkml:brushProperty name="ignorePressure" value="1"/>
    </inkml:brush>
  </inkml:definitions>
  <inkml:trace contextRef="#ctx0" brushRef="#br0">1384 1,'-3'1,"1"0,0 0,0 1,0-1,0 1,1-1,-1 1,0 0,1 0,-1-1,1 1,0 0,-1 0,1 1,0-1,0 0,-1 4,-3 4,-236 380,187-314,-4-2,-125 125,-91 25,8-6,248-201,2 1,-1 0,2 1,1 1,0 1,-12 24,6-2,2 0,-15 58,13-37,6-22,1-1,2 2,2-1,-6 84,15-105</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9:28:08.043"/>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769 3,'-5'1,"1"0,-1 0,1 1,0 0,0-1,0 2,0-1,0 0,0 1,1-1,-6 6,-1-1,-340 293,330-279,2 0,-28 42,3-3,27-40,2 0,0 0,2 2,0-1,-16 43,3-8,19-43,-1 0,2 0,-6 19,-33 107,33-108,5-11,1 0,1 1,1-1,-2 35,10 86,-4-121,2 0,1-1,0 0,2 0,0 0,1 0,1-1,0 0,2-1,0 0,1 0,0-1,27 28,-15-22,1-2,0 0,2-2,0-1,1-1,40 18,-26-17,-26-10,-1 0,1-1,0-1,1-1,-1 0,23 2,46-1,129-10,-195 3,0 0,0-2,0 0,-1-1,1-1,-1-1,-1 0,1-1,-1-1,-1 0,18-14,-32 22,16-10,-1-1,0-1,-1 0,24-27,123-174,-138 181,85-136,-96 142,-1-1,11-41,-16 45,1 1,1-1,1 1,16-27,-15 33,-2-1,-1 0,0 0,7-27,14-80,-22 79,-3-1,-1 0,-8-92,3 127,0 0,0 0,-1 1,-1-1,0 1,0 0,-1 0,0 1,-1-1,-1 1,1 0,-1 1,-1 0,-11-11,4 6,-1 1,0 0,-1 2,0-1,0 2,-2 1,-27-11,26 12,-115-39,113 41,0 2,0 0,0 1,-32 0,-15 3,-84 3,147-2,0 0,0 1,0 0,0 0,0 0,1 1,-1 0,1 0,-1 0,1 1,0 0,1 0,-1 0,1 0,-1 1,1 0,0 0,1 0,0 0,-1 0,2 1,-1-1,1 1,-3 9,-1 3</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9:29:06.679"/>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1,'22'30,"3"-2,1 1,1-2,2-1,40 29,42 38,1 6,184 128,158 55,-417-262,22 14,67 29,483 235,-170-91,-188-93,146 52,9-19,-59-23,-136-47,290 115,-143-60,11-23,-175-54,-30-3,-3 6,224 111,-153-71,-149-66,-2 3,92 54,-41-13,144 94,-232-135,47 48,3 2,-29-36,-39-31,-1 1,22 23,-36-31</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9T19:43:33.841"/>
    </inkml:context>
    <inkml:brush xml:id="br0">
      <inkml:brushProperty name="width" value="0.05" units="cm"/>
      <inkml:brushProperty name="height" value="0.05" units="cm"/>
      <inkml:brushProperty name="color" value="#E71224"/>
      <inkml:brushProperty name="ignorePressure" value="1"/>
    </inkml:brush>
  </inkml:definitions>
  <inkml:trace contextRef="#ctx0" brushRef="#br0">4055 1,'-35'23,"12"-9,13-8,-303 198,-18-19,-265 65,325-143,-198 77,356-141,-20 7,-1-6,-270 52,142-58,-264 46,464-72,-9 4,0-3,-138 5,187-18</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9T19:43:39.346"/>
    </inkml:context>
    <inkml:brush xml:id="br0">
      <inkml:brushProperty name="width" value="0.05" units="cm"/>
      <inkml:brushProperty name="height" value="0.05" units="cm"/>
      <inkml:brushProperty name="color" value="#E71224"/>
      <inkml:brushProperty name="ignorePressure" value="1"/>
    </inkml:brush>
  </inkml:definitions>
  <inkml:trace contextRef="#ctx0" brushRef="#br0">4104 1,'-2'1,"1"1,-1 0,0 0,1 0,0 0,-1 0,1 0,0 1,0-1,0 0,0 1,1-1,-1 0,1 1,-1 2,-2 4,-52 148,-8-2,-6-3,-132 212,126-240,16-24,-98 125,98-152,-129 149,57-73,-84 84,-46 37,-144 130,368-370,-316 255,-21-18,213-159,-352 260,377-269,72-55,-105 60,59-39,43-29,46-27,1 2,-24 16,38-23,-1 1,0-1,1 0,-2-1,1 0,-10 3,-1-1</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9T19:43:41.627"/>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0,'1'1,"0"0,1 0,-1 0,0 0,0 0,1 0,-1 0,0 1,0-1,0 0,-1 1,1-1,0 1,0-1,-1 1,1-1,-1 1,1 1,2 3,56 133,78 269,-124-351,-2 1,-3 0,-3 0,-1 59,-3-92,1 1,7 31,-4-29,3 40,-8 235,-1-144,1-137</inkml:trace>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9T19:44:24.635"/>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0,'1'23,"1"-1,1-1,1 1,1 0,1-1,1 0,1 0,0-1,2 0,0 0,16 21,2-2,1-1,2-1,2-2,40 35,-56-56,1-1,1-1,0-1,0 0,1-1,0-1,1-2,0 0,0 0,0-2,31 3,25 0,146-5,-153-4,173 2,161-4,-272-9,143-32,-72 9,-86 16,0 0,184-7,543 28,-822-1,-1 1,1 0,0 2,-1 1,29 9,99 47,-72-27,-62-27,1 0,-2 1,1 0,-1 1,-1 0,0 2,0-1,-1 2,0 0,-1 0,0 1,-1 0,0 1,-1 0,-1 0,-1 1,0 0,0 0,-2 1,0 0,0 0,-2 0,0 1,1 25,-4 24,0-66,1 0,-1 0,0-1,0 1,0 0,0 0,0 0,0 0,0 0,0 0,0 0,0 0,0 0,1 0,-1 0,0 0,0 0,0 0,0 0,0 0,0 0,0 0,0 0,1 0,-1 0,0 0,0 0,0 0,0 0,0 0,0 0,0 0,0 0,0 0,0 0,1 0,-1 0,0 1,0-1,0 0,0 0,0 0,0 0,0 0,0 0,0 0,0 0,0 0,0 0,0 1,0-1,0 0,0 0,0 0,0 0,0 0,0 0,0 0,0 0,0 0,0 1,0-1,0 0,0 0,0 0,0 0,0 0,6-11,3-14,14-45,-20 64,0 0,0 1,0-1,0 1,1 0,0 0,0 0,0 1,9-7,-5 3,0 1,-1-2,1 1,-1-1,6-10,5-5,-7 10,0 1,1 0,1 1,0 0,1 1,0 1,1 0,0 1,0 1,1 0,0 1,1 1,-1 0,1 1,0 1,1 1,-1 0,21 0,-1 1,44-8,31-2,524 10,-309 4,-288 1,0 1,0 2,-1 2,59 20,-43-13,68 12,11-9,158 2,-187-14,188 35,-256-35,11 4,2-3,47 0,544-6,-280-3,-263-3,-1-4,142-33,-30 4,-136 30,-48 6,0-1,1 0,-1-2,30-10,237-111,-174 60,-72 39,78-36,-36 23,-70 34</inkml:trace>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9T19:45:00.141"/>
    </inkml:context>
    <inkml:brush xml:id="br0">
      <inkml:brushProperty name="width" value="0.05" units="cm"/>
      <inkml:brushProperty name="height" value="0.05" units="cm"/>
      <inkml:brushProperty name="color" value="#004F8B"/>
      <inkml:brushProperty name="ignorePressure" value="1"/>
    </inkml:brush>
  </inkml:definitions>
  <inkml:trace contextRef="#ctx0" brushRef="#br0">0 1,'1'9,"0"1,1-1,-1 0,2 1,-1-1,1 0,1 0,7 13,-3-4,153 303,-124-251,173 278,24-17,-86-113,-78-110,102 121,-98-147,103 90,176 124,-227-192,-76-58,76 88,-104-108,-19-23,-1 0,1-1,0 1,0 0,0-1,1 0,-1 1,5 1,-7-4,-1 0,0 1,1-1,-1 0,0 0,1 0,-1 0,0 0,1 0,-1 0,0 0,1 0,-1 0,0 0,1 0,-1 0,0 0,1 0,-1-1,0 1,1 0,-1 0,0 0,1 0,-1-1,0 1,0 0,1 0,-1 0,0-1,0 1,1 0,-1-1,0 1,1-2,-1 0,0 1,0-1,1 0,-1 0,0 1,0-1,-1 0,1 0,0 1,-1-4,-5-16,-2 0,0 1,0-1,-20-29,-14-35,13 10,-31-128,65 223,0 1,1-1,13 30,17 19,27 75,-46-103,-14-34,10 25,30 51,-42-80,1-1,-1 1,0 0,1-1,-1 1,0 0,-1 0,1 0,0 0,-1 0,0 0,1 0,-1 0,0 0,-1 0,0 4,1-6,0-1,-1 1,1 0,-1 0,1 0,-1 0,1-1,-1 1,1 0,-1 0,0-1,1 1,-1 0,0-1,0 1,1-1,-1 1,0-1,0 1,-1-1,0 1,0-1,0 1,0-1,0 0,-1 0,1 0,0 0,0-1,0 1,0 0,0-1,-4-1,-15-7,-1-1,1-1,1-1,-35-27,32 21,-1 2,-50-25,42 29,0 2,0 2,-1 1,-39-4,-57-12,107 17</inkml:trace>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9T19:45:44.586"/>
    </inkml:context>
    <inkml:brush xml:id="br0">
      <inkml:brushProperty name="width" value="0.05" units="cm"/>
      <inkml:brushProperty name="height" value="0.05" units="cm"/>
      <inkml:brushProperty name="color" value="#33CCFF"/>
      <inkml:brushProperty name="ignorePressure" value="1"/>
    </inkml:brush>
  </inkml:definitions>
  <inkml:trace contextRef="#ctx0" brushRef="#br0">0 1,'2'1,"0"1,0 0,-1-1,1 1,0 0,-1 0,0 0,1 0,-1 0,0 0,0 0,1 5,6 8,42 69,164 285,223 478,-348-679,176 249,-91-127,-109-174,-11-19,46 76,13 31,-80-140,16 35,63 190,-38-101,-40-101,15 48,-33-75,-10-35,0 0,1 0,2-1,0 0,2-1,0 0,15 21,-20-37,0 0,-1 1,0-1,-1 1,1 0,-2 1,1-1,-1 1,0-1,2 17,-5-23,0-1,0 1,0-1,-1 1,1-1,-1 0,1 1,-1-1,1 1,-1-1,0 0,0 1,0-1,0 0,0 0,0 0,0 0,0 0,0 0,0 0,-1 0,1 0,0-1,-1 1,1 0,0-1,-1 1,1-1,-1 1,1-1,-1 0,1 0,-1 0,1 0,-1 0,-2 0,-3 0,1-1,0 1,0-1,-1 0,1-1,0 0,-10-4,-195-97,185 85,22 8,5 10,-1-1,1 1,-1 0,1-1,0 1,-1-1,1 1,0 0,-1 0,1-1,0 1,0 0,-1 0,1 0,0 0,-1 0,1 0,0 0,0 0,0 0,11 1,0 1,0 0,0 0,-1 1,1 0,-1 1,0 1,20 10,7 8,37 29,-40-27,-32-23,0 0,0 0,0 0,1 0,-1 0,0-1,1 1,-1-1,1 0,0 0,-1-1,1 1,0-1,-1 1,1-1,0 0,0-1,3 0,-4 0,0 0,-1 0,1-1,0 1,-1-1,1 0,-1 0,0 0,0 0,0 0,0 0,0-1,0 1,0-1,-1 1,1-1,-1 0,0 1,0-1,0 0,0 0,0 0,0-3,4-24,-1 1,0-56,-4 50,9-58,6 30,3-20,-16 61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07T22:59:53.123"/>
    </inkml:context>
    <inkml:brush xml:id="br0">
      <inkml:brushProperty name="width" value="0.025" units="cm"/>
      <inkml:brushProperty name="height" value="0.025" units="cm"/>
      <inkml:brushProperty name="color" value="#5B2D90"/>
      <inkml:brushProperty name="ignorePressure" value="1"/>
    </inkml:brush>
  </inkml:definitions>
  <inkml:trace contextRef="#ctx0" brushRef="#br0">1 0,'1'4,"0"0,0-1,0 1,1-1,-1 0,1 1,0-1,0 0,0 0,4 4,3 6,59 91,4-4,94 101,-99-130,89 73,-112-109,2-1,2-2,71 35,-61-39,1-2,1-3,1-2,1-3,118 17,106-18,-175-13,20 7,172 38,-130-17,-139-26,1 1,-1 3,-1 0,59 28,-69-25</inkml:trace>
</inkml:ink>
</file>

<file path=ppt/ink/ink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9T19:47:38.526"/>
    </inkml:context>
    <inkml:brush xml:id="br0">
      <inkml:brushProperty name="width" value="0.1" units="cm"/>
      <inkml:brushProperty name="height" value="0.1" units="cm"/>
      <inkml:brushProperty name="ignorePressure" value="1"/>
    </inkml:brush>
  </inkml:definitions>
  <inkml:trace contextRef="#ctx0" brushRef="#br0">0 0,'6'2,"-1"-1,1 1,-1-1,1 2,-1-1,0 0,0 1,0 0,0 0,8 8,9 4,157 100,164 139,-74-54,41 35,-146-100,53 46,-172-140,12 10,66 74,-88-85,-19-22,0 0,-2 0,0 1,-1 1,17 34,-22-35,2 0,0-1,1 0,13 18,-12-21</inkml:trace>
</inkml:ink>
</file>

<file path=ppt/ink/ink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9T19:47:41.825"/>
    </inkml:context>
    <inkml:brush xml:id="br0">
      <inkml:brushProperty name="width" value="0.1" units="cm"/>
      <inkml:brushProperty name="height" value="0.1" units="cm"/>
      <inkml:brushProperty name="ignorePressure" value="1"/>
    </inkml:brush>
  </inkml:definitions>
  <inkml:trace contextRef="#ctx0" brushRef="#br0">3229 0,'-30'28,"-40"27,38-30,-35 33,24-12,-67 93,-22 62,86-128,-52 91,-31 47,46-85,-56 77,67-106,-111 196,88-116,-69 133,-92 115,254-423,-115 183,-26 38,117-186,-16 23,3 2,-42 87,46-79,-69 104,-16 28,96-154,-1-1,-46 63,-62 64,101-137,-64 56,63-64,2 1,-44 55,34-24,28-40,-1-1,0 0,-2-1,-22 22,29-32,0 1,1 0,-14 21,0 0,16-20,0-1,1 1,1 0,-1 1,2-1,-4 17,3-10,-1-1</inkml:trace>
</inkml:ink>
</file>

<file path=ppt/ink/ink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9T19:47:55.870"/>
    </inkml:context>
    <inkml:brush xml:id="br0">
      <inkml:brushProperty name="width" value="0.1" units="cm"/>
      <inkml:brushProperty name="height" value="0.1" units="cm"/>
      <inkml:brushProperty name="ignorePressure" value="1"/>
    </inkml:brush>
  </inkml:definitions>
  <inkml:trace contextRef="#ctx0" brushRef="#br0">10346 1,'-1'36,"-2"-1,-2 1,-1-1,-16 51,-56 134,59-172,0-2,-3 0,-1-2,-48 69,-355 512,299-450,87-123,-39 41,-165 151,99-105,65-58,16-15,-126 103,61-82,-3-6,-153 69,-33 24,-41 19,-273 174,630-366,-82 54,-70 42,-272 175,32-36,-27-27,333-165,-130 89,52-29,-218 112,-138 83,86-13,-21 14,-33-44,-20-38,385-166,-471 208,331-121,186-95,18-5,-109 90,154-115,-278 225,252-199,-49 59,-17 18,96-104,0 0,-12 19,-14 16,0-4,27-29,-1-1,-1-1,0 0,-28 21,27-25</inkml:trace>
</inkml:ink>
</file>

<file path=ppt/ink/ink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1T22:30:38.367"/>
    </inkml:context>
    <inkml:brush xml:id="br0">
      <inkml:brushProperty name="width" value="0.05" units="cm"/>
      <inkml:brushProperty name="height" value="0.05" units="cm"/>
      <inkml:brushProperty name="color" value="#CC0066"/>
      <inkml:brushProperty name="ignorePressure" value="1"/>
    </inkml:brush>
  </inkml:definitions>
  <inkml:trace contextRef="#ctx0" brushRef="#br0">424 129,'-25'0,"-1"1,1 2,-43 8,53-7,-1 1,1 1,0 0,0 1,1 0,-26 19,23-14,0 1,1 1,1 0,-14 17,23-23,0 0,1 0,0 0,0 1,1 0,0 0,1 0,-1 1,2-1,-3 18,1 4,2 1,1 0,2-1,1 1,1-1,11 47,-8-63,-1 0,2-1,0 0,0 0,2-1,-1 0,2-1,0 1,0-2,1 1,0-2,1 1,16 9,-18-12,-1 0,17 17,-18-16,0-1,0 0,19 13,21 7,1-2,1-3,93 31,-107-44,37 4,-28-6,-4-3,0-1,79-4,-55-1,-57 0,0 0,0 0,0-1,0 0,-1 0,1-1,0 0,-1 0,0-1,0 0,0 0,0-1,0 1,-1-2,0 1,0-1,8-10,7-10,-2-1,32-58,-44 73,3-9,-1-1,-1 0,10-42,2-6,-8 30,-2 0,-2-1,-1 0,-2-1,-2-74,-3 108,-1 0,0 0,-1 1,1-1,-1 0,-1 1,0 0,0-1,0 1,-1 0,0 1,0-1,-1 1,1 0,-1 0,-10-9,-7-4,-1 1,0 1,-32-16,23 13,-13-8,-56-24,76 42,0 0,-1 1,1 1,-32-4,-1 6,0 4,-68 4,20 1,91-3,0 1,-25 4,35-4,0 0,0 1,0-1,0 1,0 0,0 0,1 0,-1 1,1 0,-1 0,-4 5,-1 4</inkml:trace>
</inkml:ink>
</file>

<file path=ppt/ink/ink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1T22:31:03.246"/>
    </inkml:context>
    <inkml:brush xml:id="br0">
      <inkml:brushProperty name="width" value="0.05" units="cm"/>
      <inkml:brushProperty name="height" value="0.05" units="cm"/>
      <inkml:brushProperty name="color" value="#CC0066"/>
      <inkml:brushProperty name="ignorePressure" value="1"/>
    </inkml:brush>
  </inkml:definitions>
  <inkml:trace contextRef="#ctx0" brushRef="#br0">102 53,'-1'20,"-2"1,0-1,-1 0,-1 0,-1-1,-14 31,-3 15,6 11,8-31,4-13,2 1,1 0,3 51,0-29,-1-50,0-1,0 1,1-1,0 1,0-1,0 0,0 1,0-1,1 0,0 0,0 0,0 0,1 0,2 3,3 2,1-1,-1 0,2 0,9 6,-11-9,11 9,1-2,1 0,-1-1,2-1,0-1,0-1,0-1,1-1,0-1,0-1,1-1,-1-1,29-2,492-1,-538 1,1 0,-1-1,1 0,-1 0,1 0,-1-1,0 0,0-1,0 1,0-1,0 0,0 0,-1-1,1 0,-1 0,8-7,-6 3,0-1,-1 0,1 0,-2 0,1-1,-1 1,-1-1,1-1,2-12,0 0,-1 0,-1 0,-1-1,-1 1,0-29,-2-40,-4-113,2 199,1 0,-1 0,0 1,-1-1,1 0,-1 1,0-1,-1 1,1 0,-1 0,0 0,-5-7,2 6,-1 0,1 0,-1 1,0 0,0 0,-1 0,-12-5,4 2,0 1,-1 0,0 1,0 1,-1 1,0 0,1 1,-1 1,-28 0,25 1,0-1,0-2,0 0,0 0,0-2,1-1,-37-18,44 20,0 1,0 0,0 1,0 0,-1 1,-15 0,-86 4,48 0,51-1,1 0,0 2,0-1,0 2,0 0,0 1,1 0,0 1,-22 13,-3 6,-67 53,94-68</inkml:trace>
</inkml:ink>
</file>

<file path=ppt/ink/ink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1T22:31:09.393"/>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1 183,'5'4,"0"0,0-1,0 0,1 0,-1 0,1-1,7 3,22 10,269 166,-145-101,-11-7,38 31,133 84,-193-113,-43-28,190 131,-206-123,-50-39,2-1,35 23,-53-37,1 0,-1 0,0-1,0 1,0 0,1-1,-1 1,0-1,1 0,-1 1,0-1,1 0,-1 0,1 0,-1 0,0 0,1 0,-1 0,1-1,-1 1,0 0,1-1,-1 1,0-1,0 1,1-1,-1 0,0 0,0 1,0-1,0 0,0 0,0 0,0 0,0 0,0 0,0 0,-1-1,1 1,0 0,-1 0,1-1,-1 1,1 0,-1-1,0 1,1-2,2-9,-1-1,0 1,-1 0,0-15,0 23,0-34,-2 19,2 0,0 0,1 0,1 0,1 1,11-36,93-229,20-8,-108 248,-13 27,1 0,-2-1,8-30,-9 28,2 0,0 0,0 1,2 0,0 0,24-32,-30 44,0 1,0-1,0 1,-1-1,0 0,2-11,4-10,-2 12</inkml:trace>
</inkml:ink>
</file>

<file path=ppt/ink/ink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1T23:46:33.515"/>
    </inkml:context>
    <inkml:brush xml:id="br0">
      <inkml:brushProperty name="width" value="0.05" units="cm"/>
      <inkml:brushProperty name="height" value="0.05" units="cm"/>
      <inkml:brushProperty name="color" value="#00A0D7"/>
      <inkml:brushProperty name="ignorePressure" value="1"/>
    </inkml:brush>
  </inkml:definitions>
  <inkml:trace contextRef="#ctx0" brushRef="#br0">0 53,'312'-2,"336"4,-201 21,38 1,-197-22,342-41,-521 26,451-37,-76 51,-180 0,-267-1</inkml:trace>
</inkml:ink>
</file>

<file path=ppt/ink/ink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1T23:46:35.155"/>
    </inkml:context>
    <inkml:brush xml:id="br0">
      <inkml:brushProperty name="width" value="0.05" units="cm"/>
      <inkml:brushProperty name="height" value="0.05" units="cm"/>
      <inkml:brushProperty name="color" value="#00A0D7"/>
      <inkml:brushProperty name="ignorePressure" value="1"/>
    </inkml:brush>
  </inkml:definitions>
  <inkml:trace contextRef="#ctx0" brushRef="#br0">0 0,'1457'0,"-1437"0</inkml:trace>
</inkml:ink>
</file>

<file path=ppt/ink/ink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1T23:51:59.085"/>
    </inkml:context>
    <inkml:brush xml:id="br0">
      <inkml:brushProperty name="width" value="0.05" units="cm"/>
      <inkml:brushProperty name="height" value="0.05" units="cm"/>
      <inkml:brushProperty name="color" value="#00A0D7"/>
      <inkml:brushProperty name="ignorePressure" value="1"/>
    </inkml:brush>
  </inkml:definitions>
  <inkml:trace contextRef="#ctx0" brushRef="#br0">0 53,'312'-2,"336"4,-201 21,38 1,-197-22,342-41,-521 26,451-37,-76 51,-180 0,-267-1</inkml:trace>
</inkml:ink>
</file>

<file path=ppt/ink/ink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1T23:51:59.086"/>
    </inkml:context>
    <inkml:brush xml:id="br0">
      <inkml:brushProperty name="width" value="0.05" units="cm"/>
      <inkml:brushProperty name="height" value="0.05" units="cm"/>
      <inkml:brushProperty name="color" value="#00A0D7"/>
      <inkml:brushProperty name="ignorePressure" value="1"/>
    </inkml:brush>
  </inkml:definitions>
  <inkml:trace contextRef="#ctx0" brushRef="#br0">0 0,'1457'0,"-1437"0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BFCA33-80CF-4F2B-9D7E-E848F8E9F540}" type="datetimeFigureOut">
              <a:rPr lang="en-US" smtClean="0"/>
              <a:t>10/10/2023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8BC5CC-1D51-472D-9C31-68DBE08DE969}" type="slidenum">
              <a:rPr lang="en-US" smtClean="0"/>
              <a:t>‹#›</a:t>
            </a:fld>
            <a:endParaRPr lang="en-US"/>
          </a:p>
        </p:txBody>
      </p:sp>
    </p:spTree>
    <p:extLst>
      <p:ext uri="{BB962C8B-B14F-4D97-AF65-F5344CB8AC3E}">
        <p14:creationId xmlns:p14="http://schemas.microsoft.com/office/powerpoint/2010/main" val="136009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8BC5CC-1D51-472D-9C31-68DBE08DE969}" type="slidenum">
              <a:rPr lang="en-US" smtClean="0"/>
              <a:t>7</a:t>
            </a:fld>
            <a:endParaRPr lang="en-US"/>
          </a:p>
        </p:txBody>
      </p:sp>
    </p:spTree>
    <p:extLst>
      <p:ext uri="{BB962C8B-B14F-4D97-AF65-F5344CB8AC3E}">
        <p14:creationId xmlns:p14="http://schemas.microsoft.com/office/powerpoint/2010/main" val="19414696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26</a:t>
            </a:fld>
            <a:endParaRPr lang="en-US"/>
          </a:p>
        </p:txBody>
      </p:sp>
    </p:spTree>
    <p:extLst>
      <p:ext uri="{BB962C8B-B14F-4D97-AF65-F5344CB8AC3E}">
        <p14:creationId xmlns:p14="http://schemas.microsoft.com/office/powerpoint/2010/main" val="5320188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27</a:t>
            </a:fld>
            <a:endParaRPr lang="en-US"/>
          </a:p>
        </p:txBody>
      </p:sp>
    </p:spTree>
    <p:extLst>
      <p:ext uri="{BB962C8B-B14F-4D97-AF65-F5344CB8AC3E}">
        <p14:creationId xmlns:p14="http://schemas.microsoft.com/office/powerpoint/2010/main" val="37554422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28</a:t>
            </a:fld>
            <a:endParaRPr lang="en-US"/>
          </a:p>
        </p:txBody>
      </p:sp>
    </p:spTree>
    <p:extLst>
      <p:ext uri="{BB962C8B-B14F-4D97-AF65-F5344CB8AC3E}">
        <p14:creationId xmlns:p14="http://schemas.microsoft.com/office/powerpoint/2010/main" val="31166411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29</a:t>
            </a:fld>
            <a:endParaRPr lang="en-US"/>
          </a:p>
        </p:txBody>
      </p:sp>
    </p:spTree>
    <p:extLst>
      <p:ext uri="{BB962C8B-B14F-4D97-AF65-F5344CB8AC3E}">
        <p14:creationId xmlns:p14="http://schemas.microsoft.com/office/powerpoint/2010/main" val="21462006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30</a:t>
            </a:fld>
            <a:endParaRPr lang="en-US"/>
          </a:p>
        </p:txBody>
      </p:sp>
    </p:spTree>
    <p:extLst>
      <p:ext uri="{BB962C8B-B14F-4D97-AF65-F5344CB8AC3E}">
        <p14:creationId xmlns:p14="http://schemas.microsoft.com/office/powerpoint/2010/main" val="10773708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31</a:t>
            </a:fld>
            <a:endParaRPr lang="en-US"/>
          </a:p>
        </p:txBody>
      </p:sp>
    </p:spTree>
    <p:extLst>
      <p:ext uri="{BB962C8B-B14F-4D97-AF65-F5344CB8AC3E}">
        <p14:creationId xmlns:p14="http://schemas.microsoft.com/office/powerpoint/2010/main" val="21710961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32</a:t>
            </a:fld>
            <a:endParaRPr lang="en-US"/>
          </a:p>
        </p:txBody>
      </p:sp>
    </p:spTree>
    <p:extLst>
      <p:ext uri="{BB962C8B-B14F-4D97-AF65-F5344CB8AC3E}">
        <p14:creationId xmlns:p14="http://schemas.microsoft.com/office/powerpoint/2010/main" val="29191193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33</a:t>
            </a:fld>
            <a:endParaRPr lang="en-US"/>
          </a:p>
        </p:txBody>
      </p:sp>
    </p:spTree>
    <p:extLst>
      <p:ext uri="{BB962C8B-B14F-4D97-AF65-F5344CB8AC3E}">
        <p14:creationId xmlns:p14="http://schemas.microsoft.com/office/powerpoint/2010/main" val="36270495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66</a:t>
            </a:fld>
            <a:endParaRPr lang="en-US"/>
          </a:p>
        </p:txBody>
      </p:sp>
    </p:spTree>
    <p:extLst>
      <p:ext uri="{BB962C8B-B14F-4D97-AF65-F5344CB8AC3E}">
        <p14:creationId xmlns:p14="http://schemas.microsoft.com/office/powerpoint/2010/main" val="16832197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67</a:t>
            </a:fld>
            <a:endParaRPr lang="en-US"/>
          </a:p>
        </p:txBody>
      </p:sp>
    </p:spTree>
    <p:extLst>
      <p:ext uri="{BB962C8B-B14F-4D97-AF65-F5344CB8AC3E}">
        <p14:creationId xmlns:p14="http://schemas.microsoft.com/office/powerpoint/2010/main" val="90599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8BC5CC-1D51-472D-9C31-68DBE08DE969}" type="slidenum">
              <a:rPr lang="en-US" smtClean="0"/>
              <a:t>8</a:t>
            </a:fld>
            <a:endParaRPr lang="en-US"/>
          </a:p>
        </p:txBody>
      </p:sp>
    </p:spTree>
    <p:extLst>
      <p:ext uri="{BB962C8B-B14F-4D97-AF65-F5344CB8AC3E}">
        <p14:creationId xmlns:p14="http://schemas.microsoft.com/office/powerpoint/2010/main" val="36562918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8BC5CC-1D51-472D-9C31-68DBE08DE969}" type="slidenum">
              <a:rPr lang="en-US" smtClean="0"/>
              <a:t>15</a:t>
            </a:fld>
            <a:endParaRPr lang="en-US"/>
          </a:p>
        </p:txBody>
      </p:sp>
    </p:spTree>
    <p:extLst>
      <p:ext uri="{BB962C8B-B14F-4D97-AF65-F5344CB8AC3E}">
        <p14:creationId xmlns:p14="http://schemas.microsoft.com/office/powerpoint/2010/main" val="1991603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8BC5CC-1D51-472D-9C31-68DBE08DE969}" type="slidenum">
              <a:rPr lang="en-US" smtClean="0"/>
              <a:t>16</a:t>
            </a:fld>
            <a:endParaRPr lang="en-US"/>
          </a:p>
        </p:txBody>
      </p:sp>
    </p:spTree>
    <p:extLst>
      <p:ext uri="{BB962C8B-B14F-4D97-AF65-F5344CB8AC3E}">
        <p14:creationId xmlns:p14="http://schemas.microsoft.com/office/powerpoint/2010/main" val="24873274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8BC5CC-1D51-472D-9C31-68DBE08DE969}" type="slidenum">
              <a:rPr lang="en-US" smtClean="0"/>
              <a:t>17</a:t>
            </a:fld>
            <a:endParaRPr lang="en-US"/>
          </a:p>
        </p:txBody>
      </p:sp>
    </p:spTree>
    <p:extLst>
      <p:ext uri="{BB962C8B-B14F-4D97-AF65-F5344CB8AC3E}">
        <p14:creationId xmlns:p14="http://schemas.microsoft.com/office/powerpoint/2010/main" val="2442404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8BC5CC-1D51-472D-9C31-68DBE08DE969}" type="slidenum">
              <a:rPr lang="en-US" smtClean="0"/>
              <a:t>18</a:t>
            </a:fld>
            <a:endParaRPr lang="en-US"/>
          </a:p>
        </p:txBody>
      </p:sp>
    </p:spTree>
    <p:extLst>
      <p:ext uri="{BB962C8B-B14F-4D97-AF65-F5344CB8AC3E}">
        <p14:creationId xmlns:p14="http://schemas.microsoft.com/office/powerpoint/2010/main" val="1318599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8BC5CC-1D51-472D-9C31-68DBE08DE969}" type="slidenum">
              <a:rPr lang="en-US" smtClean="0"/>
              <a:t>19</a:t>
            </a:fld>
            <a:endParaRPr lang="en-US"/>
          </a:p>
        </p:txBody>
      </p:sp>
    </p:spTree>
    <p:extLst>
      <p:ext uri="{BB962C8B-B14F-4D97-AF65-F5344CB8AC3E}">
        <p14:creationId xmlns:p14="http://schemas.microsoft.com/office/powerpoint/2010/main" val="26430641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8BC5CC-1D51-472D-9C31-68DBE08DE969}" type="slidenum">
              <a:rPr lang="en-US" smtClean="0"/>
              <a:t>23</a:t>
            </a:fld>
            <a:endParaRPr lang="en-US"/>
          </a:p>
        </p:txBody>
      </p:sp>
    </p:spTree>
    <p:extLst>
      <p:ext uri="{BB962C8B-B14F-4D97-AF65-F5344CB8AC3E}">
        <p14:creationId xmlns:p14="http://schemas.microsoft.com/office/powerpoint/2010/main" val="16386266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24</a:t>
            </a:fld>
            <a:endParaRPr lang="en-US"/>
          </a:p>
        </p:txBody>
      </p:sp>
    </p:spTree>
    <p:extLst>
      <p:ext uri="{BB962C8B-B14F-4D97-AF65-F5344CB8AC3E}">
        <p14:creationId xmlns:p14="http://schemas.microsoft.com/office/powerpoint/2010/main" val="464590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8BD9-FC72-43E3-9DE7-151FE43771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45D6000-D20D-4A98-826A-487BCB0AAE0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4C5B608-6F0B-4D5A-BCA7-9EBD473FE9CB}"/>
              </a:ext>
            </a:extLst>
          </p:cNvPr>
          <p:cNvSpPr>
            <a:spLocks noGrp="1"/>
          </p:cNvSpPr>
          <p:nvPr>
            <p:ph type="dt" sz="half" idx="10"/>
          </p:nvPr>
        </p:nvSpPr>
        <p:spPr/>
        <p:txBody>
          <a:bodyPr/>
          <a:lstStyle/>
          <a:p>
            <a:fld id="{5B0031F7-89AE-416E-8172-84E1BCE3B055}" type="datetimeFigureOut">
              <a:rPr lang="en-US" smtClean="0"/>
              <a:t>10/10/2023</a:t>
            </a:fld>
            <a:endParaRPr lang="en-US"/>
          </a:p>
        </p:txBody>
      </p:sp>
      <p:sp>
        <p:nvSpPr>
          <p:cNvPr id="5" name="Footer Placeholder 4">
            <a:extLst>
              <a:ext uri="{FF2B5EF4-FFF2-40B4-BE49-F238E27FC236}">
                <a16:creationId xmlns:a16="http://schemas.microsoft.com/office/drawing/2014/main" id="{77A70781-6E88-4BBD-8D1C-0296E0A09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17783E-3E46-4F51-9A47-00D957AFD07E}"/>
              </a:ext>
            </a:extLst>
          </p:cNvPr>
          <p:cNvSpPr>
            <a:spLocks noGrp="1"/>
          </p:cNvSpPr>
          <p:nvPr>
            <p:ph type="sldNum" sz="quarter" idx="12"/>
          </p:nvPr>
        </p:nvSpPr>
        <p:spPr/>
        <p:txBody>
          <a:bodyPr/>
          <a:lstStyle/>
          <a:p>
            <a:fld id="{BB96D334-0F48-44DC-A542-3882F817FA6C}" type="slidenum">
              <a:rPr lang="en-US" smtClean="0"/>
              <a:t>‹#›</a:t>
            </a:fld>
            <a:endParaRPr lang="en-US"/>
          </a:p>
        </p:txBody>
      </p:sp>
    </p:spTree>
    <p:extLst>
      <p:ext uri="{BB962C8B-B14F-4D97-AF65-F5344CB8AC3E}">
        <p14:creationId xmlns:p14="http://schemas.microsoft.com/office/powerpoint/2010/main" val="34542053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5A670-6007-4D9C-ABF7-25DA4AFF68E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F3E494B-3F42-40FD-A79B-5A35FA92994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0A21B8-0305-463E-BFD6-9BD991389A0C}"/>
              </a:ext>
            </a:extLst>
          </p:cNvPr>
          <p:cNvSpPr>
            <a:spLocks noGrp="1"/>
          </p:cNvSpPr>
          <p:nvPr>
            <p:ph type="dt" sz="half" idx="10"/>
          </p:nvPr>
        </p:nvSpPr>
        <p:spPr/>
        <p:txBody>
          <a:bodyPr/>
          <a:lstStyle/>
          <a:p>
            <a:fld id="{5B0031F7-89AE-416E-8172-84E1BCE3B055}" type="datetimeFigureOut">
              <a:rPr lang="en-US" smtClean="0"/>
              <a:t>10/10/2023</a:t>
            </a:fld>
            <a:endParaRPr lang="en-US"/>
          </a:p>
        </p:txBody>
      </p:sp>
      <p:sp>
        <p:nvSpPr>
          <p:cNvPr id="5" name="Footer Placeholder 4">
            <a:extLst>
              <a:ext uri="{FF2B5EF4-FFF2-40B4-BE49-F238E27FC236}">
                <a16:creationId xmlns:a16="http://schemas.microsoft.com/office/drawing/2014/main" id="{3E4B9680-623B-40D2-A300-7CB6675D42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5EC152-5D33-4F22-A1F5-F260455F21D7}"/>
              </a:ext>
            </a:extLst>
          </p:cNvPr>
          <p:cNvSpPr>
            <a:spLocks noGrp="1"/>
          </p:cNvSpPr>
          <p:nvPr>
            <p:ph type="sldNum" sz="quarter" idx="12"/>
          </p:nvPr>
        </p:nvSpPr>
        <p:spPr/>
        <p:txBody>
          <a:bodyPr/>
          <a:lstStyle/>
          <a:p>
            <a:fld id="{BB96D334-0F48-44DC-A542-3882F817FA6C}" type="slidenum">
              <a:rPr lang="en-US" smtClean="0"/>
              <a:t>‹#›</a:t>
            </a:fld>
            <a:endParaRPr lang="en-US"/>
          </a:p>
        </p:txBody>
      </p:sp>
    </p:spTree>
    <p:extLst>
      <p:ext uri="{BB962C8B-B14F-4D97-AF65-F5344CB8AC3E}">
        <p14:creationId xmlns:p14="http://schemas.microsoft.com/office/powerpoint/2010/main" val="3162267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83D720-6EE5-48D4-9715-B521961283D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25F6C17-C25C-4FD3-803D-64D39B604D7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521BEB-9873-4136-8CB5-434BA47486F8}"/>
              </a:ext>
            </a:extLst>
          </p:cNvPr>
          <p:cNvSpPr>
            <a:spLocks noGrp="1"/>
          </p:cNvSpPr>
          <p:nvPr>
            <p:ph type="dt" sz="half" idx="10"/>
          </p:nvPr>
        </p:nvSpPr>
        <p:spPr/>
        <p:txBody>
          <a:bodyPr/>
          <a:lstStyle/>
          <a:p>
            <a:fld id="{5B0031F7-89AE-416E-8172-84E1BCE3B055}" type="datetimeFigureOut">
              <a:rPr lang="en-US" smtClean="0"/>
              <a:t>10/10/2023</a:t>
            </a:fld>
            <a:endParaRPr lang="en-US"/>
          </a:p>
        </p:txBody>
      </p:sp>
      <p:sp>
        <p:nvSpPr>
          <p:cNvPr id="5" name="Footer Placeholder 4">
            <a:extLst>
              <a:ext uri="{FF2B5EF4-FFF2-40B4-BE49-F238E27FC236}">
                <a16:creationId xmlns:a16="http://schemas.microsoft.com/office/drawing/2014/main" id="{1CA6FE0B-9139-4766-8619-D5D00AAF3A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29B254-C209-46B2-AF84-029EBD318D5B}"/>
              </a:ext>
            </a:extLst>
          </p:cNvPr>
          <p:cNvSpPr>
            <a:spLocks noGrp="1"/>
          </p:cNvSpPr>
          <p:nvPr>
            <p:ph type="sldNum" sz="quarter" idx="12"/>
          </p:nvPr>
        </p:nvSpPr>
        <p:spPr/>
        <p:txBody>
          <a:bodyPr/>
          <a:lstStyle/>
          <a:p>
            <a:fld id="{BB96D334-0F48-44DC-A542-3882F817FA6C}" type="slidenum">
              <a:rPr lang="en-US" smtClean="0"/>
              <a:t>‹#›</a:t>
            </a:fld>
            <a:endParaRPr lang="en-US"/>
          </a:p>
        </p:txBody>
      </p:sp>
    </p:spTree>
    <p:extLst>
      <p:ext uri="{BB962C8B-B14F-4D97-AF65-F5344CB8AC3E}">
        <p14:creationId xmlns:p14="http://schemas.microsoft.com/office/powerpoint/2010/main" val="3896677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C2D6C-76EF-4827-B4C2-49AFB698A4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3EE2DEE-A92D-465B-B387-A0A2C3EA82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A1D9934-C809-4C61-B61F-FC5C87024E67}"/>
              </a:ext>
            </a:extLst>
          </p:cNvPr>
          <p:cNvSpPr>
            <a:spLocks noGrp="1"/>
          </p:cNvSpPr>
          <p:nvPr>
            <p:ph type="dt" sz="half" idx="10"/>
          </p:nvPr>
        </p:nvSpPr>
        <p:spPr/>
        <p:txBody>
          <a:bodyPr/>
          <a:lstStyle/>
          <a:p>
            <a:fld id="{5B0031F7-89AE-416E-8172-84E1BCE3B055}" type="datetimeFigureOut">
              <a:rPr lang="en-US" smtClean="0"/>
              <a:t>10/10/2023</a:t>
            </a:fld>
            <a:endParaRPr lang="en-US"/>
          </a:p>
        </p:txBody>
      </p:sp>
      <p:sp>
        <p:nvSpPr>
          <p:cNvPr id="5" name="Footer Placeholder 4">
            <a:extLst>
              <a:ext uri="{FF2B5EF4-FFF2-40B4-BE49-F238E27FC236}">
                <a16:creationId xmlns:a16="http://schemas.microsoft.com/office/drawing/2014/main" id="{F37CE2A0-4F9A-4151-8D7B-ADAB750E43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6BA9A5-E55D-4624-A645-D43020987904}"/>
              </a:ext>
            </a:extLst>
          </p:cNvPr>
          <p:cNvSpPr>
            <a:spLocks noGrp="1"/>
          </p:cNvSpPr>
          <p:nvPr>
            <p:ph type="sldNum" sz="quarter" idx="12"/>
          </p:nvPr>
        </p:nvSpPr>
        <p:spPr/>
        <p:txBody>
          <a:bodyPr/>
          <a:lstStyle/>
          <a:p>
            <a:fld id="{BB96D334-0F48-44DC-A542-3882F817FA6C}" type="slidenum">
              <a:rPr lang="en-US" smtClean="0"/>
              <a:t>‹#›</a:t>
            </a:fld>
            <a:endParaRPr lang="en-US"/>
          </a:p>
        </p:txBody>
      </p:sp>
    </p:spTree>
    <p:extLst>
      <p:ext uri="{BB962C8B-B14F-4D97-AF65-F5344CB8AC3E}">
        <p14:creationId xmlns:p14="http://schemas.microsoft.com/office/powerpoint/2010/main" val="3180837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FA4BD-5FB1-444E-ACAB-F536ECD3ED8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E744BD9-D0EB-4F35-B02E-1BE62171A8F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F481D02-2063-4568-833F-1600AE94028A}"/>
              </a:ext>
            </a:extLst>
          </p:cNvPr>
          <p:cNvSpPr>
            <a:spLocks noGrp="1"/>
          </p:cNvSpPr>
          <p:nvPr>
            <p:ph type="dt" sz="half" idx="10"/>
          </p:nvPr>
        </p:nvSpPr>
        <p:spPr/>
        <p:txBody>
          <a:bodyPr/>
          <a:lstStyle/>
          <a:p>
            <a:fld id="{5B0031F7-89AE-416E-8172-84E1BCE3B055}" type="datetimeFigureOut">
              <a:rPr lang="en-US" smtClean="0"/>
              <a:t>10/10/2023</a:t>
            </a:fld>
            <a:endParaRPr lang="en-US"/>
          </a:p>
        </p:txBody>
      </p:sp>
      <p:sp>
        <p:nvSpPr>
          <p:cNvPr id="5" name="Footer Placeholder 4">
            <a:extLst>
              <a:ext uri="{FF2B5EF4-FFF2-40B4-BE49-F238E27FC236}">
                <a16:creationId xmlns:a16="http://schemas.microsoft.com/office/drawing/2014/main" id="{F6609D6C-AA6B-4538-B66D-1BDDE50582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2F85D1-E68E-488C-8B57-C4464775CA60}"/>
              </a:ext>
            </a:extLst>
          </p:cNvPr>
          <p:cNvSpPr>
            <a:spLocks noGrp="1"/>
          </p:cNvSpPr>
          <p:nvPr>
            <p:ph type="sldNum" sz="quarter" idx="12"/>
          </p:nvPr>
        </p:nvSpPr>
        <p:spPr/>
        <p:txBody>
          <a:bodyPr/>
          <a:lstStyle/>
          <a:p>
            <a:fld id="{BB96D334-0F48-44DC-A542-3882F817FA6C}" type="slidenum">
              <a:rPr lang="en-US" smtClean="0"/>
              <a:t>‹#›</a:t>
            </a:fld>
            <a:endParaRPr lang="en-US"/>
          </a:p>
        </p:txBody>
      </p:sp>
    </p:spTree>
    <p:extLst>
      <p:ext uri="{BB962C8B-B14F-4D97-AF65-F5344CB8AC3E}">
        <p14:creationId xmlns:p14="http://schemas.microsoft.com/office/powerpoint/2010/main" val="1748131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FA5F4-2205-4107-B179-2E1FC8A7ADA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C4F808-3782-4850-96EA-2D857683CE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7A99D44-C32B-4F7B-A7A0-0AB1981EFC7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0179DB8-A296-4FC0-AE0E-A86535CC9094}"/>
              </a:ext>
            </a:extLst>
          </p:cNvPr>
          <p:cNvSpPr>
            <a:spLocks noGrp="1"/>
          </p:cNvSpPr>
          <p:nvPr>
            <p:ph type="dt" sz="half" idx="10"/>
          </p:nvPr>
        </p:nvSpPr>
        <p:spPr/>
        <p:txBody>
          <a:bodyPr/>
          <a:lstStyle/>
          <a:p>
            <a:fld id="{5B0031F7-89AE-416E-8172-84E1BCE3B055}" type="datetimeFigureOut">
              <a:rPr lang="en-US" smtClean="0"/>
              <a:t>10/10/2023</a:t>
            </a:fld>
            <a:endParaRPr lang="en-US"/>
          </a:p>
        </p:txBody>
      </p:sp>
      <p:sp>
        <p:nvSpPr>
          <p:cNvPr id="6" name="Footer Placeholder 5">
            <a:extLst>
              <a:ext uri="{FF2B5EF4-FFF2-40B4-BE49-F238E27FC236}">
                <a16:creationId xmlns:a16="http://schemas.microsoft.com/office/drawing/2014/main" id="{F3A90A22-92AD-437C-9316-7C2AB8A6B6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B9C569-B41D-4322-9BEE-8A4D51F1C059}"/>
              </a:ext>
            </a:extLst>
          </p:cNvPr>
          <p:cNvSpPr>
            <a:spLocks noGrp="1"/>
          </p:cNvSpPr>
          <p:nvPr>
            <p:ph type="sldNum" sz="quarter" idx="12"/>
          </p:nvPr>
        </p:nvSpPr>
        <p:spPr/>
        <p:txBody>
          <a:bodyPr/>
          <a:lstStyle/>
          <a:p>
            <a:fld id="{BB96D334-0F48-44DC-A542-3882F817FA6C}" type="slidenum">
              <a:rPr lang="en-US" smtClean="0"/>
              <a:t>‹#›</a:t>
            </a:fld>
            <a:endParaRPr lang="en-US"/>
          </a:p>
        </p:txBody>
      </p:sp>
    </p:spTree>
    <p:extLst>
      <p:ext uri="{BB962C8B-B14F-4D97-AF65-F5344CB8AC3E}">
        <p14:creationId xmlns:p14="http://schemas.microsoft.com/office/powerpoint/2010/main" val="957534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EB87E-F3D3-4BE5-9BB0-FC0E907B731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86F5A08-A604-4B9D-9E52-11715E0D0E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2AEFC3-0BD7-46D2-BBCB-666DBA085ED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4C1F0C4-4E8B-43D4-AA0C-FE3FD04E8E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EC61D9B-E99B-466B-95EE-BC58227EBDA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E8669E4-1F9F-4F8F-ADD1-62A3085DF252}"/>
              </a:ext>
            </a:extLst>
          </p:cNvPr>
          <p:cNvSpPr>
            <a:spLocks noGrp="1"/>
          </p:cNvSpPr>
          <p:nvPr>
            <p:ph type="dt" sz="half" idx="10"/>
          </p:nvPr>
        </p:nvSpPr>
        <p:spPr/>
        <p:txBody>
          <a:bodyPr/>
          <a:lstStyle/>
          <a:p>
            <a:fld id="{5B0031F7-89AE-416E-8172-84E1BCE3B055}" type="datetimeFigureOut">
              <a:rPr lang="en-US" smtClean="0"/>
              <a:t>10/10/2023</a:t>
            </a:fld>
            <a:endParaRPr lang="en-US"/>
          </a:p>
        </p:txBody>
      </p:sp>
      <p:sp>
        <p:nvSpPr>
          <p:cNvPr id="8" name="Footer Placeholder 7">
            <a:extLst>
              <a:ext uri="{FF2B5EF4-FFF2-40B4-BE49-F238E27FC236}">
                <a16:creationId xmlns:a16="http://schemas.microsoft.com/office/drawing/2014/main" id="{DC4DA1D8-2C8D-4523-B06F-5B3DE98E583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FBA2F37-E91D-4770-83D5-BC109859391D}"/>
              </a:ext>
            </a:extLst>
          </p:cNvPr>
          <p:cNvSpPr>
            <a:spLocks noGrp="1"/>
          </p:cNvSpPr>
          <p:nvPr>
            <p:ph type="sldNum" sz="quarter" idx="12"/>
          </p:nvPr>
        </p:nvSpPr>
        <p:spPr/>
        <p:txBody>
          <a:bodyPr/>
          <a:lstStyle/>
          <a:p>
            <a:fld id="{BB96D334-0F48-44DC-A542-3882F817FA6C}" type="slidenum">
              <a:rPr lang="en-US" smtClean="0"/>
              <a:t>‹#›</a:t>
            </a:fld>
            <a:endParaRPr lang="en-US"/>
          </a:p>
        </p:txBody>
      </p:sp>
    </p:spTree>
    <p:extLst>
      <p:ext uri="{BB962C8B-B14F-4D97-AF65-F5344CB8AC3E}">
        <p14:creationId xmlns:p14="http://schemas.microsoft.com/office/powerpoint/2010/main" val="164559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4FEBC-7B98-492B-BD2B-9983326B4C0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07F830-4AD0-41CE-94C3-165B2B228B51}"/>
              </a:ext>
            </a:extLst>
          </p:cNvPr>
          <p:cNvSpPr>
            <a:spLocks noGrp="1"/>
          </p:cNvSpPr>
          <p:nvPr>
            <p:ph type="dt" sz="half" idx="10"/>
          </p:nvPr>
        </p:nvSpPr>
        <p:spPr/>
        <p:txBody>
          <a:bodyPr/>
          <a:lstStyle/>
          <a:p>
            <a:fld id="{5B0031F7-89AE-416E-8172-84E1BCE3B055}" type="datetimeFigureOut">
              <a:rPr lang="en-US" smtClean="0"/>
              <a:t>10/10/2023</a:t>
            </a:fld>
            <a:endParaRPr lang="en-US"/>
          </a:p>
        </p:txBody>
      </p:sp>
      <p:sp>
        <p:nvSpPr>
          <p:cNvPr id="4" name="Footer Placeholder 3">
            <a:extLst>
              <a:ext uri="{FF2B5EF4-FFF2-40B4-BE49-F238E27FC236}">
                <a16:creationId xmlns:a16="http://schemas.microsoft.com/office/drawing/2014/main" id="{44122450-BD10-4550-9C9A-1872D21D8A4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AC1420D-9128-4B97-B1C7-A67955CCB86B}"/>
              </a:ext>
            </a:extLst>
          </p:cNvPr>
          <p:cNvSpPr>
            <a:spLocks noGrp="1"/>
          </p:cNvSpPr>
          <p:nvPr>
            <p:ph type="sldNum" sz="quarter" idx="12"/>
          </p:nvPr>
        </p:nvSpPr>
        <p:spPr/>
        <p:txBody>
          <a:bodyPr/>
          <a:lstStyle/>
          <a:p>
            <a:fld id="{BB96D334-0F48-44DC-A542-3882F817FA6C}" type="slidenum">
              <a:rPr lang="en-US" smtClean="0"/>
              <a:t>‹#›</a:t>
            </a:fld>
            <a:endParaRPr lang="en-US"/>
          </a:p>
        </p:txBody>
      </p:sp>
    </p:spTree>
    <p:extLst>
      <p:ext uri="{BB962C8B-B14F-4D97-AF65-F5344CB8AC3E}">
        <p14:creationId xmlns:p14="http://schemas.microsoft.com/office/powerpoint/2010/main" val="3825495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0008DCC-9E3D-4649-B19C-1648308E03EF}"/>
              </a:ext>
            </a:extLst>
          </p:cNvPr>
          <p:cNvSpPr>
            <a:spLocks noGrp="1"/>
          </p:cNvSpPr>
          <p:nvPr>
            <p:ph type="dt" sz="half" idx="10"/>
          </p:nvPr>
        </p:nvSpPr>
        <p:spPr/>
        <p:txBody>
          <a:bodyPr/>
          <a:lstStyle/>
          <a:p>
            <a:fld id="{5B0031F7-89AE-416E-8172-84E1BCE3B055}" type="datetimeFigureOut">
              <a:rPr lang="en-US" smtClean="0"/>
              <a:t>10/10/2023</a:t>
            </a:fld>
            <a:endParaRPr lang="en-US"/>
          </a:p>
        </p:txBody>
      </p:sp>
      <p:sp>
        <p:nvSpPr>
          <p:cNvPr id="3" name="Footer Placeholder 2">
            <a:extLst>
              <a:ext uri="{FF2B5EF4-FFF2-40B4-BE49-F238E27FC236}">
                <a16:creationId xmlns:a16="http://schemas.microsoft.com/office/drawing/2014/main" id="{55EF7C78-BE27-446A-92A5-D548E08AADF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D00480B-B838-48B9-BB30-367060B2F634}"/>
              </a:ext>
            </a:extLst>
          </p:cNvPr>
          <p:cNvSpPr>
            <a:spLocks noGrp="1"/>
          </p:cNvSpPr>
          <p:nvPr>
            <p:ph type="sldNum" sz="quarter" idx="12"/>
          </p:nvPr>
        </p:nvSpPr>
        <p:spPr/>
        <p:txBody>
          <a:bodyPr/>
          <a:lstStyle/>
          <a:p>
            <a:fld id="{BB96D334-0F48-44DC-A542-3882F817FA6C}" type="slidenum">
              <a:rPr lang="en-US" smtClean="0"/>
              <a:t>‹#›</a:t>
            </a:fld>
            <a:endParaRPr lang="en-US"/>
          </a:p>
        </p:txBody>
      </p:sp>
    </p:spTree>
    <p:extLst>
      <p:ext uri="{BB962C8B-B14F-4D97-AF65-F5344CB8AC3E}">
        <p14:creationId xmlns:p14="http://schemas.microsoft.com/office/powerpoint/2010/main" val="2151542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37CDB-BB0C-4E29-9440-D9A6397008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130E6C8-AB3A-45AF-8E8B-66F55FB432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C81AEB0-525F-4E93-816E-F04D80B361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98B9F3-ED59-4334-98D8-4DFE9026ECE3}"/>
              </a:ext>
            </a:extLst>
          </p:cNvPr>
          <p:cNvSpPr>
            <a:spLocks noGrp="1"/>
          </p:cNvSpPr>
          <p:nvPr>
            <p:ph type="dt" sz="half" idx="10"/>
          </p:nvPr>
        </p:nvSpPr>
        <p:spPr/>
        <p:txBody>
          <a:bodyPr/>
          <a:lstStyle/>
          <a:p>
            <a:fld id="{5B0031F7-89AE-416E-8172-84E1BCE3B055}" type="datetimeFigureOut">
              <a:rPr lang="en-US" smtClean="0"/>
              <a:t>10/10/2023</a:t>
            </a:fld>
            <a:endParaRPr lang="en-US"/>
          </a:p>
        </p:txBody>
      </p:sp>
      <p:sp>
        <p:nvSpPr>
          <p:cNvPr id="6" name="Footer Placeholder 5">
            <a:extLst>
              <a:ext uri="{FF2B5EF4-FFF2-40B4-BE49-F238E27FC236}">
                <a16:creationId xmlns:a16="http://schemas.microsoft.com/office/drawing/2014/main" id="{4CA6803E-E4C1-4118-9AE7-B2573AD9FB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605395-2F62-4261-8A3E-0B4FC45AAF49}"/>
              </a:ext>
            </a:extLst>
          </p:cNvPr>
          <p:cNvSpPr>
            <a:spLocks noGrp="1"/>
          </p:cNvSpPr>
          <p:nvPr>
            <p:ph type="sldNum" sz="quarter" idx="12"/>
          </p:nvPr>
        </p:nvSpPr>
        <p:spPr/>
        <p:txBody>
          <a:bodyPr/>
          <a:lstStyle/>
          <a:p>
            <a:fld id="{BB96D334-0F48-44DC-A542-3882F817FA6C}" type="slidenum">
              <a:rPr lang="en-US" smtClean="0"/>
              <a:t>‹#›</a:t>
            </a:fld>
            <a:endParaRPr lang="en-US"/>
          </a:p>
        </p:txBody>
      </p:sp>
    </p:spTree>
    <p:extLst>
      <p:ext uri="{BB962C8B-B14F-4D97-AF65-F5344CB8AC3E}">
        <p14:creationId xmlns:p14="http://schemas.microsoft.com/office/powerpoint/2010/main" val="37910166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66B53-2BE0-4686-80CA-85AAB2EAD64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F48E2AD-C65F-484D-B5C5-8A84A59E46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BE7EF6B-CEB4-4C4C-893F-DA01A0C392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BA2C265-ABC5-46E0-8645-1127A8E6CD16}"/>
              </a:ext>
            </a:extLst>
          </p:cNvPr>
          <p:cNvSpPr>
            <a:spLocks noGrp="1"/>
          </p:cNvSpPr>
          <p:nvPr>
            <p:ph type="dt" sz="half" idx="10"/>
          </p:nvPr>
        </p:nvSpPr>
        <p:spPr/>
        <p:txBody>
          <a:bodyPr/>
          <a:lstStyle/>
          <a:p>
            <a:fld id="{5B0031F7-89AE-416E-8172-84E1BCE3B055}" type="datetimeFigureOut">
              <a:rPr lang="en-US" smtClean="0"/>
              <a:t>10/10/2023</a:t>
            </a:fld>
            <a:endParaRPr lang="en-US"/>
          </a:p>
        </p:txBody>
      </p:sp>
      <p:sp>
        <p:nvSpPr>
          <p:cNvPr id="6" name="Footer Placeholder 5">
            <a:extLst>
              <a:ext uri="{FF2B5EF4-FFF2-40B4-BE49-F238E27FC236}">
                <a16:creationId xmlns:a16="http://schemas.microsoft.com/office/drawing/2014/main" id="{858352B4-1CC0-4740-9B23-6A9C95D6788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711E1E2-EFE4-4CE0-A56B-4B324DD785F7}"/>
              </a:ext>
            </a:extLst>
          </p:cNvPr>
          <p:cNvSpPr>
            <a:spLocks noGrp="1"/>
          </p:cNvSpPr>
          <p:nvPr>
            <p:ph type="sldNum" sz="quarter" idx="12"/>
          </p:nvPr>
        </p:nvSpPr>
        <p:spPr/>
        <p:txBody>
          <a:bodyPr/>
          <a:lstStyle/>
          <a:p>
            <a:fld id="{BB96D334-0F48-44DC-A542-3882F817FA6C}" type="slidenum">
              <a:rPr lang="en-US" smtClean="0"/>
              <a:t>‹#›</a:t>
            </a:fld>
            <a:endParaRPr lang="en-US"/>
          </a:p>
        </p:txBody>
      </p:sp>
    </p:spTree>
    <p:extLst>
      <p:ext uri="{BB962C8B-B14F-4D97-AF65-F5344CB8AC3E}">
        <p14:creationId xmlns:p14="http://schemas.microsoft.com/office/powerpoint/2010/main" val="1538342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338F29-56EB-4B8A-88A0-566BCD87AD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0209A7A-8857-4204-A750-404A8729B9F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16C515-7397-4B35-B917-10997EFB49C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0031F7-89AE-416E-8172-84E1BCE3B055}" type="datetimeFigureOut">
              <a:rPr lang="en-US" smtClean="0"/>
              <a:t>10/10/2023</a:t>
            </a:fld>
            <a:endParaRPr lang="en-US"/>
          </a:p>
        </p:txBody>
      </p:sp>
      <p:sp>
        <p:nvSpPr>
          <p:cNvPr id="5" name="Footer Placeholder 4">
            <a:extLst>
              <a:ext uri="{FF2B5EF4-FFF2-40B4-BE49-F238E27FC236}">
                <a16:creationId xmlns:a16="http://schemas.microsoft.com/office/drawing/2014/main" id="{E86CEDDC-9F2A-4E21-9BBC-961BA6D4365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24CEB93-2330-4592-82CA-C3C51F575FC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96D334-0F48-44DC-A542-3882F817FA6C}" type="slidenum">
              <a:rPr lang="en-US" smtClean="0"/>
              <a:t>‹#›</a:t>
            </a:fld>
            <a:endParaRPr lang="en-US"/>
          </a:p>
        </p:txBody>
      </p:sp>
    </p:spTree>
    <p:extLst>
      <p:ext uri="{BB962C8B-B14F-4D97-AF65-F5344CB8AC3E}">
        <p14:creationId xmlns:p14="http://schemas.microsoft.com/office/powerpoint/2010/main" val="30903615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4.wmf"/><Relationship Id="rId7" Type="http://schemas.openxmlformats.org/officeDocument/2006/relationships/image" Target="../media/image46.png"/><Relationship Id="rId2" Type="http://schemas.openxmlformats.org/officeDocument/2006/relationships/oleObject" Target="../embeddings/oleObject45.bin"/><Relationship Id="rId1" Type="http://schemas.openxmlformats.org/officeDocument/2006/relationships/slideLayout" Target="../slideLayouts/slideLayout1.xml"/><Relationship Id="rId6" Type="http://schemas.openxmlformats.org/officeDocument/2006/relationships/oleObject" Target="../embeddings/oleObject47.bin"/><Relationship Id="rId5" Type="http://schemas.openxmlformats.org/officeDocument/2006/relationships/image" Target="../media/image45.wmf"/><Relationship Id="rId4" Type="http://schemas.openxmlformats.org/officeDocument/2006/relationships/oleObject" Target="../embeddings/oleObject46.bin"/></Relationships>
</file>

<file path=ppt/slides/_rels/slide11.xml.rels><?xml version="1.0" encoding="UTF-8" standalone="yes"?>
<Relationships xmlns="http://schemas.openxmlformats.org/package/2006/relationships"><Relationship Id="rId8" Type="http://schemas.openxmlformats.org/officeDocument/2006/relationships/image" Target="../media/image49.png"/><Relationship Id="rId18" Type="http://schemas.openxmlformats.org/officeDocument/2006/relationships/image" Target="../media/image49.wmf"/><Relationship Id="rId3" Type="http://schemas.openxmlformats.org/officeDocument/2006/relationships/image" Target="../media/image47.wmf"/><Relationship Id="rId21" Type="http://schemas.openxmlformats.org/officeDocument/2006/relationships/oleObject" Target="../embeddings/oleObject52.bin"/><Relationship Id="rId7" Type="http://schemas.openxmlformats.org/officeDocument/2006/relationships/customXml" Target="../ink/ink2.xml"/><Relationship Id="rId17" Type="http://schemas.openxmlformats.org/officeDocument/2006/relationships/oleObject" Target="../embeddings/oleObject50.bin"/><Relationship Id="rId2" Type="http://schemas.openxmlformats.org/officeDocument/2006/relationships/oleObject" Target="../embeddings/oleObject48.bin"/><Relationship Id="rId16" Type="http://schemas.openxmlformats.org/officeDocument/2006/relationships/image" Target="../media/image48.wmf"/><Relationship Id="rId20" Type="http://schemas.openxmlformats.org/officeDocument/2006/relationships/image" Target="../media/image50.wmf"/><Relationship Id="rId1" Type="http://schemas.openxmlformats.org/officeDocument/2006/relationships/slideLayout" Target="../slideLayouts/slideLayout1.xml"/><Relationship Id="rId6" Type="http://schemas.openxmlformats.org/officeDocument/2006/relationships/image" Target="../media/image48.png"/><Relationship Id="rId11" Type="http://schemas.openxmlformats.org/officeDocument/2006/relationships/customXml" Target="../ink/ink4.xml"/><Relationship Id="rId15" Type="http://schemas.openxmlformats.org/officeDocument/2006/relationships/oleObject" Target="../embeddings/oleObject49.bin"/><Relationship Id="rId10" Type="http://schemas.openxmlformats.org/officeDocument/2006/relationships/image" Target="../media/image50.png"/><Relationship Id="rId19" Type="http://schemas.openxmlformats.org/officeDocument/2006/relationships/oleObject" Target="../embeddings/oleObject51.bin"/><Relationship Id="rId4" Type="http://schemas.openxmlformats.org/officeDocument/2006/relationships/customXml" Target="../ink/ink1.xml"/><Relationship Id="rId9" Type="http://schemas.openxmlformats.org/officeDocument/2006/relationships/customXml" Target="../ink/ink3.xml"/><Relationship Id="rId14" Type="http://schemas.openxmlformats.org/officeDocument/2006/relationships/image" Target="../media/image52.png"/><Relationship Id="rId22" Type="http://schemas.openxmlformats.org/officeDocument/2006/relationships/image" Target="../media/image51.wmf"/></Relationships>
</file>

<file path=ppt/slides/_rels/slide12.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55.png"/><Relationship Id="rId2" Type="http://schemas.openxmlformats.org/officeDocument/2006/relationships/oleObject" Target="../embeddings/oleObject53.bin"/><Relationship Id="rId1" Type="http://schemas.openxmlformats.org/officeDocument/2006/relationships/slideLayout" Target="../slideLayouts/slideLayout1.xml"/><Relationship Id="rId6" Type="http://schemas.openxmlformats.org/officeDocument/2006/relationships/oleObject" Target="../embeddings/oleObject55.bin"/><Relationship Id="rId5" Type="http://schemas.openxmlformats.org/officeDocument/2006/relationships/image" Target="../media/image54.wmf"/><Relationship Id="rId4" Type="http://schemas.openxmlformats.org/officeDocument/2006/relationships/oleObject" Target="../embeddings/oleObject54.bin"/></Relationships>
</file>

<file path=ppt/slides/_rels/slide13.xml.rels><?xml version="1.0" encoding="UTF-8" standalone="yes"?>
<Relationships xmlns="http://schemas.openxmlformats.org/package/2006/relationships"><Relationship Id="rId8" Type="http://schemas.openxmlformats.org/officeDocument/2006/relationships/customXml" Target="../ink/ink5.xml"/><Relationship Id="rId3" Type="http://schemas.openxmlformats.org/officeDocument/2006/relationships/image" Target="../media/image51.wmf"/><Relationship Id="rId7" Type="http://schemas.openxmlformats.org/officeDocument/2006/relationships/image" Target="../media/image57.wmf"/><Relationship Id="rId2" Type="http://schemas.openxmlformats.org/officeDocument/2006/relationships/oleObject" Target="../embeddings/oleObject52.bin"/><Relationship Id="rId1" Type="http://schemas.openxmlformats.org/officeDocument/2006/relationships/slideLayout" Target="../slideLayouts/slideLayout1.xml"/><Relationship Id="rId6" Type="http://schemas.openxmlformats.org/officeDocument/2006/relationships/oleObject" Target="../embeddings/oleObject57.bin"/><Relationship Id="rId5" Type="http://schemas.openxmlformats.org/officeDocument/2006/relationships/image" Target="../media/image56.wmf"/><Relationship Id="rId10" Type="http://schemas.openxmlformats.org/officeDocument/2006/relationships/image" Target="../media/image62.png"/><Relationship Id="rId4" Type="http://schemas.openxmlformats.org/officeDocument/2006/relationships/oleObject" Target="../embeddings/oleObject56.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61.bin"/><Relationship Id="rId3" Type="http://schemas.openxmlformats.org/officeDocument/2006/relationships/image" Target="../media/image58.wmf"/><Relationship Id="rId7" Type="http://schemas.openxmlformats.org/officeDocument/2006/relationships/image" Target="../media/image60.wmf"/><Relationship Id="rId2" Type="http://schemas.openxmlformats.org/officeDocument/2006/relationships/oleObject" Target="../embeddings/oleObject58.bin"/><Relationship Id="rId1" Type="http://schemas.openxmlformats.org/officeDocument/2006/relationships/slideLayout" Target="../slideLayouts/slideLayout1.xml"/><Relationship Id="rId6" Type="http://schemas.openxmlformats.org/officeDocument/2006/relationships/oleObject" Target="../embeddings/oleObject60.bin"/><Relationship Id="rId5" Type="http://schemas.openxmlformats.org/officeDocument/2006/relationships/image" Target="../media/image59.wmf"/><Relationship Id="rId4" Type="http://schemas.openxmlformats.org/officeDocument/2006/relationships/oleObject" Target="../embeddings/oleObject59.bin"/><Relationship Id="rId9" Type="http://schemas.openxmlformats.org/officeDocument/2006/relationships/image" Target="../media/image61.wmf"/></Relationships>
</file>

<file path=ppt/slides/_rels/slide15.xml.rels><?xml version="1.0" encoding="UTF-8" standalone="yes"?>
<Relationships xmlns="http://schemas.openxmlformats.org/package/2006/relationships"><Relationship Id="rId8" Type="http://schemas.openxmlformats.org/officeDocument/2006/relationships/image" Target="../media/image64.wmf"/><Relationship Id="rId3" Type="http://schemas.openxmlformats.org/officeDocument/2006/relationships/oleObject" Target="../embeddings/oleObject62.bin"/><Relationship Id="rId7" Type="http://schemas.openxmlformats.org/officeDocument/2006/relationships/oleObject" Target="../embeddings/oleObject64.bin"/><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3.wmf"/><Relationship Id="rId5" Type="http://schemas.openxmlformats.org/officeDocument/2006/relationships/oleObject" Target="../embeddings/oleObject63.bin"/><Relationship Id="rId10" Type="http://schemas.openxmlformats.org/officeDocument/2006/relationships/image" Target="../media/image65.wmf"/><Relationship Id="rId4" Type="http://schemas.openxmlformats.org/officeDocument/2006/relationships/image" Target="../media/image62.wmf"/><Relationship Id="rId9" Type="http://schemas.openxmlformats.org/officeDocument/2006/relationships/oleObject" Target="../embeddings/oleObject65.bin"/></Relationships>
</file>

<file path=ppt/slides/_rels/slide16.xml.rels><?xml version="1.0" encoding="UTF-8" standalone="yes"?>
<Relationships xmlns="http://schemas.openxmlformats.org/package/2006/relationships"><Relationship Id="rId8" Type="http://schemas.openxmlformats.org/officeDocument/2006/relationships/image" Target="../media/image68.wmf"/><Relationship Id="rId18" Type="http://schemas.openxmlformats.org/officeDocument/2006/relationships/image" Target="../media/image70.png"/><Relationship Id="rId3" Type="http://schemas.openxmlformats.org/officeDocument/2006/relationships/oleObject" Target="../embeddings/oleObject66.bin"/><Relationship Id="rId7" Type="http://schemas.openxmlformats.org/officeDocument/2006/relationships/oleObject" Target="../embeddings/oleObject68.bin"/><Relationship Id="rId17" Type="http://schemas.openxmlformats.org/officeDocument/2006/relationships/image" Target="../media/image68.png"/><Relationship Id="rId2" Type="http://schemas.openxmlformats.org/officeDocument/2006/relationships/notesSlide" Target="../notesSlides/notesSlide4.xml"/><Relationship Id="rId16" Type="http://schemas.openxmlformats.org/officeDocument/2006/relationships/customXml" Target="../ink/ink7.xml"/><Relationship Id="rId1" Type="http://schemas.openxmlformats.org/officeDocument/2006/relationships/slideLayout" Target="../slideLayouts/slideLayout1.xml"/><Relationship Id="rId6" Type="http://schemas.openxmlformats.org/officeDocument/2006/relationships/image" Target="../media/image67.wmf"/><Relationship Id="rId11" Type="http://schemas.openxmlformats.org/officeDocument/2006/relationships/customXml" Target="../ink/ink6.xml"/><Relationship Id="rId5" Type="http://schemas.openxmlformats.org/officeDocument/2006/relationships/oleObject" Target="../embeddings/oleObject67.bin"/><Relationship Id="rId15" Type="http://schemas.openxmlformats.org/officeDocument/2006/relationships/image" Target="../media/image67.png"/><Relationship Id="rId10" Type="http://schemas.openxmlformats.org/officeDocument/2006/relationships/image" Target="../media/image69.png"/><Relationship Id="rId19" Type="http://schemas.openxmlformats.org/officeDocument/2006/relationships/image" Target="../media/image71.png"/><Relationship Id="rId4" Type="http://schemas.openxmlformats.org/officeDocument/2006/relationships/image" Target="../media/image66.wmf"/><Relationship Id="rId9" Type="http://schemas.openxmlformats.org/officeDocument/2006/relationships/oleObject" Target="../embeddings/oleObject69.bin"/></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71.bin"/><Relationship Id="rId3" Type="http://schemas.openxmlformats.org/officeDocument/2006/relationships/oleObject" Target="../embeddings/oleObject70.bin"/><Relationship Id="rId7" Type="http://schemas.openxmlformats.org/officeDocument/2006/relationships/image" Target="../media/image78.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customXml" Target="../ink/ink8.xml"/><Relationship Id="rId4" Type="http://schemas.openxmlformats.org/officeDocument/2006/relationships/image" Target="../media/image72.wmf"/><Relationship Id="rId9" Type="http://schemas.openxmlformats.org/officeDocument/2006/relationships/image" Target="../media/image73.wmf"/></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73.bin"/><Relationship Id="rId13" Type="http://schemas.openxmlformats.org/officeDocument/2006/relationships/image" Target="../media/image77.wmf"/><Relationship Id="rId18" Type="http://schemas.openxmlformats.org/officeDocument/2006/relationships/customXml" Target="../ink/ink10.xml"/><Relationship Id="rId3" Type="http://schemas.openxmlformats.org/officeDocument/2006/relationships/oleObject" Target="../embeddings/oleObject72.bin"/><Relationship Id="rId21" Type="http://schemas.openxmlformats.org/officeDocument/2006/relationships/image" Target="../media/image80.wmf"/><Relationship Id="rId7" Type="http://schemas.openxmlformats.org/officeDocument/2006/relationships/image" Target="../media/image78.png"/><Relationship Id="rId12" Type="http://schemas.openxmlformats.org/officeDocument/2006/relationships/oleObject" Target="../embeddings/oleObject75.bin"/><Relationship Id="rId17" Type="http://schemas.openxmlformats.org/officeDocument/2006/relationships/image" Target="../media/image79.wmf"/><Relationship Id="rId2" Type="http://schemas.openxmlformats.org/officeDocument/2006/relationships/notesSlide" Target="../notesSlides/notesSlide6.xml"/><Relationship Id="rId16" Type="http://schemas.openxmlformats.org/officeDocument/2006/relationships/oleObject" Target="../embeddings/oleObject77.bin"/><Relationship Id="rId20" Type="http://schemas.openxmlformats.org/officeDocument/2006/relationships/oleObject" Target="../embeddings/oleObject78.bin"/><Relationship Id="rId1" Type="http://schemas.openxmlformats.org/officeDocument/2006/relationships/slideLayout" Target="../slideLayouts/slideLayout1.xml"/><Relationship Id="rId11" Type="http://schemas.openxmlformats.org/officeDocument/2006/relationships/image" Target="../media/image76.wmf"/><Relationship Id="rId5" Type="http://schemas.openxmlformats.org/officeDocument/2006/relationships/customXml" Target="../ink/ink9.xml"/><Relationship Id="rId15" Type="http://schemas.openxmlformats.org/officeDocument/2006/relationships/image" Target="../media/image78.wmf"/><Relationship Id="rId23" Type="http://schemas.openxmlformats.org/officeDocument/2006/relationships/image" Target="../media/image81.wmf"/><Relationship Id="rId10" Type="http://schemas.openxmlformats.org/officeDocument/2006/relationships/oleObject" Target="../embeddings/oleObject74.bin"/><Relationship Id="rId19" Type="http://schemas.openxmlformats.org/officeDocument/2006/relationships/image" Target="../media/image86.png"/><Relationship Id="rId4" Type="http://schemas.openxmlformats.org/officeDocument/2006/relationships/image" Target="../media/image74.wmf"/><Relationship Id="rId9" Type="http://schemas.openxmlformats.org/officeDocument/2006/relationships/image" Target="../media/image75.wmf"/><Relationship Id="rId14" Type="http://schemas.openxmlformats.org/officeDocument/2006/relationships/oleObject" Target="../embeddings/oleObject76.bin"/><Relationship Id="rId22" Type="http://schemas.openxmlformats.org/officeDocument/2006/relationships/oleObject" Target="../embeddings/oleObject79.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81.bin"/><Relationship Id="rId13" Type="http://schemas.openxmlformats.org/officeDocument/2006/relationships/image" Target="../media/image85.wmf"/><Relationship Id="rId18" Type="http://schemas.openxmlformats.org/officeDocument/2006/relationships/oleObject" Target="../embeddings/oleObject85.bin"/><Relationship Id="rId3" Type="http://schemas.openxmlformats.org/officeDocument/2006/relationships/oleObject" Target="../embeddings/oleObject80.bin"/><Relationship Id="rId21" Type="http://schemas.openxmlformats.org/officeDocument/2006/relationships/image" Target="../media/image88.wmf"/><Relationship Id="rId7" Type="http://schemas.openxmlformats.org/officeDocument/2006/relationships/image" Target="../media/image90.png"/><Relationship Id="rId12" Type="http://schemas.openxmlformats.org/officeDocument/2006/relationships/oleObject" Target="../embeddings/oleObject83.bin"/><Relationship Id="rId17" Type="http://schemas.openxmlformats.org/officeDocument/2006/relationships/image" Target="../media/image86.wmf"/><Relationship Id="rId2" Type="http://schemas.openxmlformats.org/officeDocument/2006/relationships/notesSlide" Target="../notesSlides/notesSlide7.xml"/><Relationship Id="rId16" Type="http://schemas.openxmlformats.org/officeDocument/2006/relationships/oleObject" Target="../embeddings/oleObject84.bin"/><Relationship Id="rId20" Type="http://schemas.openxmlformats.org/officeDocument/2006/relationships/oleObject" Target="../embeddings/oleObject86.bin"/><Relationship Id="rId1" Type="http://schemas.openxmlformats.org/officeDocument/2006/relationships/slideLayout" Target="../slideLayouts/slideLayout1.xml"/><Relationship Id="rId11" Type="http://schemas.openxmlformats.org/officeDocument/2006/relationships/image" Target="../media/image84.wmf"/><Relationship Id="rId5" Type="http://schemas.openxmlformats.org/officeDocument/2006/relationships/customXml" Target="../ink/ink11.xml"/><Relationship Id="rId15" Type="http://schemas.openxmlformats.org/officeDocument/2006/relationships/image" Target="../media/image86.png"/><Relationship Id="rId10" Type="http://schemas.openxmlformats.org/officeDocument/2006/relationships/oleObject" Target="../embeddings/oleObject82.bin"/><Relationship Id="rId19" Type="http://schemas.openxmlformats.org/officeDocument/2006/relationships/image" Target="../media/image87.png"/><Relationship Id="rId4" Type="http://schemas.openxmlformats.org/officeDocument/2006/relationships/image" Target="../media/image82.wmf"/><Relationship Id="rId9" Type="http://schemas.openxmlformats.org/officeDocument/2006/relationships/image" Target="../media/image83.wmf"/><Relationship Id="rId14" Type="http://schemas.openxmlformats.org/officeDocument/2006/relationships/customXml" Target="../ink/ink12.xml"/></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1.wmf"/><Relationship Id="rId7" Type="http://schemas.openxmlformats.org/officeDocument/2006/relationships/image" Target="../media/image3.wmf"/><Relationship Id="rId2"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oleObject" Target="../embeddings/oleObject3.bin"/><Relationship Id="rId5" Type="http://schemas.openxmlformats.org/officeDocument/2006/relationships/image" Target="../media/image2.wmf"/><Relationship Id="rId4" Type="http://schemas.openxmlformats.org/officeDocument/2006/relationships/oleObject" Target="../embeddings/oleObject2.bin"/><Relationship Id="rId9" Type="http://schemas.openxmlformats.org/officeDocument/2006/relationships/image" Target="../media/image4.wmf"/></Relationships>
</file>

<file path=ppt/slides/_rels/slide20.xml.rels><?xml version="1.0" encoding="UTF-8" standalone="yes"?>
<Relationships xmlns="http://schemas.openxmlformats.org/package/2006/relationships"><Relationship Id="rId3" Type="http://schemas.openxmlformats.org/officeDocument/2006/relationships/image" Target="../media/image89.wmf"/><Relationship Id="rId2" Type="http://schemas.openxmlformats.org/officeDocument/2006/relationships/oleObject" Target="../embeddings/oleObject87.bin"/><Relationship Id="rId1" Type="http://schemas.openxmlformats.org/officeDocument/2006/relationships/slideLayout" Target="../slideLayouts/slideLayout7.xml"/><Relationship Id="rId5" Type="http://schemas.openxmlformats.org/officeDocument/2006/relationships/image" Target="../media/image90.wmf"/><Relationship Id="rId4" Type="http://schemas.openxmlformats.org/officeDocument/2006/relationships/oleObject" Target="../embeddings/oleObject88.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91.bin"/><Relationship Id="rId13" Type="http://schemas.openxmlformats.org/officeDocument/2006/relationships/image" Target="../media/image95.emf"/><Relationship Id="rId3" Type="http://schemas.openxmlformats.org/officeDocument/2006/relationships/image" Target="../media/image91.emf"/><Relationship Id="rId7" Type="http://schemas.openxmlformats.org/officeDocument/2006/relationships/image" Target="../media/image140.png"/><Relationship Id="rId12" Type="http://schemas.openxmlformats.org/officeDocument/2006/relationships/oleObject" Target="../embeddings/oleObject93.bin"/><Relationship Id="rId2" Type="http://schemas.openxmlformats.org/officeDocument/2006/relationships/oleObject" Target="../embeddings/oleObject89.bin"/><Relationship Id="rId1" Type="http://schemas.openxmlformats.org/officeDocument/2006/relationships/slideLayout" Target="../slideLayouts/slideLayout7.xml"/><Relationship Id="rId6" Type="http://schemas.openxmlformats.org/officeDocument/2006/relationships/customXml" Target="../ink/ink13.xml"/><Relationship Id="rId11" Type="http://schemas.openxmlformats.org/officeDocument/2006/relationships/image" Target="../media/image94.emf"/><Relationship Id="rId5" Type="http://schemas.openxmlformats.org/officeDocument/2006/relationships/image" Target="../media/image92.wmf"/><Relationship Id="rId15" Type="http://schemas.openxmlformats.org/officeDocument/2006/relationships/image" Target="../media/image96.emf"/><Relationship Id="rId10" Type="http://schemas.openxmlformats.org/officeDocument/2006/relationships/oleObject" Target="../embeddings/oleObject92.bin"/><Relationship Id="rId4" Type="http://schemas.openxmlformats.org/officeDocument/2006/relationships/oleObject" Target="../embeddings/oleObject90.bin"/><Relationship Id="rId9" Type="http://schemas.openxmlformats.org/officeDocument/2006/relationships/image" Target="../media/image93.wmf"/><Relationship Id="rId14" Type="http://schemas.openxmlformats.org/officeDocument/2006/relationships/oleObject" Target="../embeddings/oleObject94.bin"/></Relationships>
</file>

<file path=ppt/slides/_rels/slide22.xml.rels><?xml version="1.0" encoding="UTF-8" standalone="yes"?>
<Relationships xmlns="http://schemas.openxmlformats.org/package/2006/relationships"><Relationship Id="rId8" Type="http://schemas.openxmlformats.org/officeDocument/2006/relationships/image" Target="../media/image100.wmf"/><Relationship Id="rId13" Type="http://schemas.openxmlformats.org/officeDocument/2006/relationships/oleObject" Target="../embeddings/oleObject99.bin"/><Relationship Id="rId18" Type="http://schemas.openxmlformats.org/officeDocument/2006/relationships/image" Target="../media/image104.wmf"/><Relationship Id="rId3" Type="http://schemas.openxmlformats.org/officeDocument/2006/relationships/oleObject" Target="../embeddings/oleObject95.bin"/><Relationship Id="rId21" Type="http://schemas.openxmlformats.org/officeDocument/2006/relationships/oleObject" Target="../embeddings/oleObject103.bin"/><Relationship Id="rId7" Type="http://schemas.openxmlformats.org/officeDocument/2006/relationships/oleObject" Target="../embeddings/oleObject97.bin"/><Relationship Id="rId12" Type="http://schemas.openxmlformats.org/officeDocument/2006/relationships/image" Target="../media/image101.wmf"/><Relationship Id="rId17" Type="http://schemas.openxmlformats.org/officeDocument/2006/relationships/oleObject" Target="../embeddings/oleObject101.bin"/><Relationship Id="rId25" Type="http://schemas.openxmlformats.org/officeDocument/2006/relationships/image" Target="../media/image108.wmf"/><Relationship Id="rId2" Type="http://schemas.openxmlformats.org/officeDocument/2006/relationships/image" Target="../media/image97.png"/><Relationship Id="rId16" Type="http://schemas.openxmlformats.org/officeDocument/2006/relationships/image" Target="../media/image103.wmf"/><Relationship Id="rId20" Type="http://schemas.openxmlformats.org/officeDocument/2006/relationships/image" Target="../media/image105.wmf"/><Relationship Id="rId1" Type="http://schemas.openxmlformats.org/officeDocument/2006/relationships/slideLayout" Target="../slideLayouts/slideLayout7.xml"/><Relationship Id="rId6" Type="http://schemas.openxmlformats.org/officeDocument/2006/relationships/image" Target="../media/image99.wmf"/><Relationship Id="rId11" Type="http://schemas.openxmlformats.org/officeDocument/2006/relationships/oleObject" Target="../embeddings/oleObject98.bin"/><Relationship Id="rId24" Type="http://schemas.openxmlformats.org/officeDocument/2006/relationships/oleObject" Target="../embeddings/oleObject104.bin"/><Relationship Id="rId5" Type="http://schemas.openxmlformats.org/officeDocument/2006/relationships/oleObject" Target="../embeddings/oleObject96.bin"/><Relationship Id="rId15" Type="http://schemas.openxmlformats.org/officeDocument/2006/relationships/oleObject" Target="../embeddings/oleObject100.bin"/><Relationship Id="rId23" Type="http://schemas.openxmlformats.org/officeDocument/2006/relationships/image" Target="../media/image107.png"/><Relationship Id="rId10" Type="http://schemas.openxmlformats.org/officeDocument/2006/relationships/image" Target="../media/image101.png"/><Relationship Id="rId19" Type="http://schemas.openxmlformats.org/officeDocument/2006/relationships/oleObject" Target="../embeddings/oleObject102.bin"/><Relationship Id="rId4" Type="http://schemas.openxmlformats.org/officeDocument/2006/relationships/image" Target="../media/image98.wmf"/><Relationship Id="rId9" Type="http://schemas.openxmlformats.org/officeDocument/2006/relationships/customXml" Target="../ink/ink14.xml"/><Relationship Id="rId14" Type="http://schemas.openxmlformats.org/officeDocument/2006/relationships/image" Target="../media/image102.wmf"/><Relationship Id="rId22" Type="http://schemas.openxmlformats.org/officeDocument/2006/relationships/image" Target="../media/image106.wmf"/></Relationships>
</file>

<file path=ppt/slides/_rels/slide23.xml.rels><?xml version="1.0" encoding="UTF-8" standalone="yes"?>
<Relationships xmlns="http://schemas.openxmlformats.org/package/2006/relationships"><Relationship Id="rId8" Type="http://schemas.openxmlformats.org/officeDocument/2006/relationships/image" Target="../media/image111.wmf"/><Relationship Id="rId3" Type="http://schemas.openxmlformats.org/officeDocument/2006/relationships/oleObject" Target="../embeddings/oleObject105.bin"/><Relationship Id="rId7" Type="http://schemas.openxmlformats.org/officeDocument/2006/relationships/oleObject" Target="../embeddings/oleObject107.bin"/><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10.wmf"/><Relationship Id="rId5" Type="http://schemas.openxmlformats.org/officeDocument/2006/relationships/oleObject" Target="../embeddings/oleObject106.bin"/><Relationship Id="rId10" Type="http://schemas.openxmlformats.org/officeDocument/2006/relationships/image" Target="../media/image112.wmf"/><Relationship Id="rId4" Type="http://schemas.openxmlformats.org/officeDocument/2006/relationships/image" Target="../media/image109.wmf"/><Relationship Id="rId9" Type="http://schemas.openxmlformats.org/officeDocument/2006/relationships/oleObject" Target="../embeddings/oleObject108.bin"/></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09.bin"/><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14.wmf"/><Relationship Id="rId5" Type="http://schemas.openxmlformats.org/officeDocument/2006/relationships/oleObject" Target="../embeddings/oleObject110.bin"/><Relationship Id="rId4" Type="http://schemas.openxmlformats.org/officeDocument/2006/relationships/image" Target="../media/image113.wmf"/></Relationships>
</file>

<file path=ppt/slides/_rels/slide25.xml.rels><?xml version="1.0" encoding="UTF-8" standalone="yes"?>
<Relationships xmlns="http://schemas.openxmlformats.org/package/2006/relationships"><Relationship Id="rId3" Type="http://schemas.openxmlformats.org/officeDocument/2006/relationships/image" Target="../media/image115.wmf"/><Relationship Id="rId7" Type="http://schemas.openxmlformats.org/officeDocument/2006/relationships/image" Target="../media/image117.wmf"/><Relationship Id="rId2" Type="http://schemas.openxmlformats.org/officeDocument/2006/relationships/oleObject" Target="../embeddings/oleObject111.bin"/><Relationship Id="rId1" Type="http://schemas.openxmlformats.org/officeDocument/2006/relationships/slideLayout" Target="../slideLayouts/slideLayout7.xml"/><Relationship Id="rId6" Type="http://schemas.openxmlformats.org/officeDocument/2006/relationships/oleObject" Target="../embeddings/oleObject113.bin"/><Relationship Id="rId5" Type="http://schemas.openxmlformats.org/officeDocument/2006/relationships/image" Target="../media/image116.wmf"/><Relationship Id="rId4" Type="http://schemas.openxmlformats.org/officeDocument/2006/relationships/oleObject" Target="../embeddings/oleObject112.bin"/></Relationships>
</file>

<file path=ppt/slides/_rels/slide26.xml.rels><?xml version="1.0" encoding="UTF-8" standalone="yes"?>
<Relationships xmlns="http://schemas.openxmlformats.org/package/2006/relationships"><Relationship Id="rId8" Type="http://schemas.openxmlformats.org/officeDocument/2006/relationships/image" Target="../media/image120.wmf"/><Relationship Id="rId13" Type="http://schemas.openxmlformats.org/officeDocument/2006/relationships/oleObject" Target="../embeddings/oleObject119.bin"/><Relationship Id="rId18" Type="http://schemas.openxmlformats.org/officeDocument/2006/relationships/image" Target="../media/image125.wmf"/><Relationship Id="rId3" Type="http://schemas.openxmlformats.org/officeDocument/2006/relationships/oleObject" Target="../embeddings/oleObject114.bin"/><Relationship Id="rId7" Type="http://schemas.openxmlformats.org/officeDocument/2006/relationships/oleObject" Target="../embeddings/oleObject116.bin"/><Relationship Id="rId12" Type="http://schemas.openxmlformats.org/officeDocument/2006/relationships/image" Target="../media/image122.wmf"/><Relationship Id="rId17" Type="http://schemas.openxmlformats.org/officeDocument/2006/relationships/oleObject" Target="../embeddings/oleObject121.bin"/><Relationship Id="rId2" Type="http://schemas.openxmlformats.org/officeDocument/2006/relationships/notesSlide" Target="../notesSlides/notesSlide10.xml"/><Relationship Id="rId16" Type="http://schemas.openxmlformats.org/officeDocument/2006/relationships/image" Target="../media/image124.wmf"/><Relationship Id="rId20" Type="http://schemas.openxmlformats.org/officeDocument/2006/relationships/image" Target="../media/image126.wmf"/><Relationship Id="rId1" Type="http://schemas.openxmlformats.org/officeDocument/2006/relationships/slideLayout" Target="../slideLayouts/slideLayout7.xml"/><Relationship Id="rId6" Type="http://schemas.openxmlformats.org/officeDocument/2006/relationships/image" Target="../media/image119.wmf"/><Relationship Id="rId11" Type="http://schemas.openxmlformats.org/officeDocument/2006/relationships/oleObject" Target="../embeddings/oleObject118.bin"/><Relationship Id="rId5" Type="http://schemas.openxmlformats.org/officeDocument/2006/relationships/oleObject" Target="../embeddings/oleObject115.bin"/><Relationship Id="rId15" Type="http://schemas.openxmlformats.org/officeDocument/2006/relationships/oleObject" Target="../embeddings/oleObject120.bin"/><Relationship Id="rId10" Type="http://schemas.openxmlformats.org/officeDocument/2006/relationships/image" Target="../media/image121.wmf"/><Relationship Id="rId19" Type="http://schemas.openxmlformats.org/officeDocument/2006/relationships/oleObject" Target="../embeddings/oleObject122.bin"/><Relationship Id="rId4" Type="http://schemas.openxmlformats.org/officeDocument/2006/relationships/image" Target="../media/image118.wmf"/><Relationship Id="rId9" Type="http://schemas.openxmlformats.org/officeDocument/2006/relationships/oleObject" Target="../embeddings/oleObject117.bin"/><Relationship Id="rId14" Type="http://schemas.openxmlformats.org/officeDocument/2006/relationships/image" Target="../media/image123.wmf"/></Relationships>
</file>

<file path=ppt/slides/_rels/slide27.xml.rels><?xml version="1.0" encoding="UTF-8" standalone="yes"?>
<Relationships xmlns="http://schemas.openxmlformats.org/package/2006/relationships"><Relationship Id="rId8" Type="http://schemas.openxmlformats.org/officeDocument/2006/relationships/image" Target="../media/image129.wmf"/><Relationship Id="rId3" Type="http://schemas.openxmlformats.org/officeDocument/2006/relationships/oleObject" Target="../embeddings/oleObject123.bin"/><Relationship Id="rId7" Type="http://schemas.openxmlformats.org/officeDocument/2006/relationships/oleObject" Target="../embeddings/oleObject125.bin"/><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28.wmf"/><Relationship Id="rId5" Type="http://schemas.openxmlformats.org/officeDocument/2006/relationships/oleObject" Target="../embeddings/oleObject124.bin"/><Relationship Id="rId10" Type="http://schemas.openxmlformats.org/officeDocument/2006/relationships/image" Target="../media/image130.wmf"/><Relationship Id="rId4" Type="http://schemas.openxmlformats.org/officeDocument/2006/relationships/image" Target="../media/image127.wmf"/><Relationship Id="rId9" Type="http://schemas.openxmlformats.org/officeDocument/2006/relationships/oleObject" Target="../embeddings/oleObject126.bin"/></Relationships>
</file>

<file path=ppt/slides/_rels/slide28.xml.rels><?xml version="1.0" encoding="UTF-8" standalone="yes"?>
<Relationships xmlns="http://schemas.openxmlformats.org/package/2006/relationships"><Relationship Id="rId8" Type="http://schemas.openxmlformats.org/officeDocument/2006/relationships/image" Target="../media/image133.wmf"/><Relationship Id="rId13" Type="http://schemas.openxmlformats.org/officeDocument/2006/relationships/customXml" Target="../ink/ink15.xml"/><Relationship Id="rId18" Type="http://schemas.openxmlformats.org/officeDocument/2006/relationships/customXml" Target="../ink/ink16.xml"/><Relationship Id="rId3" Type="http://schemas.openxmlformats.org/officeDocument/2006/relationships/oleObject" Target="../embeddings/oleObject127.bin"/><Relationship Id="rId21" Type="http://schemas.openxmlformats.org/officeDocument/2006/relationships/customXml" Target="../ink/ink18.xml"/><Relationship Id="rId7" Type="http://schemas.openxmlformats.org/officeDocument/2006/relationships/oleObject" Target="../embeddings/oleObject129.bin"/><Relationship Id="rId12" Type="http://schemas.openxmlformats.org/officeDocument/2006/relationships/image" Target="../media/image135.wmf"/><Relationship Id="rId17" Type="http://schemas.openxmlformats.org/officeDocument/2006/relationships/image" Target="../media/image136.wmf"/><Relationship Id="rId2" Type="http://schemas.openxmlformats.org/officeDocument/2006/relationships/notesSlide" Target="../notesSlides/notesSlide12.xml"/><Relationship Id="rId16" Type="http://schemas.openxmlformats.org/officeDocument/2006/relationships/oleObject" Target="../embeddings/oleObject132.bin"/><Relationship Id="rId20" Type="http://schemas.openxmlformats.org/officeDocument/2006/relationships/customXml" Target="../ink/ink17.xml"/><Relationship Id="rId1" Type="http://schemas.openxmlformats.org/officeDocument/2006/relationships/slideLayout" Target="../slideLayouts/slideLayout7.xml"/><Relationship Id="rId6" Type="http://schemas.openxmlformats.org/officeDocument/2006/relationships/image" Target="../media/image132.wmf"/><Relationship Id="rId11" Type="http://schemas.openxmlformats.org/officeDocument/2006/relationships/oleObject" Target="../embeddings/oleObject131.bin"/><Relationship Id="rId24" Type="http://schemas.openxmlformats.org/officeDocument/2006/relationships/image" Target="../media/image137.wmf"/><Relationship Id="rId5" Type="http://schemas.openxmlformats.org/officeDocument/2006/relationships/oleObject" Target="../embeddings/oleObject128.bin"/><Relationship Id="rId15" Type="http://schemas.openxmlformats.org/officeDocument/2006/relationships/image" Target="../media/image113.png"/><Relationship Id="rId23" Type="http://schemas.openxmlformats.org/officeDocument/2006/relationships/oleObject" Target="../embeddings/oleObject133.bin"/><Relationship Id="rId10" Type="http://schemas.openxmlformats.org/officeDocument/2006/relationships/image" Target="../media/image134.wmf"/><Relationship Id="rId19" Type="http://schemas.openxmlformats.org/officeDocument/2006/relationships/image" Target="../media/image114.png"/><Relationship Id="rId4" Type="http://schemas.openxmlformats.org/officeDocument/2006/relationships/image" Target="../media/image131.wmf"/><Relationship Id="rId9" Type="http://schemas.openxmlformats.org/officeDocument/2006/relationships/oleObject" Target="../embeddings/oleObject130.bin"/><Relationship Id="rId22" Type="http://schemas.openxmlformats.org/officeDocument/2006/relationships/customXml" Target="../ink/ink19.xml"/></Relationships>
</file>

<file path=ppt/slides/_rels/slide29.xml.rels><?xml version="1.0" encoding="UTF-8" standalone="yes"?>
<Relationships xmlns="http://schemas.openxmlformats.org/package/2006/relationships"><Relationship Id="rId8" Type="http://schemas.openxmlformats.org/officeDocument/2006/relationships/image" Target="../media/image140.wmf"/><Relationship Id="rId13" Type="http://schemas.openxmlformats.org/officeDocument/2006/relationships/customXml" Target="../ink/ink20.xml"/><Relationship Id="rId18" Type="http://schemas.openxmlformats.org/officeDocument/2006/relationships/customXml" Target="../ink/ink22.xml"/><Relationship Id="rId3" Type="http://schemas.openxmlformats.org/officeDocument/2006/relationships/oleObject" Target="../embeddings/oleObject134.bin"/><Relationship Id="rId7" Type="http://schemas.openxmlformats.org/officeDocument/2006/relationships/oleObject" Target="../embeddings/oleObject136.bin"/><Relationship Id="rId12" Type="http://schemas.openxmlformats.org/officeDocument/2006/relationships/image" Target="../media/image142.wmf"/><Relationship Id="rId17" Type="http://schemas.openxmlformats.org/officeDocument/2006/relationships/image" Target="../media/image121.png"/><Relationship Id="rId2" Type="http://schemas.openxmlformats.org/officeDocument/2006/relationships/notesSlide" Target="../notesSlides/notesSlide13.xml"/><Relationship Id="rId16" Type="http://schemas.openxmlformats.org/officeDocument/2006/relationships/customXml" Target="../ink/ink21.xml"/><Relationship Id="rId1" Type="http://schemas.openxmlformats.org/officeDocument/2006/relationships/slideLayout" Target="../slideLayouts/slideLayout7.xml"/><Relationship Id="rId6" Type="http://schemas.openxmlformats.org/officeDocument/2006/relationships/image" Target="../media/image139.wmf"/><Relationship Id="rId11" Type="http://schemas.openxmlformats.org/officeDocument/2006/relationships/oleObject" Target="../embeddings/oleObject138.bin"/><Relationship Id="rId5" Type="http://schemas.openxmlformats.org/officeDocument/2006/relationships/oleObject" Target="../embeddings/oleObject135.bin"/><Relationship Id="rId15" Type="http://schemas.openxmlformats.org/officeDocument/2006/relationships/image" Target="../media/image120.png"/><Relationship Id="rId10" Type="http://schemas.openxmlformats.org/officeDocument/2006/relationships/image" Target="../media/image141.wmf"/><Relationship Id="rId19" Type="http://schemas.openxmlformats.org/officeDocument/2006/relationships/image" Target="../media/image122.png"/><Relationship Id="rId4" Type="http://schemas.openxmlformats.org/officeDocument/2006/relationships/image" Target="../media/image138.wmf"/><Relationship Id="rId9" Type="http://schemas.openxmlformats.org/officeDocument/2006/relationships/oleObject" Target="../embeddings/oleObject137.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5.wmf"/><Relationship Id="rId7" Type="http://schemas.openxmlformats.org/officeDocument/2006/relationships/image" Target="../media/image7.wmf"/><Relationship Id="rId2" Type="http://schemas.openxmlformats.org/officeDocument/2006/relationships/oleObject" Target="../embeddings/oleObject5.bin"/><Relationship Id="rId1" Type="http://schemas.openxmlformats.org/officeDocument/2006/relationships/slideLayout" Target="../slideLayouts/slideLayout1.xml"/><Relationship Id="rId6" Type="http://schemas.openxmlformats.org/officeDocument/2006/relationships/oleObject" Target="../embeddings/oleObject7.bin"/><Relationship Id="rId11" Type="http://schemas.openxmlformats.org/officeDocument/2006/relationships/image" Target="../media/image9.wmf"/><Relationship Id="rId5" Type="http://schemas.openxmlformats.org/officeDocument/2006/relationships/image" Target="../media/image6.png"/><Relationship Id="rId10" Type="http://schemas.openxmlformats.org/officeDocument/2006/relationships/oleObject" Target="../embeddings/oleObject9.bin"/><Relationship Id="rId4" Type="http://schemas.openxmlformats.org/officeDocument/2006/relationships/oleObject" Target="../embeddings/oleObject6.bin"/><Relationship Id="rId9" Type="http://schemas.openxmlformats.org/officeDocument/2006/relationships/image" Target="../media/image8.wmf"/></Relationships>
</file>

<file path=ppt/slides/_rels/slide30.xml.rels><?xml version="1.0" encoding="UTF-8" standalone="yes"?>
<Relationships xmlns="http://schemas.openxmlformats.org/package/2006/relationships"><Relationship Id="rId8" Type="http://schemas.openxmlformats.org/officeDocument/2006/relationships/image" Target="../media/image145.wmf"/><Relationship Id="rId13" Type="http://schemas.openxmlformats.org/officeDocument/2006/relationships/oleObject" Target="../embeddings/oleObject144.bin"/><Relationship Id="rId18" Type="http://schemas.openxmlformats.org/officeDocument/2006/relationships/image" Target="../media/image150.wmf"/><Relationship Id="rId3" Type="http://schemas.openxmlformats.org/officeDocument/2006/relationships/oleObject" Target="../embeddings/oleObject139.bin"/><Relationship Id="rId7" Type="http://schemas.openxmlformats.org/officeDocument/2006/relationships/oleObject" Target="../embeddings/oleObject141.bin"/><Relationship Id="rId12" Type="http://schemas.openxmlformats.org/officeDocument/2006/relationships/image" Target="../media/image147.png"/><Relationship Id="rId17" Type="http://schemas.openxmlformats.org/officeDocument/2006/relationships/oleObject" Target="../embeddings/oleObject146.bin"/><Relationship Id="rId2" Type="http://schemas.openxmlformats.org/officeDocument/2006/relationships/notesSlide" Target="../notesSlides/notesSlide14.xml"/><Relationship Id="rId16" Type="http://schemas.openxmlformats.org/officeDocument/2006/relationships/image" Target="../media/image149.wmf"/><Relationship Id="rId1" Type="http://schemas.openxmlformats.org/officeDocument/2006/relationships/slideLayout" Target="../slideLayouts/slideLayout7.xml"/><Relationship Id="rId6" Type="http://schemas.openxmlformats.org/officeDocument/2006/relationships/image" Target="../media/image144.wmf"/><Relationship Id="rId11" Type="http://schemas.openxmlformats.org/officeDocument/2006/relationships/oleObject" Target="../embeddings/oleObject143.bin"/><Relationship Id="rId5" Type="http://schemas.openxmlformats.org/officeDocument/2006/relationships/oleObject" Target="../embeddings/oleObject140.bin"/><Relationship Id="rId15" Type="http://schemas.openxmlformats.org/officeDocument/2006/relationships/oleObject" Target="../embeddings/oleObject145.bin"/><Relationship Id="rId10" Type="http://schemas.openxmlformats.org/officeDocument/2006/relationships/image" Target="../media/image146.wmf"/><Relationship Id="rId4" Type="http://schemas.openxmlformats.org/officeDocument/2006/relationships/image" Target="../media/image143.png"/><Relationship Id="rId9" Type="http://schemas.openxmlformats.org/officeDocument/2006/relationships/oleObject" Target="../embeddings/oleObject142.bin"/><Relationship Id="rId14" Type="http://schemas.openxmlformats.org/officeDocument/2006/relationships/image" Target="../media/image148.png"/></Relationships>
</file>

<file path=ppt/slides/_rels/slide31.xml.rels><?xml version="1.0" encoding="UTF-8" standalone="yes"?>
<Relationships xmlns="http://schemas.openxmlformats.org/package/2006/relationships"><Relationship Id="rId8" Type="http://schemas.openxmlformats.org/officeDocument/2006/relationships/image" Target="../media/image153.png"/><Relationship Id="rId13" Type="http://schemas.openxmlformats.org/officeDocument/2006/relationships/oleObject" Target="../embeddings/oleObject152.bin"/><Relationship Id="rId3" Type="http://schemas.openxmlformats.org/officeDocument/2006/relationships/oleObject" Target="../embeddings/oleObject147.bin"/><Relationship Id="rId7" Type="http://schemas.openxmlformats.org/officeDocument/2006/relationships/oleObject" Target="../embeddings/oleObject149.bin"/><Relationship Id="rId12" Type="http://schemas.openxmlformats.org/officeDocument/2006/relationships/image" Target="../media/image155.wmf"/><Relationship Id="rId2" Type="http://schemas.openxmlformats.org/officeDocument/2006/relationships/notesSlide" Target="../notesSlides/notesSlide15.xml"/><Relationship Id="rId16" Type="http://schemas.openxmlformats.org/officeDocument/2006/relationships/image" Target="../media/image157.png"/><Relationship Id="rId1" Type="http://schemas.openxmlformats.org/officeDocument/2006/relationships/slideLayout" Target="../slideLayouts/slideLayout7.xml"/><Relationship Id="rId6" Type="http://schemas.openxmlformats.org/officeDocument/2006/relationships/image" Target="../media/image152.png"/><Relationship Id="rId11" Type="http://schemas.openxmlformats.org/officeDocument/2006/relationships/oleObject" Target="../embeddings/oleObject151.bin"/><Relationship Id="rId5" Type="http://schemas.openxmlformats.org/officeDocument/2006/relationships/oleObject" Target="../embeddings/oleObject148.bin"/><Relationship Id="rId15" Type="http://schemas.openxmlformats.org/officeDocument/2006/relationships/oleObject" Target="../embeddings/oleObject153.bin"/><Relationship Id="rId10" Type="http://schemas.openxmlformats.org/officeDocument/2006/relationships/image" Target="../media/image154.wmf"/><Relationship Id="rId4" Type="http://schemas.openxmlformats.org/officeDocument/2006/relationships/image" Target="../media/image151.wmf"/><Relationship Id="rId9" Type="http://schemas.openxmlformats.org/officeDocument/2006/relationships/oleObject" Target="../embeddings/oleObject150.bin"/><Relationship Id="rId14" Type="http://schemas.openxmlformats.org/officeDocument/2006/relationships/image" Target="../media/image156.png"/></Relationships>
</file>

<file path=ppt/slides/_rels/slide32.xml.rels><?xml version="1.0" encoding="UTF-8" standalone="yes"?>
<Relationships xmlns="http://schemas.openxmlformats.org/package/2006/relationships"><Relationship Id="rId8" Type="http://schemas.openxmlformats.org/officeDocument/2006/relationships/image" Target="../media/image160.wmf"/><Relationship Id="rId3" Type="http://schemas.openxmlformats.org/officeDocument/2006/relationships/oleObject" Target="../embeddings/oleObject154.bin"/><Relationship Id="rId7" Type="http://schemas.openxmlformats.org/officeDocument/2006/relationships/oleObject" Target="../embeddings/oleObject156.bin"/><Relationship Id="rId12" Type="http://schemas.openxmlformats.org/officeDocument/2006/relationships/image" Target="../media/image162.wmf"/><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59.wmf"/><Relationship Id="rId11" Type="http://schemas.openxmlformats.org/officeDocument/2006/relationships/oleObject" Target="../embeddings/oleObject158.bin"/><Relationship Id="rId5" Type="http://schemas.openxmlformats.org/officeDocument/2006/relationships/oleObject" Target="../embeddings/oleObject155.bin"/><Relationship Id="rId10" Type="http://schemas.openxmlformats.org/officeDocument/2006/relationships/image" Target="../media/image161.wmf"/><Relationship Id="rId4" Type="http://schemas.openxmlformats.org/officeDocument/2006/relationships/image" Target="../media/image158.wmf"/><Relationship Id="rId9" Type="http://schemas.openxmlformats.org/officeDocument/2006/relationships/oleObject" Target="../embeddings/oleObject157.bin"/></Relationships>
</file>

<file path=ppt/slides/_rels/slide33.xml.rels><?xml version="1.0" encoding="UTF-8" standalone="yes"?>
<Relationships xmlns="http://schemas.openxmlformats.org/package/2006/relationships"><Relationship Id="rId8" Type="http://schemas.openxmlformats.org/officeDocument/2006/relationships/image" Target="../media/image165.wmf"/><Relationship Id="rId13" Type="http://schemas.openxmlformats.org/officeDocument/2006/relationships/oleObject" Target="../embeddings/oleObject164.bin"/><Relationship Id="rId18" Type="http://schemas.openxmlformats.org/officeDocument/2006/relationships/image" Target="../media/image170.wmf"/><Relationship Id="rId3" Type="http://schemas.openxmlformats.org/officeDocument/2006/relationships/oleObject" Target="../embeddings/oleObject159.bin"/><Relationship Id="rId7" Type="http://schemas.openxmlformats.org/officeDocument/2006/relationships/oleObject" Target="../embeddings/oleObject161.bin"/><Relationship Id="rId12" Type="http://schemas.openxmlformats.org/officeDocument/2006/relationships/image" Target="../media/image167.wmf"/><Relationship Id="rId17" Type="http://schemas.openxmlformats.org/officeDocument/2006/relationships/oleObject" Target="../embeddings/oleObject166.bin"/><Relationship Id="rId2" Type="http://schemas.openxmlformats.org/officeDocument/2006/relationships/notesSlide" Target="../notesSlides/notesSlide17.xml"/><Relationship Id="rId16" Type="http://schemas.openxmlformats.org/officeDocument/2006/relationships/image" Target="../media/image169.wmf"/><Relationship Id="rId1" Type="http://schemas.openxmlformats.org/officeDocument/2006/relationships/slideLayout" Target="../slideLayouts/slideLayout7.xml"/><Relationship Id="rId6" Type="http://schemas.openxmlformats.org/officeDocument/2006/relationships/image" Target="../media/image164.wmf"/><Relationship Id="rId11" Type="http://schemas.openxmlformats.org/officeDocument/2006/relationships/oleObject" Target="../embeddings/oleObject163.bin"/><Relationship Id="rId5" Type="http://schemas.openxmlformats.org/officeDocument/2006/relationships/oleObject" Target="../embeddings/oleObject160.bin"/><Relationship Id="rId15" Type="http://schemas.openxmlformats.org/officeDocument/2006/relationships/oleObject" Target="../embeddings/oleObject165.bin"/><Relationship Id="rId10" Type="http://schemas.openxmlformats.org/officeDocument/2006/relationships/image" Target="../media/image166.wmf"/><Relationship Id="rId4" Type="http://schemas.openxmlformats.org/officeDocument/2006/relationships/image" Target="../media/image163.wmf"/><Relationship Id="rId9" Type="http://schemas.openxmlformats.org/officeDocument/2006/relationships/oleObject" Target="../embeddings/oleObject162.bin"/><Relationship Id="rId14" Type="http://schemas.openxmlformats.org/officeDocument/2006/relationships/image" Target="../media/image168.wmf"/></Relationships>
</file>

<file path=ppt/slides/_rels/slide34.xml.rels><?xml version="1.0" encoding="UTF-8" standalone="yes"?>
<Relationships xmlns="http://schemas.openxmlformats.org/package/2006/relationships"><Relationship Id="rId3" Type="http://schemas.openxmlformats.org/officeDocument/2006/relationships/image" Target="../media/image171.wmf"/><Relationship Id="rId2" Type="http://schemas.openxmlformats.org/officeDocument/2006/relationships/oleObject" Target="../embeddings/oleObject167.bin"/><Relationship Id="rId1" Type="http://schemas.openxmlformats.org/officeDocument/2006/relationships/slideLayout" Target="../slideLayouts/slideLayout7.xml"/><Relationship Id="rId5" Type="http://schemas.openxmlformats.org/officeDocument/2006/relationships/image" Target="../media/image172.wmf"/><Relationship Id="rId4" Type="http://schemas.openxmlformats.org/officeDocument/2006/relationships/oleObject" Target="../embeddings/oleObject168.bin"/></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172.bin"/><Relationship Id="rId13" Type="http://schemas.openxmlformats.org/officeDocument/2006/relationships/image" Target="../media/image178.wmf"/><Relationship Id="rId18" Type="http://schemas.openxmlformats.org/officeDocument/2006/relationships/oleObject" Target="../embeddings/oleObject177.bin"/><Relationship Id="rId26" Type="http://schemas.openxmlformats.org/officeDocument/2006/relationships/oleObject" Target="../embeddings/oleObject181.bin"/><Relationship Id="rId3" Type="http://schemas.openxmlformats.org/officeDocument/2006/relationships/image" Target="../media/image173.png"/><Relationship Id="rId21" Type="http://schemas.openxmlformats.org/officeDocument/2006/relationships/image" Target="../media/image182.png"/><Relationship Id="rId7" Type="http://schemas.openxmlformats.org/officeDocument/2006/relationships/image" Target="../media/image175.wmf"/><Relationship Id="rId12" Type="http://schemas.openxmlformats.org/officeDocument/2006/relationships/oleObject" Target="../embeddings/oleObject174.bin"/><Relationship Id="rId17" Type="http://schemas.openxmlformats.org/officeDocument/2006/relationships/image" Target="../media/image180.png"/><Relationship Id="rId25" Type="http://schemas.openxmlformats.org/officeDocument/2006/relationships/image" Target="../media/image184.png"/><Relationship Id="rId2" Type="http://schemas.openxmlformats.org/officeDocument/2006/relationships/oleObject" Target="../embeddings/oleObject169.bin"/><Relationship Id="rId16" Type="http://schemas.openxmlformats.org/officeDocument/2006/relationships/oleObject" Target="../embeddings/oleObject176.bin"/><Relationship Id="rId20" Type="http://schemas.openxmlformats.org/officeDocument/2006/relationships/oleObject" Target="../embeddings/oleObject178.bin"/><Relationship Id="rId29" Type="http://schemas.openxmlformats.org/officeDocument/2006/relationships/image" Target="../media/image186.wmf"/><Relationship Id="rId1" Type="http://schemas.openxmlformats.org/officeDocument/2006/relationships/slideLayout" Target="../slideLayouts/slideLayout7.xml"/><Relationship Id="rId6" Type="http://schemas.openxmlformats.org/officeDocument/2006/relationships/oleObject" Target="../embeddings/oleObject171.bin"/><Relationship Id="rId11" Type="http://schemas.openxmlformats.org/officeDocument/2006/relationships/image" Target="../media/image177.png"/><Relationship Id="rId24" Type="http://schemas.openxmlformats.org/officeDocument/2006/relationships/oleObject" Target="../embeddings/oleObject180.bin"/><Relationship Id="rId5" Type="http://schemas.openxmlformats.org/officeDocument/2006/relationships/image" Target="../media/image174.png"/><Relationship Id="rId15" Type="http://schemas.openxmlformats.org/officeDocument/2006/relationships/image" Target="../media/image179.wmf"/><Relationship Id="rId23" Type="http://schemas.openxmlformats.org/officeDocument/2006/relationships/image" Target="../media/image183.wmf"/><Relationship Id="rId28" Type="http://schemas.openxmlformats.org/officeDocument/2006/relationships/oleObject" Target="../embeddings/oleObject182.bin"/><Relationship Id="rId10" Type="http://schemas.openxmlformats.org/officeDocument/2006/relationships/oleObject" Target="../embeddings/oleObject173.bin"/><Relationship Id="rId19" Type="http://schemas.openxmlformats.org/officeDocument/2006/relationships/image" Target="../media/image181.wmf"/><Relationship Id="rId31" Type="http://schemas.openxmlformats.org/officeDocument/2006/relationships/image" Target="../media/image187.wmf"/><Relationship Id="rId4" Type="http://schemas.openxmlformats.org/officeDocument/2006/relationships/oleObject" Target="../embeddings/oleObject170.bin"/><Relationship Id="rId9" Type="http://schemas.openxmlformats.org/officeDocument/2006/relationships/image" Target="../media/image176.wmf"/><Relationship Id="rId14" Type="http://schemas.openxmlformats.org/officeDocument/2006/relationships/oleObject" Target="../embeddings/oleObject175.bin"/><Relationship Id="rId22" Type="http://schemas.openxmlformats.org/officeDocument/2006/relationships/oleObject" Target="../embeddings/oleObject179.bin"/><Relationship Id="rId27" Type="http://schemas.openxmlformats.org/officeDocument/2006/relationships/image" Target="../media/image185.wmf"/><Relationship Id="rId30" Type="http://schemas.openxmlformats.org/officeDocument/2006/relationships/oleObject" Target="../embeddings/oleObject183.bin"/></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187.bin"/><Relationship Id="rId13" Type="http://schemas.openxmlformats.org/officeDocument/2006/relationships/image" Target="../media/image193.png"/><Relationship Id="rId3" Type="http://schemas.openxmlformats.org/officeDocument/2006/relationships/image" Target="../media/image188.wmf"/><Relationship Id="rId7" Type="http://schemas.openxmlformats.org/officeDocument/2006/relationships/image" Target="../media/image190.wmf"/><Relationship Id="rId12" Type="http://schemas.openxmlformats.org/officeDocument/2006/relationships/oleObject" Target="../embeddings/oleObject189.bin"/><Relationship Id="rId2" Type="http://schemas.openxmlformats.org/officeDocument/2006/relationships/oleObject" Target="../embeddings/oleObject184.bin"/><Relationship Id="rId1" Type="http://schemas.openxmlformats.org/officeDocument/2006/relationships/slideLayout" Target="../slideLayouts/slideLayout7.xml"/><Relationship Id="rId6" Type="http://schemas.openxmlformats.org/officeDocument/2006/relationships/oleObject" Target="../embeddings/oleObject186.bin"/><Relationship Id="rId11" Type="http://schemas.openxmlformats.org/officeDocument/2006/relationships/image" Target="../media/image192.png"/><Relationship Id="rId5" Type="http://schemas.openxmlformats.org/officeDocument/2006/relationships/image" Target="../media/image189.wmf"/><Relationship Id="rId15" Type="http://schemas.openxmlformats.org/officeDocument/2006/relationships/image" Target="../media/image194.png"/><Relationship Id="rId10" Type="http://schemas.openxmlformats.org/officeDocument/2006/relationships/oleObject" Target="../embeddings/oleObject188.bin"/><Relationship Id="rId4" Type="http://schemas.openxmlformats.org/officeDocument/2006/relationships/oleObject" Target="../embeddings/oleObject185.bin"/><Relationship Id="rId9" Type="http://schemas.openxmlformats.org/officeDocument/2006/relationships/image" Target="../media/image191.png"/><Relationship Id="rId14" Type="http://schemas.openxmlformats.org/officeDocument/2006/relationships/oleObject" Target="../embeddings/oleObject190.bin"/></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194.bin"/><Relationship Id="rId3" Type="http://schemas.openxmlformats.org/officeDocument/2006/relationships/image" Target="../media/image195.wmf"/><Relationship Id="rId7" Type="http://schemas.openxmlformats.org/officeDocument/2006/relationships/image" Target="../media/image197.wmf"/><Relationship Id="rId2" Type="http://schemas.openxmlformats.org/officeDocument/2006/relationships/oleObject" Target="../embeddings/oleObject191.bin"/><Relationship Id="rId1" Type="http://schemas.openxmlformats.org/officeDocument/2006/relationships/slideLayout" Target="../slideLayouts/slideLayout7.xml"/><Relationship Id="rId6" Type="http://schemas.openxmlformats.org/officeDocument/2006/relationships/oleObject" Target="../embeddings/oleObject193.bin"/><Relationship Id="rId5" Type="http://schemas.openxmlformats.org/officeDocument/2006/relationships/image" Target="../media/image196.wmf"/><Relationship Id="rId4" Type="http://schemas.openxmlformats.org/officeDocument/2006/relationships/oleObject" Target="../embeddings/oleObject192.bin"/><Relationship Id="rId9" Type="http://schemas.openxmlformats.org/officeDocument/2006/relationships/image" Target="../media/image198.wmf"/></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198.bin"/><Relationship Id="rId3" Type="http://schemas.openxmlformats.org/officeDocument/2006/relationships/image" Target="../media/image199.wmf"/><Relationship Id="rId7" Type="http://schemas.openxmlformats.org/officeDocument/2006/relationships/image" Target="../media/image201.wmf"/><Relationship Id="rId2" Type="http://schemas.openxmlformats.org/officeDocument/2006/relationships/oleObject" Target="../embeddings/oleObject195.bin"/><Relationship Id="rId1" Type="http://schemas.openxmlformats.org/officeDocument/2006/relationships/slideLayout" Target="../slideLayouts/slideLayout7.xml"/><Relationship Id="rId6" Type="http://schemas.openxmlformats.org/officeDocument/2006/relationships/oleObject" Target="../embeddings/oleObject197.bin"/><Relationship Id="rId5" Type="http://schemas.openxmlformats.org/officeDocument/2006/relationships/image" Target="../media/image200.wmf"/><Relationship Id="rId4" Type="http://schemas.openxmlformats.org/officeDocument/2006/relationships/oleObject" Target="../embeddings/oleObject196.bin"/><Relationship Id="rId9" Type="http://schemas.openxmlformats.org/officeDocument/2006/relationships/image" Target="../media/image202.wmf"/></Relationships>
</file>

<file path=ppt/slides/_rels/slide39.xml.rels><?xml version="1.0" encoding="UTF-8" standalone="yes"?>
<Relationships xmlns="http://schemas.openxmlformats.org/package/2006/relationships"><Relationship Id="rId3" Type="http://schemas.openxmlformats.org/officeDocument/2006/relationships/image" Target="../media/image203.wmf"/><Relationship Id="rId7" Type="http://schemas.openxmlformats.org/officeDocument/2006/relationships/image" Target="../media/image205.wmf"/><Relationship Id="rId2" Type="http://schemas.openxmlformats.org/officeDocument/2006/relationships/oleObject" Target="../embeddings/oleObject199.bin"/><Relationship Id="rId1" Type="http://schemas.openxmlformats.org/officeDocument/2006/relationships/slideLayout" Target="../slideLayouts/slideLayout7.xml"/><Relationship Id="rId6" Type="http://schemas.openxmlformats.org/officeDocument/2006/relationships/oleObject" Target="../embeddings/oleObject201.bin"/><Relationship Id="rId5" Type="http://schemas.openxmlformats.org/officeDocument/2006/relationships/image" Target="../media/image204.wmf"/><Relationship Id="rId4" Type="http://schemas.openxmlformats.org/officeDocument/2006/relationships/oleObject" Target="../embeddings/oleObject200.bin"/></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3.bin"/><Relationship Id="rId13" Type="http://schemas.openxmlformats.org/officeDocument/2006/relationships/image" Target="../media/image15.wmf"/><Relationship Id="rId18" Type="http://schemas.openxmlformats.org/officeDocument/2006/relationships/oleObject" Target="../embeddings/oleObject18.bin"/><Relationship Id="rId3" Type="http://schemas.openxmlformats.org/officeDocument/2006/relationships/image" Target="../media/image10.wmf"/><Relationship Id="rId7" Type="http://schemas.openxmlformats.org/officeDocument/2006/relationships/image" Target="../media/image12.wmf"/><Relationship Id="rId12" Type="http://schemas.openxmlformats.org/officeDocument/2006/relationships/oleObject" Target="../embeddings/oleObject15.bin"/><Relationship Id="rId17" Type="http://schemas.openxmlformats.org/officeDocument/2006/relationships/image" Target="../media/image17.wmf"/><Relationship Id="rId2" Type="http://schemas.openxmlformats.org/officeDocument/2006/relationships/oleObject" Target="../embeddings/oleObject10.bin"/><Relationship Id="rId16" Type="http://schemas.openxmlformats.org/officeDocument/2006/relationships/oleObject" Target="../embeddings/oleObject17.bin"/><Relationship Id="rId1" Type="http://schemas.openxmlformats.org/officeDocument/2006/relationships/slideLayout" Target="../slideLayouts/slideLayout7.xml"/><Relationship Id="rId6" Type="http://schemas.openxmlformats.org/officeDocument/2006/relationships/oleObject" Target="../embeddings/oleObject12.bin"/><Relationship Id="rId11" Type="http://schemas.openxmlformats.org/officeDocument/2006/relationships/image" Target="../media/image14.wmf"/><Relationship Id="rId5" Type="http://schemas.openxmlformats.org/officeDocument/2006/relationships/image" Target="../media/image11.wmf"/><Relationship Id="rId15" Type="http://schemas.openxmlformats.org/officeDocument/2006/relationships/image" Target="../media/image16.wmf"/><Relationship Id="rId10" Type="http://schemas.openxmlformats.org/officeDocument/2006/relationships/oleObject" Target="../embeddings/oleObject14.bin"/><Relationship Id="rId19" Type="http://schemas.openxmlformats.org/officeDocument/2006/relationships/image" Target="../media/image18.wmf"/><Relationship Id="rId4" Type="http://schemas.openxmlformats.org/officeDocument/2006/relationships/oleObject" Target="../embeddings/oleObject11.bin"/><Relationship Id="rId9" Type="http://schemas.openxmlformats.org/officeDocument/2006/relationships/image" Target="../media/image13.wmf"/><Relationship Id="rId14" Type="http://schemas.openxmlformats.org/officeDocument/2006/relationships/oleObject" Target="../embeddings/oleObject16.bin"/></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205.bin"/><Relationship Id="rId3" Type="http://schemas.openxmlformats.org/officeDocument/2006/relationships/image" Target="../media/image206.wmf"/><Relationship Id="rId7" Type="http://schemas.openxmlformats.org/officeDocument/2006/relationships/image" Target="../media/image208.wmf"/><Relationship Id="rId2" Type="http://schemas.openxmlformats.org/officeDocument/2006/relationships/oleObject" Target="../embeddings/oleObject202.bin"/><Relationship Id="rId1" Type="http://schemas.openxmlformats.org/officeDocument/2006/relationships/slideLayout" Target="../slideLayouts/slideLayout7.xml"/><Relationship Id="rId6" Type="http://schemas.openxmlformats.org/officeDocument/2006/relationships/oleObject" Target="../embeddings/oleObject204.bin"/><Relationship Id="rId5" Type="http://schemas.openxmlformats.org/officeDocument/2006/relationships/image" Target="../media/image207.wmf"/><Relationship Id="rId4" Type="http://schemas.openxmlformats.org/officeDocument/2006/relationships/oleObject" Target="../embeddings/oleObject203.bin"/><Relationship Id="rId9" Type="http://schemas.openxmlformats.org/officeDocument/2006/relationships/image" Target="../media/image209.wmf"/></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209.bin"/><Relationship Id="rId13" Type="http://schemas.openxmlformats.org/officeDocument/2006/relationships/image" Target="../media/image215.wmf"/><Relationship Id="rId3" Type="http://schemas.openxmlformats.org/officeDocument/2006/relationships/image" Target="../media/image210.wmf"/><Relationship Id="rId7" Type="http://schemas.openxmlformats.org/officeDocument/2006/relationships/image" Target="../media/image212.wmf"/><Relationship Id="rId12" Type="http://schemas.openxmlformats.org/officeDocument/2006/relationships/oleObject" Target="../embeddings/oleObject211.bin"/><Relationship Id="rId2" Type="http://schemas.openxmlformats.org/officeDocument/2006/relationships/oleObject" Target="../embeddings/oleObject206.bin"/><Relationship Id="rId1" Type="http://schemas.openxmlformats.org/officeDocument/2006/relationships/slideLayout" Target="../slideLayouts/slideLayout7.xml"/><Relationship Id="rId6" Type="http://schemas.openxmlformats.org/officeDocument/2006/relationships/oleObject" Target="../embeddings/oleObject208.bin"/><Relationship Id="rId11" Type="http://schemas.openxmlformats.org/officeDocument/2006/relationships/image" Target="../media/image214.wmf"/><Relationship Id="rId5" Type="http://schemas.openxmlformats.org/officeDocument/2006/relationships/image" Target="../media/image211.wmf"/><Relationship Id="rId15" Type="http://schemas.openxmlformats.org/officeDocument/2006/relationships/image" Target="../media/image216.wmf"/><Relationship Id="rId10" Type="http://schemas.openxmlformats.org/officeDocument/2006/relationships/oleObject" Target="../embeddings/oleObject210.bin"/><Relationship Id="rId4" Type="http://schemas.openxmlformats.org/officeDocument/2006/relationships/oleObject" Target="../embeddings/oleObject207.bin"/><Relationship Id="rId9" Type="http://schemas.openxmlformats.org/officeDocument/2006/relationships/image" Target="../media/image213.wmf"/><Relationship Id="rId14" Type="http://schemas.openxmlformats.org/officeDocument/2006/relationships/oleObject" Target="../embeddings/oleObject212.bin"/></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216.bin"/><Relationship Id="rId13" Type="http://schemas.openxmlformats.org/officeDocument/2006/relationships/image" Target="../media/image221.png"/><Relationship Id="rId3" Type="http://schemas.openxmlformats.org/officeDocument/2006/relationships/image" Target="../media/image217.wmf"/><Relationship Id="rId7" Type="http://schemas.openxmlformats.org/officeDocument/2006/relationships/image" Target="../media/image219.wmf"/><Relationship Id="rId12" Type="http://schemas.openxmlformats.org/officeDocument/2006/relationships/customXml" Target="../ink/ink23.xml"/><Relationship Id="rId2" Type="http://schemas.openxmlformats.org/officeDocument/2006/relationships/oleObject" Target="../embeddings/oleObject213.bin"/><Relationship Id="rId1" Type="http://schemas.openxmlformats.org/officeDocument/2006/relationships/slideLayout" Target="../slideLayouts/slideLayout7.xml"/><Relationship Id="rId6" Type="http://schemas.openxmlformats.org/officeDocument/2006/relationships/oleObject" Target="../embeddings/oleObject215.bin"/><Relationship Id="rId11" Type="http://schemas.openxmlformats.org/officeDocument/2006/relationships/image" Target="../media/image221.wmf"/><Relationship Id="rId5" Type="http://schemas.openxmlformats.org/officeDocument/2006/relationships/image" Target="../media/image218.wmf"/><Relationship Id="rId15" Type="http://schemas.openxmlformats.org/officeDocument/2006/relationships/image" Target="../media/image222.wmf"/><Relationship Id="rId10" Type="http://schemas.openxmlformats.org/officeDocument/2006/relationships/oleObject" Target="../embeddings/oleObject217.bin"/><Relationship Id="rId4" Type="http://schemas.openxmlformats.org/officeDocument/2006/relationships/oleObject" Target="../embeddings/oleObject214.bin"/><Relationship Id="rId9" Type="http://schemas.openxmlformats.org/officeDocument/2006/relationships/image" Target="../media/image220.wmf"/><Relationship Id="rId14" Type="http://schemas.openxmlformats.org/officeDocument/2006/relationships/oleObject" Target="../embeddings/oleObject218.bin"/></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222.bin"/><Relationship Id="rId13" Type="http://schemas.openxmlformats.org/officeDocument/2006/relationships/image" Target="../media/image228.wmf"/><Relationship Id="rId3" Type="http://schemas.openxmlformats.org/officeDocument/2006/relationships/image" Target="../media/image223.wmf"/><Relationship Id="rId7" Type="http://schemas.openxmlformats.org/officeDocument/2006/relationships/image" Target="../media/image225.wmf"/><Relationship Id="rId12" Type="http://schemas.openxmlformats.org/officeDocument/2006/relationships/oleObject" Target="../embeddings/oleObject224.bin"/><Relationship Id="rId2" Type="http://schemas.openxmlformats.org/officeDocument/2006/relationships/oleObject" Target="../embeddings/oleObject219.bin"/><Relationship Id="rId1" Type="http://schemas.openxmlformats.org/officeDocument/2006/relationships/slideLayout" Target="../slideLayouts/slideLayout7.xml"/><Relationship Id="rId6" Type="http://schemas.openxmlformats.org/officeDocument/2006/relationships/oleObject" Target="../embeddings/oleObject221.bin"/><Relationship Id="rId11" Type="http://schemas.openxmlformats.org/officeDocument/2006/relationships/image" Target="../media/image227.wmf"/><Relationship Id="rId5" Type="http://schemas.openxmlformats.org/officeDocument/2006/relationships/image" Target="../media/image224.wmf"/><Relationship Id="rId15" Type="http://schemas.openxmlformats.org/officeDocument/2006/relationships/image" Target="../media/image229.wmf"/><Relationship Id="rId10" Type="http://schemas.openxmlformats.org/officeDocument/2006/relationships/oleObject" Target="../embeddings/oleObject223.bin"/><Relationship Id="rId4" Type="http://schemas.openxmlformats.org/officeDocument/2006/relationships/oleObject" Target="../embeddings/oleObject220.bin"/><Relationship Id="rId9" Type="http://schemas.openxmlformats.org/officeDocument/2006/relationships/image" Target="../media/image226.wmf"/><Relationship Id="rId14" Type="http://schemas.openxmlformats.org/officeDocument/2006/relationships/oleObject" Target="../embeddings/oleObject225.bin"/></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229.bin"/><Relationship Id="rId13" Type="http://schemas.openxmlformats.org/officeDocument/2006/relationships/image" Target="../media/image235.emf"/><Relationship Id="rId18" Type="http://schemas.openxmlformats.org/officeDocument/2006/relationships/oleObject" Target="../embeddings/oleObject234.bin"/><Relationship Id="rId3" Type="http://schemas.openxmlformats.org/officeDocument/2006/relationships/image" Target="../media/image230.emf"/><Relationship Id="rId21" Type="http://schemas.openxmlformats.org/officeDocument/2006/relationships/image" Target="../media/image239.emf"/><Relationship Id="rId7" Type="http://schemas.openxmlformats.org/officeDocument/2006/relationships/image" Target="../media/image232.wmf"/><Relationship Id="rId12" Type="http://schemas.openxmlformats.org/officeDocument/2006/relationships/oleObject" Target="../embeddings/oleObject231.bin"/><Relationship Id="rId17" Type="http://schemas.openxmlformats.org/officeDocument/2006/relationships/image" Target="../media/image237.wmf"/><Relationship Id="rId2" Type="http://schemas.openxmlformats.org/officeDocument/2006/relationships/oleObject" Target="../embeddings/oleObject226.bin"/><Relationship Id="rId16" Type="http://schemas.openxmlformats.org/officeDocument/2006/relationships/oleObject" Target="../embeddings/oleObject233.bin"/><Relationship Id="rId20" Type="http://schemas.openxmlformats.org/officeDocument/2006/relationships/oleObject" Target="../embeddings/oleObject235.bin"/><Relationship Id="rId1" Type="http://schemas.openxmlformats.org/officeDocument/2006/relationships/slideLayout" Target="../slideLayouts/slideLayout7.xml"/><Relationship Id="rId6" Type="http://schemas.openxmlformats.org/officeDocument/2006/relationships/oleObject" Target="../embeddings/oleObject228.bin"/><Relationship Id="rId11" Type="http://schemas.openxmlformats.org/officeDocument/2006/relationships/image" Target="../media/image234.wmf"/><Relationship Id="rId5" Type="http://schemas.openxmlformats.org/officeDocument/2006/relationships/image" Target="../media/image231.emf"/><Relationship Id="rId15" Type="http://schemas.openxmlformats.org/officeDocument/2006/relationships/image" Target="../media/image236.wmf"/><Relationship Id="rId10" Type="http://schemas.openxmlformats.org/officeDocument/2006/relationships/oleObject" Target="../embeddings/oleObject230.bin"/><Relationship Id="rId19" Type="http://schemas.openxmlformats.org/officeDocument/2006/relationships/image" Target="../media/image238.wmf"/><Relationship Id="rId4" Type="http://schemas.openxmlformats.org/officeDocument/2006/relationships/oleObject" Target="../embeddings/oleObject227.bin"/><Relationship Id="rId9" Type="http://schemas.openxmlformats.org/officeDocument/2006/relationships/image" Target="../media/image233.wmf"/><Relationship Id="rId14" Type="http://schemas.openxmlformats.org/officeDocument/2006/relationships/oleObject" Target="../embeddings/oleObject232.bin"/></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239.bin"/><Relationship Id="rId13" Type="http://schemas.openxmlformats.org/officeDocument/2006/relationships/image" Target="../media/image245.wmf"/><Relationship Id="rId18" Type="http://schemas.openxmlformats.org/officeDocument/2006/relationships/oleObject" Target="../embeddings/oleObject243.bin"/><Relationship Id="rId3" Type="http://schemas.openxmlformats.org/officeDocument/2006/relationships/image" Target="../media/image240.wmf"/><Relationship Id="rId21" Type="http://schemas.openxmlformats.org/officeDocument/2006/relationships/image" Target="../media/image248.emf"/><Relationship Id="rId7" Type="http://schemas.openxmlformats.org/officeDocument/2006/relationships/image" Target="../media/image242.emf"/><Relationship Id="rId12" Type="http://schemas.openxmlformats.org/officeDocument/2006/relationships/oleObject" Target="../embeddings/oleObject241.bin"/><Relationship Id="rId17" Type="http://schemas.openxmlformats.org/officeDocument/2006/relationships/image" Target="../media/image246.wmf"/><Relationship Id="rId2" Type="http://schemas.openxmlformats.org/officeDocument/2006/relationships/oleObject" Target="../embeddings/oleObject236.bin"/><Relationship Id="rId16" Type="http://schemas.openxmlformats.org/officeDocument/2006/relationships/oleObject" Target="../embeddings/oleObject242.bin"/><Relationship Id="rId20" Type="http://schemas.openxmlformats.org/officeDocument/2006/relationships/oleObject" Target="../embeddings/oleObject244.bin"/><Relationship Id="rId1" Type="http://schemas.openxmlformats.org/officeDocument/2006/relationships/slideLayout" Target="../slideLayouts/slideLayout7.xml"/><Relationship Id="rId6" Type="http://schemas.openxmlformats.org/officeDocument/2006/relationships/oleObject" Target="../embeddings/oleObject238.bin"/><Relationship Id="rId11" Type="http://schemas.openxmlformats.org/officeDocument/2006/relationships/image" Target="../media/image244.wmf"/><Relationship Id="rId5" Type="http://schemas.openxmlformats.org/officeDocument/2006/relationships/image" Target="../media/image241.wmf"/><Relationship Id="rId15" Type="http://schemas.openxmlformats.org/officeDocument/2006/relationships/image" Target="../media/image240.png"/><Relationship Id="rId10" Type="http://schemas.openxmlformats.org/officeDocument/2006/relationships/oleObject" Target="../embeddings/oleObject240.bin"/><Relationship Id="rId19" Type="http://schemas.openxmlformats.org/officeDocument/2006/relationships/image" Target="../media/image247.emf"/><Relationship Id="rId4" Type="http://schemas.openxmlformats.org/officeDocument/2006/relationships/oleObject" Target="../embeddings/oleObject237.bin"/><Relationship Id="rId9" Type="http://schemas.openxmlformats.org/officeDocument/2006/relationships/image" Target="../media/image243.wmf"/><Relationship Id="rId14" Type="http://schemas.openxmlformats.org/officeDocument/2006/relationships/customXml" Target="../ink/ink24.xml"/></Relationships>
</file>

<file path=ppt/slides/_rels/slide46.xml.rels><?xml version="1.0" encoding="UTF-8" standalone="yes"?>
<Relationships xmlns="http://schemas.openxmlformats.org/package/2006/relationships"><Relationship Id="rId8" Type="http://schemas.openxmlformats.org/officeDocument/2006/relationships/oleObject" Target="../embeddings/oleObject248.bin"/><Relationship Id="rId13" Type="http://schemas.openxmlformats.org/officeDocument/2006/relationships/oleObject" Target="../embeddings/oleObject250.bin"/><Relationship Id="rId18" Type="http://schemas.openxmlformats.org/officeDocument/2006/relationships/image" Target="../media/image257.wmf"/><Relationship Id="rId3" Type="http://schemas.openxmlformats.org/officeDocument/2006/relationships/image" Target="../media/image249.wmf"/><Relationship Id="rId7" Type="http://schemas.openxmlformats.org/officeDocument/2006/relationships/image" Target="../media/image251.wmf"/><Relationship Id="rId12" Type="http://schemas.openxmlformats.org/officeDocument/2006/relationships/image" Target="../media/image254.emf"/><Relationship Id="rId17" Type="http://schemas.openxmlformats.org/officeDocument/2006/relationships/oleObject" Target="../embeddings/oleObject252.bin"/><Relationship Id="rId2" Type="http://schemas.openxmlformats.org/officeDocument/2006/relationships/oleObject" Target="../embeddings/oleObject245.bin"/><Relationship Id="rId16" Type="http://schemas.openxmlformats.org/officeDocument/2006/relationships/image" Target="../media/image256.wmf"/><Relationship Id="rId1" Type="http://schemas.openxmlformats.org/officeDocument/2006/relationships/slideLayout" Target="../slideLayouts/slideLayout7.xml"/><Relationship Id="rId6" Type="http://schemas.openxmlformats.org/officeDocument/2006/relationships/oleObject" Target="../embeddings/oleObject247.bin"/><Relationship Id="rId11" Type="http://schemas.openxmlformats.org/officeDocument/2006/relationships/oleObject" Target="../embeddings/oleObject249.bin"/><Relationship Id="rId5" Type="http://schemas.openxmlformats.org/officeDocument/2006/relationships/image" Target="../media/image250.wmf"/><Relationship Id="rId15" Type="http://schemas.openxmlformats.org/officeDocument/2006/relationships/oleObject" Target="../embeddings/oleObject251.bin"/><Relationship Id="rId10" Type="http://schemas.openxmlformats.org/officeDocument/2006/relationships/image" Target="../media/image253.png"/><Relationship Id="rId4" Type="http://schemas.openxmlformats.org/officeDocument/2006/relationships/oleObject" Target="../embeddings/oleObject246.bin"/><Relationship Id="rId9" Type="http://schemas.openxmlformats.org/officeDocument/2006/relationships/image" Target="../media/image252.png"/><Relationship Id="rId14" Type="http://schemas.openxmlformats.org/officeDocument/2006/relationships/image" Target="../media/image255.wmf"/></Relationships>
</file>

<file path=ppt/slides/_rels/slide47.xml.rels><?xml version="1.0" encoding="UTF-8" standalone="yes"?>
<Relationships xmlns="http://schemas.openxmlformats.org/package/2006/relationships"><Relationship Id="rId3" Type="http://schemas.openxmlformats.org/officeDocument/2006/relationships/image" Target="../media/image258.emf"/><Relationship Id="rId7" Type="http://schemas.openxmlformats.org/officeDocument/2006/relationships/image" Target="../media/image260.emf"/><Relationship Id="rId2" Type="http://schemas.openxmlformats.org/officeDocument/2006/relationships/oleObject" Target="../embeddings/oleObject253.bin"/><Relationship Id="rId1" Type="http://schemas.openxmlformats.org/officeDocument/2006/relationships/slideLayout" Target="../slideLayouts/slideLayout7.xml"/><Relationship Id="rId6" Type="http://schemas.openxmlformats.org/officeDocument/2006/relationships/oleObject" Target="../embeddings/oleObject255.bin"/><Relationship Id="rId5" Type="http://schemas.openxmlformats.org/officeDocument/2006/relationships/image" Target="../media/image259.emf"/><Relationship Id="rId4" Type="http://schemas.openxmlformats.org/officeDocument/2006/relationships/oleObject" Target="../embeddings/oleObject254.bin"/></Relationships>
</file>

<file path=ppt/slides/_rels/slide48.xml.rels><?xml version="1.0" encoding="UTF-8" standalone="yes"?>
<Relationships xmlns="http://schemas.openxmlformats.org/package/2006/relationships"><Relationship Id="rId8" Type="http://schemas.openxmlformats.org/officeDocument/2006/relationships/oleObject" Target="../embeddings/oleObject259.bin"/><Relationship Id="rId3" Type="http://schemas.openxmlformats.org/officeDocument/2006/relationships/image" Target="../media/image261.wmf"/><Relationship Id="rId7" Type="http://schemas.openxmlformats.org/officeDocument/2006/relationships/image" Target="../media/image263.emf"/><Relationship Id="rId2" Type="http://schemas.openxmlformats.org/officeDocument/2006/relationships/oleObject" Target="../embeddings/oleObject256.bin"/><Relationship Id="rId1" Type="http://schemas.openxmlformats.org/officeDocument/2006/relationships/slideLayout" Target="../slideLayouts/slideLayout7.xml"/><Relationship Id="rId6" Type="http://schemas.openxmlformats.org/officeDocument/2006/relationships/oleObject" Target="../embeddings/oleObject258.bin"/><Relationship Id="rId5" Type="http://schemas.openxmlformats.org/officeDocument/2006/relationships/image" Target="../media/image262.emf"/><Relationship Id="rId4" Type="http://schemas.openxmlformats.org/officeDocument/2006/relationships/oleObject" Target="../embeddings/oleObject257.bin"/><Relationship Id="rId9" Type="http://schemas.openxmlformats.org/officeDocument/2006/relationships/image" Target="../media/image264.emf"/></Relationships>
</file>

<file path=ppt/slides/_rels/slide49.xml.rels><?xml version="1.0" encoding="UTF-8" standalone="yes"?>
<Relationships xmlns="http://schemas.openxmlformats.org/package/2006/relationships"><Relationship Id="rId8" Type="http://schemas.openxmlformats.org/officeDocument/2006/relationships/oleObject" Target="../embeddings/oleObject262.bin"/><Relationship Id="rId3" Type="http://schemas.openxmlformats.org/officeDocument/2006/relationships/image" Target="../media/image266.png"/><Relationship Id="rId7" Type="http://schemas.openxmlformats.org/officeDocument/2006/relationships/image" Target="../media/image268.emf"/><Relationship Id="rId2" Type="http://schemas.openxmlformats.org/officeDocument/2006/relationships/image" Target="../media/image265.png"/><Relationship Id="rId1" Type="http://schemas.openxmlformats.org/officeDocument/2006/relationships/slideLayout" Target="../slideLayouts/slideLayout7.xml"/><Relationship Id="rId6" Type="http://schemas.openxmlformats.org/officeDocument/2006/relationships/oleObject" Target="../embeddings/oleObject261.bin"/><Relationship Id="rId11" Type="http://schemas.openxmlformats.org/officeDocument/2006/relationships/image" Target="../media/image270.wmf"/><Relationship Id="rId5" Type="http://schemas.openxmlformats.org/officeDocument/2006/relationships/image" Target="../media/image267.emf"/><Relationship Id="rId10" Type="http://schemas.openxmlformats.org/officeDocument/2006/relationships/oleObject" Target="../embeddings/oleObject263.bin"/><Relationship Id="rId4" Type="http://schemas.openxmlformats.org/officeDocument/2006/relationships/oleObject" Target="../embeddings/oleObject260.bin"/><Relationship Id="rId9" Type="http://schemas.openxmlformats.org/officeDocument/2006/relationships/image" Target="../media/image269.e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22.bin"/><Relationship Id="rId13" Type="http://schemas.openxmlformats.org/officeDocument/2006/relationships/image" Target="../media/image23.wmf"/><Relationship Id="rId3" Type="http://schemas.openxmlformats.org/officeDocument/2006/relationships/image" Target="../media/image19.wmf"/><Relationship Id="rId7" Type="http://schemas.openxmlformats.org/officeDocument/2006/relationships/image" Target="../media/image21.wmf"/><Relationship Id="rId12" Type="http://schemas.openxmlformats.org/officeDocument/2006/relationships/oleObject" Target="../embeddings/oleObject24.bin"/><Relationship Id="rId2" Type="http://schemas.openxmlformats.org/officeDocument/2006/relationships/oleObject" Target="../embeddings/oleObject19.bin"/><Relationship Id="rId1" Type="http://schemas.openxmlformats.org/officeDocument/2006/relationships/slideLayout" Target="../slideLayouts/slideLayout1.xml"/><Relationship Id="rId6" Type="http://schemas.openxmlformats.org/officeDocument/2006/relationships/oleObject" Target="../embeddings/oleObject21.bin"/><Relationship Id="rId11" Type="http://schemas.openxmlformats.org/officeDocument/2006/relationships/image" Target="../media/image22.wmf"/><Relationship Id="rId5" Type="http://schemas.openxmlformats.org/officeDocument/2006/relationships/image" Target="../media/image20.wmf"/><Relationship Id="rId15" Type="http://schemas.openxmlformats.org/officeDocument/2006/relationships/image" Target="../media/image24.wmf"/><Relationship Id="rId10" Type="http://schemas.openxmlformats.org/officeDocument/2006/relationships/oleObject" Target="../embeddings/oleObject23.bin"/><Relationship Id="rId4" Type="http://schemas.openxmlformats.org/officeDocument/2006/relationships/oleObject" Target="../embeddings/oleObject20.bin"/><Relationship Id="rId9" Type="http://schemas.openxmlformats.org/officeDocument/2006/relationships/image" Target="../media/image10.wmf"/><Relationship Id="rId14" Type="http://schemas.openxmlformats.org/officeDocument/2006/relationships/oleObject" Target="../embeddings/oleObject25.bin"/></Relationships>
</file>

<file path=ppt/slides/_rels/slide50.xml.rels><?xml version="1.0" encoding="UTF-8" standalone="yes"?>
<Relationships xmlns="http://schemas.openxmlformats.org/package/2006/relationships"><Relationship Id="rId8" Type="http://schemas.openxmlformats.org/officeDocument/2006/relationships/oleObject" Target="../embeddings/oleObject267.bin"/><Relationship Id="rId13" Type="http://schemas.openxmlformats.org/officeDocument/2006/relationships/image" Target="../media/image276.wmf"/><Relationship Id="rId3" Type="http://schemas.openxmlformats.org/officeDocument/2006/relationships/image" Target="../media/image271.emf"/><Relationship Id="rId7" Type="http://schemas.openxmlformats.org/officeDocument/2006/relationships/image" Target="../media/image273.wmf"/><Relationship Id="rId12" Type="http://schemas.openxmlformats.org/officeDocument/2006/relationships/oleObject" Target="../embeddings/oleObject269.bin"/><Relationship Id="rId2" Type="http://schemas.openxmlformats.org/officeDocument/2006/relationships/oleObject" Target="../embeddings/oleObject264.bin"/><Relationship Id="rId1" Type="http://schemas.openxmlformats.org/officeDocument/2006/relationships/slideLayout" Target="../slideLayouts/slideLayout7.xml"/><Relationship Id="rId6" Type="http://schemas.openxmlformats.org/officeDocument/2006/relationships/oleObject" Target="../embeddings/oleObject266.bin"/><Relationship Id="rId11" Type="http://schemas.openxmlformats.org/officeDocument/2006/relationships/image" Target="../media/image275.wmf"/><Relationship Id="rId5" Type="http://schemas.openxmlformats.org/officeDocument/2006/relationships/image" Target="../media/image272.emf"/><Relationship Id="rId15" Type="http://schemas.openxmlformats.org/officeDocument/2006/relationships/image" Target="../media/image277.wmf"/><Relationship Id="rId10" Type="http://schemas.openxmlformats.org/officeDocument/2006/relationships/oleObject" Target="../embeddings/oleObject268.bin"/><Relationship Id="rId4" Type="http://schemas.openxmlformats.org/officeDocument/2006/relationships/oleObject" Target="../embeddings/oleObject265.bin"/><Relationship Id="rId9" Type="http://schemas.openxmlformats.org/officeDocument/2006/relationships/image" Target="../media/image274.emf"/><Relationship Id="rId14" Type="http://schemas.openxmlformats.org/officeDocument/2006/relationships/oleObject" Target="../embeddings/oleObject270.bin"/></Relationships>
</file>

<file path=ppt/slides/_rels/slide51.xml.rels><?xml version="1.0" encoding="UTF-8" standalone="yes"?>
<Relationships xmlns="http://schemas.openxmlformats.org/package/2006/relationships"><Relationship Id="rId8" Type="http://schemas.openxmlformats.org/officeDocument/2006/relationships/oleObject" Target="../embeddings/oleObject274.bin"/><Relationship Id="rId13" Type="http://schemas.openxmlformats.org/officeDocument/2006/relationships/image" Target="../media/image283.wmf"/><Relationship Id="rId3" Type="http://schemas.openxmlformats.org/officeDocument/2006/relationships/image" Target="../media/image278.wmf"/><Relationship Id="rId7" Type="http://schemas.openxmlformats.org/officeDocument/2006/relationships/image" Target="../media/image280.emf"/><Relationship Id="rId12" Type="http://schemas.openxmlformats.org/officeDocument/2006/relationships/oleObject" Target="../embeddings/oleObject276.bin"/><Relationship Id="rId2" Type="http://schemas.openxmlformats.org/officeDocument/2006/relationships/oleObject" Target="../embeddings/oleObject271.bin"/><Relationship Id="rId1" Type="http://schemas.openxmlformats.org/officeDocument/2006/relationships/slideLayout" Target="../slideLayouts/slideLayout7.xml"/><Relationship Id="rId6" Type="http://schemas.openxmlformats.org/officeDocument/2006/relationships/oleObject" Target="../embeddings/oleObject273.bin"/><Relationship Id="rId11" Type="http://schemas.openxmlformats.org/officeDocument/2006/relationships/image" Target="../media/image282.wmf"/><Relationship Id="rId5" Type="http://schemas.openxmlformats.org/officeDocument/2006/relationships/image" Target="../media/image279.emf"/><Relationship Id="rId10" Type="http://schemas.openxmlformats.org/officeDocument/2006/relationships/oleObject" Target="../embeddings/oleObject275.bin"/><Relationship Id="rId4" Type="http://schemas.openxmlformats.org/officeDocument/2006/relationships/oleObject" Target="../embeddings/oleObject272.bin"/><Relationship Id="rId9" Type="http://schemas.openxmlformats.org/officeDocument/2006/relationships/image" Target="../media/image281.emf"/></Relationships>
</file>

<file path=ppt/slides/_rels/slide52.xml.rels><?xml version="1.0" encoding="UTF-8" standalone="yes"?>
<Relationships xmlns="http://schemas.openxmlformats.org/package/2006/relationships"><Relationship Id="rId8" Type="http://schemas.openxmlformats.org/officeDocument/2006/relationships/oleObject" Target="../embeddings/oleObject280.bin"/><Relationship Id="rId13" Type="http://schemas.openxmlformats.org/officeDocument/2006/relationships/customXml" Target="../ink/ink25.xml"/><Relationship Id="rId3" Type="http://schemas.openxmlformats.org/officeDocument/2006/relationships/image" Target="../media/image284.wmf"/><Relationship Id="rId7" Type="http://schemas.openxmlformats.org/officeDocument/2006/relationships/image" Target="../media/image286.wmf"/><Relationship Id="rId12" Type="http://schemas.openxmlformats.org/officeDocument/2006/relationships/image" Target="../media/image289.wmf"/><Relationship Id="rId2" Type="http://schemas.openxmlformats.org/officeDocument/2006/relationships/oleObject" Target="../embeddings/oleObject277.bin"/><Relationship Id="rId1" Type="http://schemas.openxmlformats.org/officeDocument/2006/relationships/slideLayout" Target="../slideLayouts/slideLayout7.xml"/><Relationship Id="rId6" Type="http://schemas.openxmlformats.org/officeDocument/2006/relationships/oleObject" Target="../embeddings/oleObject279.bin"/><Relationship Id="rId11" Type="http://schemas.openxmlformats.org/officeDocument/2006/relationships/oleObject" Target="../embeddings/oleObject281.bin"/><Relationship Id="rId5" Type="http://schemas.openxmlformats.org/officeDocument/2006/relationships/image" Target="../media/image285.wmf"/><Relationship Id="rId10" Type="http://schemas.openxmlformats.org/officeDocument/2006/relationships/image" Target="../media/image288.png"/><Relationship Id="rId4" Type="http://schemas.openxmlformats.org/officeDocument/2006/relationships/oleObject" Target="../embeddings/oleObject278.bin"/><Relationship Id="rId9" Type="http://schemas.openxmlformats.org/officeDocument/2006/relationships/image" Target="../media/image287.wmf"/><Relationship Id="rId14" Type="http://schemas.openxmlformats.org/officeDocument/2006/relationships/image" Target="../media/image247.png"/></Relationships>
</file>

<file path=ppt/slides/_rels/slide53.xml.rels><?xml version="1.0" encoding="UTF-8" standalone="yes"?>
<Relationships xmlns="http://schemas.openxmlformats.org/package/2006/relationships"><Relationship Id="rId8" Type="http://schemas.openxmlformats.org/officeDocument/2006/relationships/image" Target="../media/image293.wmf"/><Relationship Id="rId3" Type="http://schemas.openxmlformats.org/officeDocument/2006/relationships/image" Target="../media/image290.wmf"/><Relationship Id="rId7" Type="http://schemas.openxmlformats.org/officeDocument/2006/relationships/oleObject" Target="../embeddings/oleObject284.bin"/><Relationship Id="rId2" Type="http://schemas.openxmlformats.org/officeDocument/2006/relationships/oleObject" Target="../embeddings/oleObject282.bin"/><Relationship Id="rId1" Type="http://schemas.openxmlformats.org/officeDocument/2006/relationships/slideLayout" Target="../slideLayouts/slideLayout7.xml"/><Relationship Id="rId6" Type="http://schemas.openxmlformats.org/officeDocument/2006/relationships/image" Target="../media/image292.wmf"/><Relationship Id="rId11" Type="http://schemas.openxmlformats.org/officeDocument/2006/relationships/image" Target="../media/image295.png"/><Relationship Id="rId5" Type="http://schemas.openxmlformats.org/officeDocument/2006/relationships/oleObject" Target="../embeddings/oleObject283.bin"/><Relationship Id="rId10" Type="http://schemas.openxmlformats.org/officeDocument/2006/relationships/image" Target="../media/image294.emf"/><Relationship Id="rId4" Type="http://schemas.openxmlformats.org/officeDocument/2006/relationships/image" Target="../media/image291.emf"/><Relationship Id="rId9" Type="http://schemas.openxmlformats.org/officeDocument/2006/relationships/oleObject" Target="../embeddings/oleObject285.bin"/></Relationships>
</file>

<file path=ppt/slides/_rels/slide54.xml.rels><?xml version="1.0" encoding="UTF-8" standalone="yes"?>
<Relationships xmlns="http://schemas.openxmlformats.org/package/2006/relationships"><Relationship Id="rId8" Type="http://schemas.openxmlformats.org/officeDocument/2006/relationships/oleObject" Target="../embeddings/oleObject289.bin"/><Relationship Id="rId13" Type="http://schemas.openxmlformats.org/officeDocument/2006/relationships/image" Target="../media/image259.png"/><Relationship Id="rId3" Type="http://schemas.openxmlformats.org/officeDocument/2006/relationships/image" Target="../media/image296.wmf"/><Relationship Id="rId7" Type="http://schemas.openxmlformats.org/officeDocument/2006/relationships/image" Target="../media/image298.wmf"/><Relationship Id="rId12" Type="http://schemas.openxmlformats.org/officeDocument/2006/relationships/customXml" Target="../ink/ink27.xml"/><Relationship Id="rId17" Type="http://schemas.openxmlformats.org/officeDocument/2006/relationships/image" Target="../media/image261.png"/><Relationship Id="rId2" Type="http://schemas.openxmlformats.org/officeDocument/2006/relationships/oleObject" Target="../embeddings/oleObject286.bin"/><Relationship Id="rId16" Type="http://schemas.openxmlformats.org/officeDocument/2006/relationships/customXml" Target="../ink/ink29.xml"/><Relationship Id="rId1" Type="http://schemas.openxmlformats.org/officeDocument/2006/relationships/slideLayout" Target="../slideLayouts/slideLayout7.xml"/><Relationship Id="rId6" Type="http://schemas.openxmlformats.org/officeDocument/2006/relationships/oleObject" Target="../embeddings/oleObject288.bin"/><Relationship Id="rId11" Type="http://schemas.openxmlformats.org/officeDocument/2006/relationships/image" Target="../media/image258.png"/><Relationship Id="rId5" Type="http://schemas.openxmlformats.org/officeDocument/2006/relationships/image" Target="../media/image297.wmf"/><Relationship Id="rId15" Type="http://schemas.openxmlformats.org/officeDocument/2006/relationships/image" Target="../media/image260.png"/><Relationship Id="rId10" Type="http://schemas.openxmlformats.org/officeDocument/2006/relationships/customXml" Target="../ink/ink26.xml"/><Relationship Id="rId4" Type="http://schemas.openxmlformats.org/officeDocument/2006/relationships/oleObject" Target="../embeddings/oleObject287.bin"/><Relationship Id="rId9" Type="http://schemas.openxmlformats.org/officeDocument/2006/relationships/image" Target="../media/image299.wmf"/><Relationship Id="rId14" Type="http://schemas.openxmlformats.org/officeDocument/2006/relationships/customXml" Target="../ink/ink28.xml"/></Relationships>
</file>

<file path=ppt/slides/_rels/slide55.xml.rels><?xml version="1.0" encoding="UTF-8" standalone="yes"?>
<Relationships xmlns="http://schemas.openxmlformats.org/package/2006/relationships"><Relationship Id="rId8" Type="http://schemas.openxmlformats.org/officeDocument/2006/relationships/customXml" Target="../ink/ink32.xml"/><Relationship Id="rId13" Type="http://schemas.openxmlformats.org/officeDocument/2006/relationships/image" Target="../media/image302.png"/><Relationship Id="rId3" Type="http://schemas.openxmlformats.org/officeDocument/2006/relationships/image" Target="../media/image300.emf"/><Relationship Id="rId7" Type="http://schemas.openxmlformats.org/officeDocument/2006/relationships/image" Target="../media/image264.png"/><Relationship Id="rId12" Type="http://schemas.openxmlformats.org/officeDocument/2006/relationships/image" Target="../media/image301.png"/><Relationship Id="rId2" Type="http://schemas.openxmlformats.org/officeDocument/2006/relationships/oleObject" Target="../embeddings/oleObject290.bin"/><Relationship Id="rId1" Type="http://schemas.openxmlformats.org/officeDocument/2006/relationships/slideLayout" Target="../slideLayouts/slideLayout7.xml"/><Relationship Id="rId6" Type="http://schemas.openxmlformats.org/officeDocument/2006/relationships/customXml" Target="../ink/ink31.xml"/><Relationship Id="rId11" Type="http://schemas.openxmlformats.org/officeDocument/2006/relationships/image" Target="../media/image2660.png"/><Relationship Id="rId5" Type="http://schemas.openxmlformats.org/officeDocument/2006/relationships/image" Target="../media/image263.png"/><Relationship Id="rId15" Type="http://schemas.openxmlformats.org/officeDocument/2006/relationships/image" Target="../media/image269.png"/><Relationship Id="rId10" Type="http://schemas.openxmlformats.org/officeDocument/2006/relationships/customXml" Target="../ink/ink33.xml"/><Relationship Id="rId4" Type="http://schemas.openxmlformats.org/officeDocument/2006/relationships/customXml" Target="../ink/ink30.xml"/><Relationship Id="rId9" Type="http://schemas.openxmlformats.org/officeDocument/2006/relationships/image" Target="../media/image2650.png"/><Relationship Id="rId14" Type="http://schemas.openxmlformats.org/officeDocument/2006/relationships/customXml" Target="../ink/ink34.xml"/></Relationships>
</file>

<file path=ppt/slides/_rels/slide56.xml.rels><?xml version="1.0" encoding="UTF-8" standalone="yes"?>
<Relationships xmlns="http://schemas.openxmlformats.org/package/2006/relationships"><Relationship Id="rId8" Type="http://schemas.openxmlformats.org/officeDocument/2006/relationships/image" Target="../media/image306.wmf"/><Relationship Id="rId13" Type="http://schemas.openxmlformats.org/officeDocument/2006/relationships/oleObject" Target="../embeddings/oleObject296.bin"/><Relationship Id="rId3" Type="http://schemas.openxmlformats.org/officeDocument/2006/relationships/oleObject" Target="../embeddings/oleObject291.bin"/><Relationship Id="rId7" Type="http://schemas.openxmlformats.org/officeDocument/2006/relationships/oleObject" Target="../embeddings/oleObject293.bin"/><Relationship Id="rId12" Type="http://schemas.openxmlformats.org/officeDocument/2006/relationships/image" Target="../media/image308.emf"/><Relationship Id="rId2" Type="http://schemas.openxmlformats.org/officeDocument/2006/relationships/image" Target="../media/image303.png"/><Relationship Id="rId16" Type="http://schemas.openxmlformats.org/officeDocument/2006/relationships/image" Target="../media/image277.png"/><Relationship Id="rId1" Type="http://schemas.openxmlformats.org/officeDocument/2006/relationships/slideLayout" Target="../slideLayouts/slideLayout7.xml"/><Relationship Id="rId6" Type="http://schemas.openxmlformats.org/officeDocument/2006/relationships/image" Target="../media/image305.emf"/><Relationship Id="rId11" Type="http://schemas.openxmlformats.org/officeDocument/2006/relationships/oleObject" Target="../embeddings/oleObject295.bin"/><Relationship Id="rId5" Type="http://schemas.openxmlformats.org/officeDocument/2006/relationships/oleObject" Target="../embeddings/oleObject292.bin"/><Relationship Id="rId15" Type="http://schemas.openxmlformats.org/officeDocument/2006/relationships/customXml" Target="../ink/ink35.xml"/><Relationship Id="rId10" Type="http://schemas.openxmlformats.org/officeDocument/2006/relationships/image" Target="../media/image307.emf"/><Relationship Id="rId4" Type="http://schemas.openxmlformats.org/officeDocument/2006/relationships/image" Target="../media/image304.emf"/><Relationship Id="rId9" Type="http://schemas.openxmlformats.org/officeDocument/2006/relationships/oleObject" Target="../embeddings/oleObject294.bin"/><Relationship Id="rId14" Type="http://schemas.openxmlformats.org/officeDocument/2006/relationships/image" Target="../media/image309.emf"/></Relationships>
</file>

<file path=ppt/slides/_rels/slide57.xml.rels><?xml version="1.0" encoding="UTF-8" standalone="yes"?>
<Relationships xmlns="http://schemas.openxmlformats.org/package/2006/relationships"><Relationship Id="rId8" Type="http://schemas.openxmlformats.org/officeDocument/2006/relationships/image" Target="../media/image313.emf"/><Relationship Id="rId3" Type="http://schemas.openxmlformats.org/officeDocument/2006/relationships/image" Target="../media/image310.wmf"/><Relationship Id="rId7" Type="http://schemas.openxmlformats.org/officeDocument/2006/relationships/oleObject" Target="../embeddings/oleObject299.bin"/><Relationship Id="rId12" Type="http://schemas.openxmlformats.org/officeDocument/2006/relationships/image" Target="../media/image315.emf"/><Relationship Id="rId2" Type="http://schemas.openxmlformats.org/officeDocument/2006/relationships/oleObject" Target="../embeddings/oleObject297.bin"/><Relationship Id="rId1" Type="http://schemas.openxmlformats.org/officeDocument/2006/relationships/slideLayout" Target="../slideLayouts/slideLayout7.xml"/><Relationship Id="rId6" Type="http://schemas.openxmlformats.org/officeDocument/2006/relationships/image" Target="../media/image312.wmf"/><Relationship Id="rId11" Type="http://schemas.openxmlformats.org/officeDocument/2006/relationships/oleObject" Target="../embeddings/oleObject301.bin"/><Relationship Id="rId5" Type="http://schemas.openxmlformats.org/officeDocument/2006/relationships/oleObject" Target="../embeddings/oleObject298.bin"/><Relationship Id="rId10" Type="http://schemas.openxmlformats.org/officeDocument/2006/relationships/image" Target="../media/image314.emf"/><Relationship Id="rId4" Type="http://schemas.openxmlformats.org/officeDocument/2006/relationships/image" Target="../media/image311.png"/><Relationship Id="rId9" Type="http://schemas.openxmlformats.org/officeDocument/2006/relationships/oleObject" Target="../embeddings/oleObject300.bin"/></Relationships>
</file>

<file path=ppt/slides/_rels/slide58.xml.rels><?xml version="1.0" encoding="UTF-8" standalone="yes"?>
<Relationships xmlns="http://schemas.openxmlformats.org/package/2006/relationships"><Relationship Id="rId13" Type="http://schemas.openxmlformats.org/officeDocument/2006/relationships/image" Target="../media/image290.png"/><Relationship Id="rId18" Type="http://schemas.openxmlformats.org/officeDocument/2006/relationships/customXml" Target="../ink/ink38.xml"/><Relationship Id="rId26" Type="http://schemas.openxmlformats.org/officeDocument/2006/relationships/oleObject" Target="../embeddings/oleObject310.bin"/><Relationship Id="rId3" Type="http://schemas.openxmlformats.org/officeDocument/2006/relationships/image" Target="../media/image316.emf"/><Relationship Id="rId21" Type="http://schemas.openxmlformats.org/officeDocument/2006/relationships/image" Target="../media/image323.emf"/><Relationship Id="rId7" Type="http://schemas.openxmlformats.org/officeDocument/2006/relationships/image" Target="../media/image319.emf"/><Relationship Id="rId12" Type="http://schemas.openxmlformats.org/officeDocument/2006/relationships/customXml" Target="../ink/ink36.xml"/><Relationship Id="rId17" Type="http://schemas.openxmlformats.org/officeDocument/2006/relationships/image" Target="../media/image292.png"/><Relationship Id="rId25" Type="http://schemas.openxmlformats.org/officeDocument/2006/relationships/image" Target="../media/image325.wmf"/><Relationship Id="rId33" Type="http://schemas.openxmlformats.org/officeDocument/2006/relationships/image" Target="../media/image300.png"/><Relationship Id="rId2" Type="http://schemas.openxmlformats.org/officeDocument/2006/relationships/oleObject" Target="../embeddings/oleObject302.bin"/><Relationship Id="rId16" Type="http://schemas.openxmlformats.org/officeDocument/2006/relationships/customXml" Target="../ink/ink37.xml"/><Relationship Id="rId20" Type="http://schemas.openxmlformats.org/officeDocument/2006/relationships/oleObject" Target="../embeddings/oleObject307.bin"/><Relationship Id="rId29" Type="http://schemas.openxmlformats.org/officeDocument/2006/relationships/image" Target="../media/image298.png"/><Relationship Id="rId1" Type="http://schemas.openxmlformats.org/officeDocument/2006/relationships/slideLayout" Target="../slideLayouts/slideLayout7.xml"/><Relationship Id="rId6" Type="http://schemas.openxmlformats.org/officeDocument/2006/relationships/oleObject" Target="../embeddings/oleObject303.bin"/><Relationship Id="rId11" Type="http://schemas.openxmlformats.org/officeDocument/2006/relationships/image" Target="../media/image321.wmf"/><Relationship Id="rId24" Type="http://schemas.openxmlformats.org/officeDocument/2006/relationships/oleObject" Target="../embeddings/oleObject309.bin"/><Relationship Id="rId32" Type="http://schemas.openxmlformats.org/officeDocument/2006/relationships/customXml" Target="../ink/ink40.xml"/><Relationship Id="rId5" Type="http://schemas.openxmlformats.org/officeDocument/2006/relationships/image" Target="../media/image318.png"/><Relationship Id="rId15" Type="http://schemas.openxmlformats.org/officeDocument/2006/relationships/image" Target="../media/image322.wmf"/><Relationship Id="rId23" Type="http://schemas.openxmlformats.org/officeDocument/2006/relationships/image" Target="../media/image324.emf"/><Relationship Id="rId28" Type="http://schemas.openxmlformats.org/officeDocument/2006/relationships/customXml" Target="../ink/ink39.xml"/><Relationship Id="rId10" Type="http://schemas.openxmlformats.org/officeDocument/2006/relationships/oleObject" Target="../embeddings/oleObject305.bin"/><Relationship Id="rId19" Type="http://schemas.openxmlformats.org/officeDocument/2006/relationships/image" Target="../media/image293.png"/><Relationship Id="rId31" Type="http://schemas.openxmlformats.org/officeDocument/2006/relationships/image" Target="../media/image327.wmf"/><Relationship Id="rId4" Type="http://schemas.openxmlformats.org/officeDocument/2006/relationships/image" Target="../media/image317.png"/><Relationship Id="rId9" Type="http://schemas.openxmlformats.org/officeDocument/2006/relationships/image" Target="../media/image320.wmf"/><Relationship Id="rId14" Type="http://schemas.openxmlformats.org/officeDocument/2006/relationships/oleObject" Target="../embeddings/oleObject306.bin"/><Relationship Id="rId22" Type="http://schemas.openxmlformats.org/officeDocument/2006/relationships/oleObject" Target="../embeddings/oleObject308.bin"/><Relationship Id="rId27" Type="http://schemas.openxmlformats.org/officeDocument/2006/relationships/image" Target="../media/image326.wmf"/><Relationship Id="rId30" Type="http://schemas.openxmlformats.org/officeDocument/2006/relationships/oleObject" Target="../embeddings/oleObject311.bin"/><Relationship Id="rId8" Type="http://schemas.openxmlformats.org/officeDocument/2006/relationships/oleObject" Target="../embeddings/oleObject304.bin"/></Relationships>
</file>

<file path=ppt/slides/_rels/slide59.xml.rels><?xml version="1.0" encoding="UTF-8" standalone="yes"?>
<Relationships xmlns="http://schemas.openxmlformats.org/package/2006/relationships"><Relationship Id="rId8" Type="http://schemas.openxmlformats.org/officeDocument/2006/relationships/oleObject" Target="../embeddings/oleObject315.bin"/><Relationship Id="rId3" Type="http://schemas.openxmlformats.org/officeDocument/2006/relationships/image" Target="../media/image328.wmf"/><Relationship Id="rId7" Type="http://schemas.openxmlformats.org/officeDocument/2006/relationships/image" Target="../media/image330.wmf"/><Relationship Id="rId2" Type="http://schemas.openxmlformats.org/officeDocument/2006/relationships/oleObject" Target="../embeddings/oleObject312.bin"/><Relationship Id="rId1" Type="http://schemas.openxmlformats.org/officeDocument/2006/relationships/slideLayout" Target="../slideLayouts/slideLayout7.xml"/><Relationship Id="rId6" Type="http://schemas.openxmlformats.org/officeDocument/2006/relationships/oleObject" Target="../embeddings/oleObject314.bin"/><Relationship Id="rId11" Type="http://schemas.openxmlformats.org/officeDocument/2006/relationships/image" Target="../media/image332.wmf"/><Relationship Id="rId5" Type="http://schemas.openxmlformats.org/officeDocument/2006/relationships/image" Target="../media/image329.wmf"/><Relationship Id="rId10" Type="http://schemas.openxmlformats.org/officeDocument/2006/relationships/oleObject" Target="../embeddings/oleObject316.bin"/><Relationship Id="rId4" Type="http://schemas.openxmlformats.org/officeDocument/2006/relationships/oleObject" Target="../embeddings/oleObject313.bin"/><Relationship Id="rId9" Type="http://schemas.openxmlformats.org/officeDocument/2006/relationships/image" Target="../media/image331.wmf"/></Relationships>
</file>

<file path=ppt/slides/_rels/slide6.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oleObject" Target="../embeddings/oleObject26.bin"/><Relationship Id="rId1" Type="http://schemas.openxmlformats.org/officeDocument/2006/relationships/slideLayout" Target="../slideLayouts/slideLayout1.xml"/><Relationship Id="rId5" Type="http://schemas.openxmlformats.org/officeDocument/2006/relationships/image" Target="../media/image26.wmf"/><Relationship Id="rId4" Type="http://schemas.openxmlformats.org/officeDocument/2006/relationships/oleObject" Target="../embeddings/oleObject27.bin"/></Relationships>
</file>

<file path=ppt/slides/_rels/slide60.xml.rels><?xml version="1.0" encoding="UTF-8" standalone="yes"?>
<Relationships xmlns="http://schemas.openxmlformats.org/package/2006/relationships"><Relationship Id="rId8" Type="http://schemas.openxmlformats.org/officeDocument/2006/relationships/oleObject" Target="../embeddings/oleObject320.bin"/><Relationship Id="rId3" Type="http://schemas.openxmlformats.org/officeDocument/2006/relationships/image" Target="../media/image333.wmf"/><Relationship Id="rId7" Type="http://schemas.openxmlformats.org/officeDocument/2006/relationships/image" Target="../media/image335.wmf"/><Relationship Id="rId2" Type="http://schemas.openxmlformats.org/officeDocument/2006/relationships/oleObject" Target="../embeddings/oleObject317.bin"/><Relationship Id="rId1" Type="http://schemas.openxmlformats.org/officeDocument/2006/relationships/slideLayout" Target="../slideLayouts/slideLayout7.xml"/><Relationship Id="rId6" Type="http://schemas.openxmlformats.org/officeDocument/2006/relationships/oleObject" Target="../embeddings/oleObject319.bin"/><Relationship Id="rId11" Type="http://schemas.openxmlformats.org/officeDocument/2006/relationships/image" Target="../media/image337.wmf"/><Relationship Id="rId5" Type="http://schemas.openxmlformats.org/officeDocument/2006/relationships/image" Target="../media/image334.wmf"/><Relationship Id="rId10" Type="http://schemas.openxmlformats.org/officeDocument/2006/relationships/oleObject" Target="../embeddings/oleObject321.bin"/><Relationship Id="rId4" Type="http://schemas.openxmlformats.org/officeDocument/2006/relationships/oleObject" Target="../embeddings/oleObject318.bin"/><Relationship Id="rId9" Type="http://schemas.openxmlformats.org/officeDocument/2006/relationships/image" Target="../media/image336.wmf"/></Relationships>
</file>

<file path=ppt/slides/_rels/slide61.xml.rels><?xml version="1.0" encoding="UTF-8" standalone="yes"?>
<Relationships xmlns="http://schemas.openxmlformats.org/package/2006/relationships"><Relationship Id="rId8" Type="http://schemas.openxmlformats.org/officeDocument/2006/relationships/oleObject" Target="../embeddings/oleObject325.bin"/><Relationship Id="rId3" Type="http://schemas.openxmlformats.org/officeDocument/2006/relationships/image" Target="../media/image338.wmf"/><Relationship Id="rId7" Type="http://schemas.openxmlformats.org/officeDocument/2006/relationships/image" Target="../media/image340.wmf"/><Relationship Id="rId2" Type="http://schemas.openxmlformats.org/officeDocument/2006/relationships/oleObject" Target="../embeddings/oleObject322.bin"/><Relationship Id="rId1" Type="http://schemas.openxmlformats.org/officeDocument/2006/relationships/slideLayout" Target="../slideLayouts/slideLayout7.xml"/><Relationship Id="rId6" Type="http://schemas.openxmlformats.org/officeDocument/2006/relationships/oleObject" Target="../embeddings/oleObject324.bin"/><Relationship Id="rId5" Type="http://schemas.openxmlformats.org/officeDocument/2006/relationships/image" Target="../media/image339.wmf"/><Relationship Id="rId4" Type="http://schemas.openxmlformats.org/officeDocument/2006/relationships/oleObject" Target="../embeddings/oleObject323.bin"/><Relationship Id="rId9" Type="http://schemas.openxmlformats.org/officeDocument/2006/relationships/image" Target="../media/image341.wmf"/></Relationships>
</file>

<file path=ppt/slides/_rels/slide62.xml.rels><?xml version="1.0" encoding="UTF-8" standalone="yes"?>
<Relationships xmlns="http://schemas.openxmlformats.org/package/2006/relationships"><Relationship Id="rId8" Type="http://schemas.openxmlformats.org/officeDocument/2006/relationships/customXml" Target="../ink/ink41.xml"/><Relationship Id="rId3" Type="http://schemas.openxmlformats.org/officeDocument/2006/relationships/image" Target="../media/image342.wmf"/><Relationship Id="rId7" Type="http://schemas.openxmlformats.org/officeDocument/2006/relationships/image" Target="../media/image344.wmf"/><Relationship Id="rId2" Type="http://schemas.openxmlformats.org/officeDocument/2006/relationships/oleObject" Target="../embeddings/oleObject326.bin"/><Relationship Id="rId1" Type="http://schemas.openxmlformats.org/officeDocument/2006/relationships/slideLayout" Target="../slideLayouts/slideLayout7.xml"/><Relationship Id="rId6" Type="http://schemas.openxmlformats.org/officeDocument/2006/relationships/oleObject" Target="../embeddings/oleObject328.bin"/><Relationship Id="rId5" Type="http://schemas.openxmlformats.org/officeDocument/2006/relationships/image" Target="../media/image343.wmf"/><Relationship Id="rId4" Type="http://schemas.openxmlformats.org/officeDocument/2006/relationships/oleObject" Target="../embeddings/oleObject327.bin"/><Relationship Id="rId9" Type="http://schemas.openxmlformats.org/officeDocument/2006/relationships/image" Target="../media/image324.png"/></Relationships>
</file>

<file path=ppt/slides/_rels/slide63.xml.rels><?xml version="1.0" encoding="UTF-8" standalone="yes"?>
<Relationships xmlns="http://schemas.openxmlformats.org/package/2006/relationships"><Relationship Id="rId8" Type="http://schemas.openxmlformats.org/officeDocument/2006/relationships/customXml" Target="../ink/ink42.xml"/><Relationship Id="rId3" Type="http://schemas.openxmlformats.org/officeDocument/2006/relationships/image" Target="../media/image345.wmf"/><Relationship Id="rId7" Type="http://schemas.openxmlformats.org/officeDocument/2006/relationships/image" Target="../media/image347.wmf"/><Relationship Id="rId2" Type="http://schemas.openxmlformats.org/officeDocument/2006/relationships/oleObject" Target="../embeddings/oleObject329.bin"/><Relationship Id="rId1" Type="http://schemas.openxmlformats.org/officeDocument/2006/relationships/slideLayout" Target="../slideLayouts/slideLayout7.xml"/><Relationship Id="rId6" Type="http://schemas.openxmlformats.org/officeDocument/2006/relationships/oleObject" Target="../embeddings/oleObject331.bin"/><Relationship Id="rId5" Type="http://schemas.openxmlformats.org/officeDocument/2006/relationships/image" Target="../media/image346.wmf"/><Relationship Id="rId4" Type="http://schemas.openxmlformats.org/officeDocument/2006/relationships/oleObject" Target="../embeddings/oleObject330.bin"/><Relationship Id="rId9" Type="http://schemas.openxmlformats.org/officeDocument/2006/relationships/image" Target="../media/image324.png"/></Relationships>
</file>

<file path=ppt/slides/_rels/slide64.xml.rels><?xml version="1.0" encoding="UTF-8" standalone="yes"?>
<Relationships xmlns="http://schemas.openxmlformats.org/package/2006/relationships"><Relationship Id="rId3" Type="http://schemas.openxmlformats.org/officeDocument/2006/relationships/image" Target="../media/image348.wmf"/><Relationship Id="rId2" Type="http://schemas.openxmlformats.org/officeDocument/2006/relationships/oleObject" Target="../embeddings/oleObject332.bin"/><Relationship Id="rId1" Type="http://schemas.openxmlformats.org/officeDocument/2006/relationships/slideLayout" Target="../slideLayouts/slideLayout7.xml"/><Relationship Id="rId5" Type="http://schemas.openxmlformats.org/officeDocument/2006/relationships/image" Target="../media/image349.wmf"/><Relationship Id="rId4" Type="http://schemas.openxmlformats.org/officeDocument/2006/relationships/oleObject" Target="../embeddings/oleObject333.bin"/></Relationships>
</file>

<file path=ppt/slides/_rels/slide65.xml.rels><?xml version="1.0" encoding="UTF-8" standalone="yes"?>
<Relationships xmlns="http://schemas.openxmlformats.org/package/2006/relationships"><Relationship Id="rId3" Type="http://schemas.openxmlformats.org/officeDocument/2006/relationships/image" Target="../media/image350.wmf"/><Relationship Id="rId7" Type="http://schemas.openxmlformats.org/officeDocument/2006/relationships/image" Target="../media/image352.wmf"/><Relationship Id="rId2" Type="http://schemas.openxmlformats.org/officeDocument/2006/relationships/oleObject" Target="../embeddings/oleObject334.bin"/><Relationship Id="rId1" Type="http://schemas.openxmlformats.org/officeDocument/2006/relationships/slideLayout" Target="../slideLayouts/slideLayout7.xml"/><Relationship Id="rId6" Type="http://schemas.openxmlformats.org/officeDocument/2006/relationships/oleObject" Target="../embeddings/oleObject336.bin"/><Relationship Id="rId5" Type="http://schemas.openxmlformats.org/officeDocument/2006/relationships/image" Target="../media/image351.wmf"/><Relationship Id="rId4" Type="http://schemas.openxmlformats.org/officeDocument/2006/relationships/oleObject" Target="../embeddings/oleObject335.bin"/></Relationships>
</file>

<file path=ppt/slides/_rels/slide66.xml.rels><?xml version="1.0" encoding="UTF-8" standalone="yes"?>
<Relationships xmlns="http://schemas.openxmlformats.org/package/2006/relationships"><Relationship Id="rId8" Type="http://schemas.openxmlformats.org/officeDocument/2006/relationships/image" Target="../media/image355.wmf"/><Relationship Id="rId13" Type="http://schemas.openxmlformats.org/officeDocument/2006/relationships/customXml" Target="../ink/ink43.xml"/><Relationship Id="rId18" Type="http://schemas.openxmlformats.org/officeDocument/2006/relationships/image" Target="NULL"/><Relationship Id="rId26" Type="http://schemas.openxmlformats.org/officeDocument/2006/relationships/image" Target="../media/image361.png"/><Relationship Id="rId3" Type="http://schemas.openxmlformats.org/officeDocument/2006/relationships/oleObject" Target="../embeddings/oleObject337.bin"/><Relationship Id="rId21" Type="http://schemas.openxmlformats.org/officeDocument/2006/relationships/oleObject" Target="../embeddings/oleObject342.bin"/><Relationship Id="rId7" Type="http://schemas.openxmlformats.org/officeDocument/2006/relationships/oleObject" Target="../embeddings/oleObject339.bin"/><Relationship Id="rId12" Type="http://schemas.openxmlformats.org/officeDocument/2006/relationships/image" Target="../media/image357.wmf"/><Relationship Id="rId17" Type="http://schemas.openxmlformats.org/officeDocument/2006/relationships/customXml" Target="../ink/ink44.xml"/><Relationship Id="rId25" Type="http://schemas.openxmlformats.org/officeDocument/2006/relationships/customXml" Target="../ink/ink46.xml"/><Relationship Id="rId2" Type="http://schemas.openxmlformats.org/officeDocument/2006/relationships/notesSlide" Target="../notesSlides/notesSlide18.xml"/><Relationship Id="rId16" Type="http://schemas.openxmlformats.org/officeDocument/2006/relationships/image" Target="NULL"/><Relationship Id="rId20" Type="http://schemas.openxmlformats.org/officeDocument/2006/relationships/image" Target="../media/image358.png"/><Relationship Id="rId1" Type="http://schemas.openxmlformats.org/officeDocument/2006/relationships/slideLayout" Target="../slideLayouts/slideLayout1.xml"/><Relationship Id="rId6" Type="http://schemas.openxmlformats.org/officeDocument/2006/relationships/image" Target="../media/image354.wmf"/><Relationship Id="rId11" Type="http://schemas.openxmlformats.org/officeDocument/2006/relationships/oleObject" Target="../embeddings/oleObject341.bin"/><Relationship Id="rId24" Type="http://schemas.openxmlformats.org/officeDocument/2006/relationships/image" Target="../media/image359.wmf"/><Relationship Id="rId5" Type="http://schemas.openxmlformats.org/officeDocument/2006/relationships/oleObject" Target="../embeddings/oleObject338.bin"/><Relationship Id="rId23" Type="http://schemas.openxmlformats.org/officeDocument/2006/relationships/oleObject" Target="../embeddings/oleObject343.bin"/><Relationship Id="rId10" Type="http://schemas.openxmlformats.org/officeDocument/2006/relationships/image" Target="../media/image356.wmf"/><Relationship Id="rId19" Type="http://schemas.openxmlformats.org/officeDocument/2006/relationships/customXml" Target="../ink/ink45.xml"/><Relationship Id="rId4" Type="http://schemas.openxmlformats.org/officeDocument/2006/relationships/image" Target="../media/image353.wmf"/><Relationship Id="rId9" Type="http://schemas.openxmlformats.org/officeDocument/2006/relationships/oleObject" Target="../embeddings/oleObject340.bin"/><Relationship Id="rId22" Type="http://schemas.openxmlformats.org/officeDocument/2006/relationships/image" Target="../media/image358.wmf"/></Relationships>
</file>

<file path=ppt/slides/_rels/slide67.xml.rels><?xml version="1.0" encoding="UTF-8" standalone="yes"?>
<Relationships xmlns="http://schemas.openxmlformats.org/package/2006/relationships"><Relationship Id="rId13" Type="http://schemas.openxmlformats.org/officeDocument/2006/relationships/oleObject" Target="../embeddings/oleObject346.bin"/><Relationship Id="rId3" Type="http://schemas.openxmlformats.org/officeDocument/2006/relationships/oleObject" Target="../embeddings/oleObject344.bin"/><Relationship Id="rId21" Type="http://schemas.openxmlformats.org/officeDocument/2006/relationships/customXml" Target="../ink/ink50.xml"/><Relationship Id="rId7" Type="http://schemas.openxmlformats.org/officeDocument/2006/relationships/customXml" Target="../ink/ink47.xml"/><Relationship Id="rId12" Type="http://schemas.openxmlformats.org/officeDocument/2006/relationships/image" Target="NULL"/><Relationship Id="rId17" Type="http://schemas.openxmlformats.org/officeDocument/2006/relationships/customXml" Target="../ink/ink49.xml"/><Relationship Id="rId2" Type="http://schemas.openxmlformats.org/officeDocument/2006/relationships/notesSlide" Target="../notesSlides/notesSlide19.xml"/><Relationship Id="rId16" Type="http://schemas.openxmlformats.org/officeDocument/2006/relationships/image" Target="../media/image363.wmf"/><Relationship Id="rId20" Type="http://schemas.openxmlformats.org/officeDocument/2006/relationships/image" Target="NULL"/><Relationship Id="rId1" Type="http://schemas.openxmlformats.org/officeDocument/2006/relationships/slideLayout" Target="../slideLayouts/slideLayout1.xml"/><Relationship Id="rId6" Type="http://schemas.openxmlformats.org/officeDocument/2006/relationships/image" Target="../media/image361.wmf"/><Relationship Id="rId11" Type="http://schemas.openxmlformats.org/officeDocument/2006/relationships/customXml" Target="../ink/ink48.xml"/><Relationship Id="rId24" Type="http://schemas.openxmlformats.org/officeDocument/2006/relationships/image" Target="NULL"/><Relationship Id="rId5" Type="http://schemas.openxmlformats.org/officeDocument/2006/relationships/oleObject" Target="../embeddings/oleObject345.bin"/><Relationship Id="rId15" Type="http://schemas.openxmlformats.org/officeDocument/2006/relationships/oleObject" Target="../embeddings/oleObject347.bin"/><Relationship Id="rId23" Type="http://schemas.openxmlformats.org/officeDocument/2006/relationships/customXml" Target="../ink/ink51.xml"/><Relationship Id="rId10" Type="http://schemas.openxmlformats.org/officeDocument/2006/relationships/image" Target="NULL"/><Relationship Id="rId4" Type="http://schemas.openxmlformats.org/officeDocument/2006/relationships/image" Target="../media/image360.wmf"/><Relationship Id="rId14" Type="http://schemas.openxmlformats.org/officeDocument/2006/relationships/image" Target="../media/image362.wmf"/><Relationship Id="rId22" Type="http://schemas.openxmlformats.org/officeDocument/2006/relationships/image" Target="../media/image366.png"/></Relationships>
</file>

<file path=ppt/slides/_rels/slide68.xml.rels><?xml version="1.0" encoding="UTF-8" standalone="yes"?>
<Relationships xmlns="http://schemas.openxmlformats.org/package/2006/relationships"><Relationship Id="rId8" Type="http://schemas.openxmlformats.org/officeDocument/2006/relationships/oleObject" Target="../embeddings/oleObject351.bin"/><Relationship Id="rId3" Type="http://schemas.openxmlformats.org/officeDocument/2006/relationships/image" Target="../media/image364.wmf"/><Relationship Id="rId7" Type="http://schemas.openxmlformats.org/officeDocument/2006/relationships/image" Target="../media/image366.wmf"/><Relationship Id="rId2" Type="http://schemas.openxmlformats.org/officeDocument/2006/relationships/oleObject" Target="../embeddings/oleObject348.bin"/><Relationship Id="rId1" Type="http://schemas.openxmlformats.org/officeDocument/2006/relationships/slideLayout" Target="../slideLayouts/slideLayout7.xml"/><Relationship Id="rId6" Type="http://schemas.openxmlformats.org/officeDocument/2006/relationships/oleObject" Target="../embeddings/oleObject350.bin"/><Relationship Id="rId5" Type="http://schemas.openxmlformats.org/officeDocument/2006/relationships/image" Target="../media/image365.wmf"/><Relationship Id="rId4" Type="http://schemas.openxmlformats.org/officeDocument/2006/relationships/oleObject" Target="../embeddings/oleObject349.bin"/><Relationship Id="rId9" Type="http://schemas.openxmlformats.org/officeDocument/2006/relationships/image" Target="../media/image367.wmf"/></Relationships>
</file>

<file path=ppt/slides/_rels/slide69.xml.rels><?xml version="1.0" encoding="UTF-8" standalone="yes"?>
<Relationships xmlns="http://schemas.openxmlformats.org/package/2006/relationships"><Relationship Id="rId8" Type="http://schemas.openxmlformats.org/officeDocument/2006/relationships/oleObject" Target="../embeddings/oleObject355.bin"/><Relationship Id="rId3" Type="http://schemas.openxmlformats.org/officeDocument/2006/relationships/image" Target="../media/image368.wmf"/><Relationship Id="rId7" Type="http://schemas.openxmlformats.org/officeDocument/2006/relationships/image" Target="../media/image370.wmf"/><Relationship Id="rId2" Type="http://schemas.openxmlformats.org/officeDocument/2006/relationships/oleObject" Target="../embeddings/oleObject352.bin"/><Relationship Id="rId1" Type="http://schemas.openxmlformats.org/officeDocument/2006/relationships/slideLayout" Target="../slideLayouts/slideLayout7.xml"/><Relationship Id="rId6" Type="http://schemas.openxmlformats.org/officeDocument/2006/relationships/oleObject" Target="../embeddings/oleObject354.bin"/><Relationship Id="rId5" Type="http://schemas.openxmlformats.org/officeDocument/2006/relationships/image" Target="../media/image369.wmf"/><Relationship Id="rId4" Type="http://schemas.openxmlformats.org/officeDocument/2006/relationships/oleObject" Target="../embeddings/oleObject353.bin"/><Relationship Id="rId9" Type="http://schemas.openxmlformats.org/officeDocument/2006/relationships/image" Target="../media/image371.wmf"/></Relationships>
</file>

<file path=ppt/slides/_rels/slide7.xml.rels><?xml version="1.0" encoding="UTF-8" standalone="yes"?>
<Relationships xmlns="http://schemas.openxmlformats.org/package/2006/relationships"><Relationship Id="rId8" Type="http://schemas.openxmlformats.org/officeDocument/2006/relationships/image" Target="../media/image29.wmf"/><Relationship Id="rId3" Type="http://schemas.openxmlformats.org/officeDocument/2006/relationships/oleObject" Target="../embeddings/oleObject28.bin"/><Relationship Id="rId7" Type="http://schemas.openxmlformats.org/officeDocument/2006/relationships/oleObject" Target="../embeddings/oleObject30.bin"/><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8.wmf"/><Relationship Id="rId5" Type="http://schemas.openxmlformats.org/officeDocument/2006/relationships/oleObject" Target="../embeddings/oleObject29.bin"/><Relationship Id="rId10" Type="http://schemas.openxmlformats.org/officeDocument/2006/relationships/image" Target="../media/image30.wmf"/><Relationship Id="rId4" Type="http://schemas.openxmlformats.org/officeDocument/2006/relationships/image" Target="../media/image27.wmf"/><Relationship Id="rId9" Type="http://schemas.openxmlformats.org/officeDocument/2006/relationships/oleObject" Target="../embeddings/oleObject31.bin"/></Relationships>
</file>

<file path=ppt/slides/_rels/slide70.xml.rels><?xml version="1.0" encoding="UTF-8" standalone="yes"?>
<Relationships xmlns="http://schemas.openxmlformats.org/package/2006/relationships"><Relationship Id="rId8" Type="http://schemas.openxmlformats.org/officeDocument/2006/relationships/oleObject" Target="../embeddings/oleObject359.bin"/><Relationship Id="rId13" Type="http://schemas.openxmlformats.org/officeDocument/2006/relationships/image" Target="../media/image376.wmf"/><Relationship Id="rId18" Type="http://schemas.openxmlformats.org/officeDocument/2006/relationships/oleObject" Target="../embeddings/oleObject362.bin"/><Relationship Id="rId3" Type="http://schemas.openxmlformats.org/officeDocument/2006/relationships/image" Target="../media/image372.wmf"/><Relationship Id="rId21" Type="http://schemas.openxmlformats.org/officeDocument/2006/relationships/image" Target="../media/image379.wmf"/><Relationship Id="rId7" Type="http://schemas.openxmlformats.org/officeDocument/2006/relationships/image" Target="../media/image374.wmf"/><Relationship Id="rId12" Type="http://schemas.openxmlformats.org/officeDocument/2006/relationships/oleObject" Target="../embeddings/oleObject360.bin"/><Relationship Id="rId17" Type="http://schemas.openxmlformats.org/officeDocument/2006/relationships/image" Target="../media/image348.png"/><Relationship Id="rId2" Type="http://schemas.openxmlformats.org/officeDocument/2006/relationships/oleObject" Target="../embeddings/oleObject356.bin"/><Relationship Id="rId16" Type="http://schemas.openxmlformats.org/officeDocument/2006/relationships/customXml" Target="../ink/ink53.xml"/><Relationship Id="rId20" Type="http://schemas.openxmlformats.org/officeDocument/2006/relationships/oleObject" Target="../embeddings/oleObject363.bin"/><Relationship Id="rId1" Type="http://schemas.openxmlformats.org/officeDocument/2006/relationships/slideLayout" Target="../slideLayouts/slideLayout7.xml"/><Relationship Id="rId6" Type="http://schemas.openxmlformats.org/officeDocument/2006/relationships/oleObject" Target="../embeddings/oleObject358.bin"/><Relationship Id="rId11" Type="http://schemas.openxmlformats.org/officeDocument/2006/relationships/image" Target="../media/image345.png"/><Relationship Id="rId5" Type="http://schemas.openxmlformats.org/officeDocument/2006/relationships/image" Target="../media/image373.wmf"/><Relationship Id="rId15" Type="http://schemas.openxmlformats.org/officeDocument/2006/relationships/image" Target="../media/image377.wmf"/><Relationship Id="rId10" Type="http://schemas.openxmlformats.org/officeDocument/2006/relationships/customXml" Target="../ink/ink52.xml"/><Relationship Id="rId19" Type="http://schemas.openxmlformats.org/officeDocument/2006/relationships/image" Target="../media/image378.wmf"/><Relationship Id="rId4" Type="http://schemas.openxmlformats.org/officeDocument/2006/relationships/oleObject" Target="../embeddings/oleObject357.bin"/><Relationship Id="rId9" Type="http://schemas.openxmlformats.org/officeDocument/2006/relationships/image" Target="../media/image375.wmf"/><Relationship Id="rId14" Type="http://schemas.openxmlformats.org/officeDocument/2006/relationships/oleObject" Target="../embeddings/oleObject361.bin"/></Relationships>
</file>

<file path=ppt/slides/_rels/slide71.xml.rels><?xml version="1.0" encoding="UTF-8" standalone="yes"?>
<Relationships xmlns="http://schemas.openxmlformats.org/package/2006/relationships"><Relationship Id="rId3" Type="http://schemas.openxmlformats.org/officeDocument/2006/relationships/image" Target="../media/image380.wmf"/><Relationship Id="rId7" Type="http://schemas.openxmlformats.org/officeDocument/2006/relationships/image" Target="../media/image382.wmf"/><Relationship Id="rId2" Type="http://schemas.openxmlformats.org/officeDocument/2006/relationships/oleObject" Target="../embeddings/oleObject364.bin"/><Relationship Id="rId1" Type="http://schemas.openxmlformats.org/officeDocument/2006/relationships/slideLayout" Target="../slideLayouts/slideLayout7.xml"/><Relationship Id="rId6" Type="http://schemas.openxmlformats.org/officeDocument/2006/relationships/oleObject" Target="../embeddings/oleObject366.bin"/><Relationship Id="rId5" Type="http://schemas.openxmlformats.org/officeDocument/2006/relationships/image" Target="../media/image381.emf"/><Relationship Id="rId4" Type="http://schemas.openxmlformats.org/officeDocument/2006/relationships/oleObject" Target="../embeddings/oleObject365.bin"/></Relationships>
</file>

<file path=ppt/slides/_rels/slide72.xml.rels><?xml version="1.0" encoding="UTF-8" standalone="yes"?>
<Relationships xmlns="http://schemas.openxmlformats.org/package/2006/relationships"><Relationship Id="rId8" Type="http://schemas.openxmlformats.org/officeDocument/2006/relationships/oleObject" Target="../embeddings/oleObject369.bin"/><Relationship Id="rId3" Type="http://schemas.openxmlformats.org/officeDocument/2006/relationships/image" Target="../media/image380.wmf"/><Relationship Id="rId7" Type="http://schemas.openxmlformats.org/officeDocument/2006/relationships/image" Target="../media/image384.emf"/><Relationship Id="rId2" Type="http://schemas.openxmlformats.org/officeDocument/2006/relationships/oleObject" Target="../embeddings/oleObject364.bin"/><Relationship Id="rId1" Type="http://schemas.openxmlformats.org/officeDocument/2006/relationships/slideLayout" Target="../slideLayouts/slideLayout7.xml"/><Relationship Id="rId6" Type="http://schemas.openxmlformats.org/officeDocument/2006/relationships/oleObject" Target="../embeddings/oleObject368.bin"/><Relationship Id="rId11" Type="http://schemas.openxmlformats.org/officeDocument/2006/relationships/image" Target="../media/image386.emf"/><Relationship Id="rId5" Type="http://schemas.openxmlformats.org/officeDocument/2006/relationships/image" Target="../media/image383.wmf"/><Relationship Id="rId10" Type="http://schemas.openxmlformats.org/officeDocument/2006/relationships/oleObject" Target="../embeddings/oleObject370.bin"/><Relationship Id="rId4" Type="http://schemas.openxmlformats.org/officeDocument/2006/relationships/oleObject" Target="../embeddings/oleObject367.bin"/><Relationship Id="rId9" Type="http://schemas.openxmlformats.org/officeDocument/2006/relationships/image" Target="../media/image385.wmf"/></Relationships>
</file>

<file path=ppt/slides/_rels/slide73.xml.rels><?xml version="1.0" encoding="UTF-8" standalone="yes"?>
<Relationships xmlns="http://schemas.openxmlformats.org/package/2006/relationships"><Relationship Id="rId8" Type="http://schemas.openxmlformats.org/officeDocument/2006/relationships/oleObject" Target="../embeddings/oleObject374.bin"/><Relationship Id="rId13" Type="http://schemas.openxmlformats.org/officeDocument/2006/relationships/image" Target="../media/image392.wmf"/><Relationship Id="rId3" Type="http://schemas.openxmlformats.org/officeDocument/2006/relationships/image" Target="../media/image387.wmf"/><Relationship Id="rId7" Type="http://schemas.openxmlformats.org/officeDocument/2006/relationships/image" Target="../media/image389.wmf"/><Relationship Id="rId12" Type="http://schemas.openxmlformats.org/officeDocument/2006/relationships/oleObject" Target="../embeddings/oleObject376.bin"/><Relationship Id="rId2" Type="http://schemas.openxmlformats.org/officeDocument/2006/relationships/oleObject" Target="../embeddings/oleObject371.bin"/><Relationship Id="rId1" Type="http://schemas.openxmlformats.org/officeDocument/2006/relationships/slideLayout" Target="../slideLayouts/slideLayout7.xml"/><Relationship Id="rId6" Type="http://schemas.openxmlformats.org/officeDocument/2006/relationships/oleObject" Target="../embeddings/oleObject373.bin"/><Relationship Id="rId11" Type="http://schemas.openxmlformats.org/officeDocument/2006/relationships/image" Target="../media/image391.wmf"/><Relationship Id="rId5" Type="http://schemas.openxmlformats.org/officeDocument/2006/relationships/image" Target="../media/image388.wmf"/><Relationship Id="rId10" Type="http://schemas.openxmlformats.org/officeDocument/2006/relationships/oleObject" Target="../embeddings/oleObject375.bin"/><Relationship Id="rId4" Type="http://schemas.openxmlformats.org/officeDocument/2006/relationships/oleObject" Target="../embeddings/oleObject372.bin"/><Relationship Id="rId9" Type="http://schemas.openxmlformats.org/officeDocument/2006/relationships/image" Target="../media/image390.wmf"/></Relationships>
</file>

<file path=ppt/slides/_rels/slide74.xml.rels><?xml version="1.0" encoding="UTF-8" standalone="yes"?>
<Relationships xmlns="http://schemas.openxmlformats.org/package/2006/relationships"><Relationship Id="rId8" Type="http://schemas.openxmlformats.org/officeDocument/2006/relationships/oleObject" Target="../embeddings/oleObject380.bin"/><Relationship Id="rId13" Type="http://schemas.openxmlformats.org/officeDocument/2006/relationships/image" Target="../media/image398.wmf"/><Relationship Id="rId18" Type="http://schemas.openxmlformats.org/officeDocument/2006/relationships/image" Target="../media/image399.wmf"/><Relationship Id="rId3" Type="http://schemas.openxmlformats.org/officeDocument/2006/relationships/image" Target="../media/image393.png"/><Relationship Id="rId21" Type="http://schemas.openxmlformats.org/officeDocument/2006/relationships/customXml" Target="../ink/ink56.xml"/><Relationship Id="rId7" Type="http://schemas.openxmlformats.org/officeDocument/2006/relationships/image" Target="../media/image395.wmf"/><Relationship Id="rId12" Type="http://schemas.openxmlformats.org/officeDocument/2006/relationships/oleObject" Target="../embeddings/oleObject382.bin"/><Relationship Id="rId17" Type="http://schemas.openxmlformats.org/officeDocument/2006/relationships/oleObject" Target="../embeddings/oleObject383.bin"/><Relationship Id="rId2" Type="http://schemas.openxmlformats.org/officeDocument/2006/relationships/oleObject" Target="../embeddings/oleObject377.bin"/><Relationship Id="rId16" Type="http://schemas.openxmlformats.org/officeDocument/2006/relationships/image" Target="../media/image412.png"/><Relationship Id="rId20" Type="http://schemas.openxmlformats.org/officeDocument/2006/relationships/image" Target="../media/image414.png"/><Relationship Id="rId1" Type="http://schemas.openxmlformats.org/officeDocument/2006/relationships/slideLayout" Target="../slideLayouts/slideLayout7.xml"/><Relationship Id="rId6" Type="http://schemas.openxmlformats.org/officeDocument/2006/relationships/oleObject" Target="../embeddings/oleObject379.bin"/><Relationship Id="rId11" Type="http://schemas.openxmlformats.org/officeDocument/2006/relationships/image" Target="../media/image397.wmf"/><Relationship Id="rId5" Type="http://schemas.openxmlformats.org/officeDocument/2006/relationships/image" Target="../media/image394.wmf"/><Relationship Id="rId10" Type="http://schemas.openxmlformats.org/officeDocument/2006/relationships/oleObject" Target="../embeddings/oleObject381.bin"/><Relationship Id="rId19" Type="http://schemas.openxmlformats.org/officeDocument/2006/relationships/customXml" Target="../ink/ink55.xml"/><Relationship Id="rId4" Type="http://schemas.openxmlformats.org/officeDocument/2006/relationships/oleObject" Target="../embeddings/oleObject378.bin"/><Relationship Id="rId9" Type="http://schemas.openxmlformats.org/officeDocument/2006/relationships/image" Target="../media/image396.wmf"/><Relationship Id="rId14" Type="http://schemas.openxmlformats.org/officeDocument/2006/relationships/customXml" Target="../ink/ink54.xml"/><Relationship Id="rId22" Type="http://schemas.openxmlformats.org/officeDocument/2006/relationships/image" Target="../media/image415.png"/></Relationships>
</file>

<file path=ppt/slides/_rels/slide75.xml.rels><?xml version="1.0" encoding="UTF-8" standalone="yes"?>
<Relationships xmlns="http://schemas.openxmlformats.org/package/2006/relationships"><Relationship Id="rId8" Type="http://schemas.openxmlformats.org/officeDocument/2006/relationships/oleObject" Target="../embeddings/oleObject387.bin"/><Relationship Id="rId3" Type="http://schemas.openxmlformats.org/officeDocument/2006/relationships/image" Target="../media/image400.wmf"/><Relationship Id="rId7" Type="http://schemas.openxmlformats.org/officeDocument/2006/relationships/image" Target="../media/image402.emf"/><Relationship Id="rId2" Type="http://schemas.openxmlformats.org/officeDocument/2006/relationships/oleObject" Target="../embeddings/oleObject384.bin"/><Relationship Id="rId1" Type="http://schemas.openxmlformats.org/officeDocument/2006/relationships/slideLayout" Target="../slideLayouts/slideLayout7.xml"/><Relationship Id="rId6" Type="http://schemas.openxmlformats.org/officeDocument/2006/relationships/oleObject" Target="../embeddings/oleObject386.bin"/><Relationship Id="rId5" Type="http://schemas.openxmlformats.org/officeDocument/2006/relationships/image" Target="../media/image401.wmf"/><Relationship Id="rId4" Type="http://schemas.openxmlformats.org/officeDocument/2006/relationships/oleObject" Target="../embeddings/oleObject385.bin"/><Relationship Id="rId9" Type="http://schemas.openxmlformats.org/officeDocument/2006/relationships/image" Target="../media/image403.emf"/></Relationships>
</file>

<file path=ppt/slides/_rels/slide76.xml.rels><?xml version="1.0" encoding="UTF-8" standalone="yes"?>
<Relationships xmlns="http://schemas.openxmlformats.org/package/2006/relationships"><Relationship Id="rId8" Type="http://schemas.openxmlformats.org/officeDocument/2006/relationships/oleObject" Target="../embeddings/oleObject391.bin"/><Relationship Id="rId13" Type="http://schemas.openxmlformats.org/officeDocument/2006/relationships/image" Target="../media/image409.wmf"/><Relationship Id="rId3" Type="http://schemas.openxmlformats.org/officeDocument/2006/relationships/image" Target="../media/image404.wmf"/><Relationship Id="rId7" Type="http://schemas.openxmlformats.org/officeDocument/2006/relationships/image" Target="../media/image406.wmf"/><Relationship Id="rId12" Type="http://schemas.openxmlformats.org/officeDocument/2006/relationships/oleObject" Target="../embeddings/oleObject393.bin"/><Relationship Id="rId2" Type="http://schemas.openxmlformats.org/officeDocument/2006/relationships/oleObject" Target="../embeddings/oleObject388.bin"/><Relationship Id="rId16" Type="http://schemas.openxmlformats.org/officeDocument/2006/relationships/image" Target="../media/image411.png"/><Relationship Id="rId1" Type="http://schemas.openxmlformats.org/officeDocument/2006/relationships/slideLayout" Target="../slideLayouts/slideLayout7.xml"/><Relationship Id="rId6" Type="http://schemas.openxmlformats.org/officeDocument/2006/relationships/oleObject" Target="../embeddings/oleObject390.bin"/><Relationship Id="rId11" Type="http://schemas.openxmlformats.org/officeDocument/2006/relationships/image" Target="../media/image408.wmf"/><Relationship Id="rId5" Type="http://schemas.openxmlformats.org/officeDocument/2006/relationships/image" Target="../media/image405.wmf"/><Relationship Id="rId15" Type="http://schemas.openxmlformats.org/officeDocument/2006/relationships/image" Target="../media/image410.wmf"/><Relationship Id="rId10" Type="http://schemas.openxmlformats.org/officeDocument/2006/relationships/oleObject" Target="../embeddings/oleObject392.bin"/><Relationship Id="rId4" Type="http://schemas.openxmlformats.org/officeDocument/2006/relationships/oleObject" Target="../embeddings/oleObject389.bin"/><Relationship Id="rId9" Type="http://schemas.openxmlformats.org/officeDocument/2006/relationships/image" Target="../media/image407.wmf"/><Relationship Id="rId14" Type="http://schemas.openxmlformats.org/officeDocument/2006/relationships/oleObject" Target="../embeddings/oleObject394.bin"/></Relationships>
</file>

<file path=ppt/slides/_rels/slide77.xml.rels><?xml version="1.0" encoding="UTF-8" standalone="yes"?>
<Relationships xmlns="http://schemas.openxmlformats.org/package/2006/relationships"><Relationship Id="rId8" Type="http://schemas.openxmlformats.org/officeDocument/2006/relationships/oleObject" Target="../embeddings/oleObject398.bin"/><Relationship Id="rId3" Type="http://schemas.openxmlformats.org/officeDocument/2006/relationships/image" Target="../media/image412.wmf"/><Relationship Id="rId7" Type="http://schemas.openxmlformats.org/officeDocument/2006/relationships/image" Target="../media/image414.wmf"/><Relationship Id="rId2" Type="http://schemas.openxmlformats.org/officeDocument/2006/relationships/oleObject" Target="../embeddings/oleObject395.bin"/><Relationship Id="rId1" Type="http://schemas.openxmlformats.org/officeDocument/2006/relationships/slideLayout" Target="../slideLayouts/slideLayout7.xml"/><Relationship Id="rId6" Type="http://schemas.openxmlformats.org/officeDocument/2006/relationships/oleObject" Target="../embeddings/oleObject397.bin"/><Relationship Id="rId5" Type="http://schemas.openxmlformats.org/officeDocument/2006/relationships/image" Target="../media/image413.wmf"/><Relationship Id="rId4" Type="http://schemas.openxmlformats.org/officeDocument/2006/relationships/oleObject" Target="../embeddings/oleObject396.bin"/><Relationship Id="rId9" Type="http://schemas.openxmlformats.org/officeDocument/2006/relationships/image" Target="../media/image415.emf"/></Relationships>
</file>

<file path=ppt/slides/_rels/slide78.xml.rels><?xml version="1.0" encoding="UTF-8" standalone="yes"?>
<Relationships xmlns="http://schemas.openxmlformats.org/package/2006/relationships"><Relationship Id="rId8" Type="http://schemas.openxmlformats.org/officeDocument/2006/relationships/oleObject" Target="../embeddings/oleObject402.bin"/><Relationship Id="rId3" Type="http://schemas.openxmlformats.org/officeDocument/2006/relationships/image" Target="../media/image416.wmf"/><Relationship Id="rId7" Type="http://schemas.openxmlformats.org/officeDocument/2006/relationships/image" Target="../media/image418.wmf"/><Relationship Id="rId2" Type="http://schemas.openxmlformats.org/officeDocument/2006/relationships/oleObject" Target="../embeddings/oleObject399.bin"/><Relationship Id="rId1" Type="http://schemas.openxmlformats.org/officeDocument/2006/relationships/slideLayout" Target="../slideLayouts/slideLayout7.xml"/><Relationship Id="rId6" Type="http://schemas.openxmlformats.org/officeDocument/2006/relationships/oleObject" Target="../embeddings/oleObject401.bin"/><Relationship Id="rId11" Type="http://schemas.openxmlformats.org/officeDocument/2006/relationships/image" Target="../media/image380.png"/><Relationship Id="rId5" Type="http://schemas.openxmlformats.org/officeDocument/2006/relationships/image" Target="../media/image417.wmf"/><Relationship Id="rId10" Type="http://schemas.openxmlformats.org/officeDocument/2006/relationships/customXml" Target="../ink/ink57.xml"/><Relationship Id="rId4" Type="http://schemas.openxmlformats.org/officeDocument/2006/relationships/oleObject" Target="../embeddings/oleObject400.bin"/><Relationship Id="rId9" Type="http://schemas.openxmlformats.org/officeDocument/2006/relationships/image" Target="../media/image419.emf"/></Relationships>
</file>

<file path=ppt/slides/_rels/slide79.xml.rels><?xml version="1.0" encoding="UTF-8" standalone="yes"?>
<Relationships xmlns="http://schemas.openxmlformats.org/package/2006/relationships"><Relationship Id="rId3" Type="http://schemas.openxmlformats.org/officeDocument/2006/relationships/image" Target="../media/image420.wmf"/><Relationship Id="rId59" Type="http://schemas.openxmlformats.org/officeDocument/2006/relationships/image" Target="../media/image382.png"/><Relationship Id="rId2" Type="http://schemas.openxmlformats.org/officeDocument/2006/relationships/oleObject" Target="../embeddings/oleObject403.bin"/><Relationship Id="rId1" Type="http://schemas.openxmlformats.org/officeDocument/2006/relationships/slideLayout" Target="../slideLayouts/slideLayout7.xml"/><Relationship Id="rId58" Type="http://schemas.openxmlformats.org/officeDocument/2006/relationships/customXml" Target="../ink/ink60.xml"/><Relationship Id="rId57" Type="http://schemas.openxmlformats.org/officeDocument/2006/relationships/customXml" Target="../ink/ink59.xml"/><Relationship Id="rId61" Type="http://schemas.openxmlformats.org/officeDocument/2006/relationships/image" Target="../media/image421.wmf"/><Relationship Id="rId60" Type="http://schemas.openxmlformats.org/officeDocument/2006/relationships/oleObject" Target="../embeddings/oleObject404.bin"/><Relationship Id="rId4" Type="http://schemas.openxmlformats.org/officeDocument/2006/relationships/customXml" Target="../ink/ink58.xml"/><Relationship Id="rId56" Type="http://schemas.openxmlformats.org/officeDocument/2006/relationships/image" Target="../media/image3580.png"/></Relationships>
</file>

<file path=ppt/slides/_rels/slide8.xml.rels><?xml version="1.0" encoding="UTF-8" standalone="yes"?>
<Relationships xmlns="http://schemas.openxmlformats.org/package/2006/relationships"><Relationship Id="rId8" Type="http://schemas.openxmlformats.org/officeDocument/2006/relationships/image" Target="../media/image33.wmf"/><Relationship Id="rId13" Type="http://schemas.openxmlformats.org/officeDocument/2006/relationships/oleObject" Target="../embeddings/oleObject37.bin"/><Relationship Id="rId3" Type="http://schemas.openxmlformats.org/officeDocument/2006/relationships/oleObject" Target="../embeddings/oleObject32.bin"/><Relationship Id="rId7" Type="http://schemas.openxmlformats.org/officeDocument/2006/relationships/oleObject" Target="../embeddings/oleObject34.bin"/><Relationship Id="rId12" Type="http://schemas.openxmlformats.org/officeDocument/2006/relationships/image" Target="../media/image35.wmf"/><Relationship Id="rId2" Type="http://schemas.openxmlformats.org/officeDocument/2006/relationships/notesSlide" Target="../notesSlides/notesSlide2.xml"/><Relationship Id="rId16" Type="http://schemas.openxmlformats.org/officeDocument/2006/relationships/image" Target="../media/image37.png"/><Relationship Id="rId1" Type="http://schemas.openxmlformats.org/officeDocument/2006/relationships/slideLayout" Target="../slideLayouts/slideLayout1.xml"/><Relationship Id="rId6" Type="http://schemas.openxmlformats.org/officeDocument/2006/relationships/image" Target="../media/image32.wmf"/><Relationship Id="rId11" Type="http://schemas.openxmlformats.org/officeDocument/2006/relationships/oleObject" Target="../embeddings/oleObject36.bin"/><Relationship Id="rId5" Type="http://schemas.openxmlformats.org/officeDocument/2006/relationships/oleObject" Target="../embeddings/oleObject33.bin"/><Relationship Id="rId15" Type="http://schemas.openxmlformats.org/officeDocument/2006/relationships/oleObject" Target="../embeddings/oleObject38.bin"/><Relationship Id="rId10" Type="http://schemas.openxmlformats.org/officeDocument/2006/relationships/image" Target="../media/image34.wmf"/><Relationship Id="rId4" Type="http://schemas.openxmlformats.org/officeDocument/2006/relationships/image" Target="../media/image31.wmf"/><Relationship Id="rId9" Type="http://schemas.openxmlformats.org/officeDocument/2006/relationships/oleObject" Target="../embeddings/oleObject35.bin"/><Relationship Id="rId14" Type="http://schemas.openxmlformats.org/officeDocument/2006/relationships/image" Target="../media/image36.png"/></Relationships>
</file>

<file path=ppt/slides/_rels/slide80.xml.rels><?xml version="1.0" encoding="UTF-8" standalone="yes"?>
<Relationships xmlns="http://schemas.openxmlformats.org/package/2006/relationships"><Relationship Id="rId8" Type="http://schemas.openxmlformats.org/officeDocument/2006/relationships/oleObject" Target="../embeddings/oleObject408.bin"/><Relationship Id="rId3" Type="http://schemas.openxmlformats.org/officeDocument/2006/relationships/image" Target="../media/image422.wmf"/><Relationship Id="rId7" Type="http://schemas.openxmlformats.org/officeDocument/2006/relationships/image" Target="../media/image423.wmf"/><Relationship Id="rId2" Type="http://schemas.openxmlformats.org/officeDocument/2006/relationships/oleObject" Target="../embeddings/oleObject405.bin"/><Relationship Id="rId1" Type="http://schemas.openxmlformats.org/officeDocument/2006/relationships/slideLayout" Target="../slideLayouts/slideLayout7.xml"/><Relationship Id="rId6" Type="http://schemas.openxmlformats.org/officeDocument/2006/relationships/oleObject" Target="../embeddings/oleObject407.bin"/><Relationship Id="rId5" Type="http://schemas.openxmlformats.org/officeDocument/2006/relationships/image" Target="../media/image413.wmf"/><Relationship Id="rId4" Type="http://schemas.openxmlformats.org/officeDocument/2006/relationships/oleObject" Target="../embeddings/oleObject406.bin"/><Relationship Id="rId9" Type="http://schemas.openxmlformats.org/officeDocument/2006/relationships/image" Target="../media/image424.wmf"/></Relationships>
</file>

<file path=ppt/slides/_rels/slide81.xml.rels><?xml version="1.0" encoding="UTF-8" standalone="yes"?>
<Relationships xmlns="http://schemas.openxmlformats.org/package/2006/relationships"><Relationship Id="rId63" Type="http://schemas.openxmlformats.org/officeDocument/2006/relationships/image" Target="../media/image426.wmf"/><Relationship Id="rId59" Type="http://schemas.openxmlformats.org/officeDocument/2006/relationships/image" Target="../media/image382.png"/><Relationship Id="rId2" Type="http://schemas.openxmlformats.org/officeDocument/2006/relationships/customXml" Target="../ink/ink61.xml"/><Relationship Id="rId62" Type="http://schemas.openxmlformats.org/officeDocument/2006/relationships/oleObject" Target="../embeddings/oleObject410.bin"/><Relationship Id="rId1" Type="http://schemas.openxmlformats.org/officeDocument/2006/relationships/slideLayout" Target="../slideLayouts/slideLayout7.xml"/><Relationship Id="rId58" Type="http://schemas.openxmlformats.org/officeDocument/2006/relationships/customXml" Target="../ink/ink63.xml"/><Relationship Id="rId57" Type="http://schemas.openxmlformats.org/officeDocument/2006/relationships/customXml" Target="../ink/ink62.xml"/><Relationship Id="rId61" Type="http://schemas.openxmlformats.org/officeDocument/2006/relationships/image" Target="../media/image425.wmf"/><Relationship Id="rId60" Type="http://schemas.openxmlformats.org/officeDocument/2006/relationships/oleObject" Target="../embeddings/oleObject409.bin"/><Relationship Id="rId65" Type="http://schemas.openxmlformats.org/officeDocument/2006/relationships/image" Target="../media/image427.wmf"/><Relationship Id="rId56" Type="http://schemas.openxmlformats.org/officeDocument/2006/relationships/image" Target="../media/image3580.png"/><Relationship Id="rId64" Type="http://schemas.openxmlformats.org/officeDocument/2006/relationships/oleObject" Target="../embeddings/oleObject411.bin"/></Relationships>
</file>

<file path=ppt/slides/_rels/slide82.xml.rels><?xml version="1.0" encoding="UTF-8" standalone="yes"?>
<Relationships xmlns="http://schemas.openxmlformats.org/package/2006/relationships"><Relationship Id="rId63" Type="http://schemas.openxmlformats.org/officeDocument/2006/relationships/image" Target="../media/image429.wmf"/><Relationship Id="rId59" Type="http://schemas.openxmlformats.org/officeDocument/2006/relationships/image" Target="../media/image3490.png"/><Relationship Id="rId2" Type="http://schemas.openxmlformats.org/officeDocument/2006/relationships/customXml" Target="../ink/ink64.xml"/><Relationship Id="rId62" Type="http://schemas.openxmlformats.org/officeDocument/2006/relationships/oleObject" Target="../embeddings/oleObject413.bin"/><Relationship Id="rId1" Type="http://schemas.openxmlformats.org/officeDocument/2006/relationships/slideLayout" Target="../slideLayouts/slideLayout7.xml"/><Relationship Id="rId58" Type="http://schemas.openxmlformats.org/officeDocument/2006/relationships/customXml" Target="../ink/ink66.xml"/><Relationship Id="rId57" Type="http://schemas.openxmlformats.org/officeDocument/2006/relationships/customXml" Target="../ink/ink65.xml"/><Relationship Id="rId61" Type="http://schemas.openxmlformats.org/officeDocument/2006/relationships/image" Target="../media/image428.wmf"/><Relationship Id="rId60" Type="http://schemas.openxmlformats.org/officeDocument/2006/relationships/oleObject" Target="../embeddings/oleObject412.bin"/><Relationship Id="rId56" Type="http://schemas.openxmlformats.org/officeDocument/2006/relationships/image" Target="../media/image3580.png"/></Relationships>
</file>

<file path=ppt/slides/_rels/slide83.xml.rels><?xml version="1.0" encoding="UTF-8" standalone="yes"?>
<Relationships xmlns="http://schemas.openxmlformats.org/package/2006/relationships"><Relationship Id="rId3" Type="http://schemas.openxmlformats.org/officeDocument/2006/relationships/image" Target="../media/image430.wmf"/><Relationship Id="rId63" Type="http://schemas.openxmlformats.org/officeDocument/2006/relationships/image" Target="../media/image432.wmf"/><Relationship Id="rId59" Type="http://schemas.openxmlformats.org/officeDocument/2006/relationships/image" Target="../media/image3490.png"/><Relationship Id="rId2" Type="http://schemas.openxmlformats.org/officeDocument/2006/relationships/oleObject" Target="../embeddings/oleObject414.bin"/><Relationship Id="rId62" Type="http://schemas.openxmlformats.org/officeDocument/2006/relationships/oleObject" Target="../embeddings/oleObject416.bin"/><Relationship Id="rId1" Type="http://schemas.openxmlformats.org/officeDocument/2006/relationships/slideLayout" Target="../slideLayouts/slideLayout7.xml"/><Relationship Id="rId58" Type="http://schemas.openxmlformats.org/officeDocument/2006/relationships/customXml" Target="../ink/ink69.xml"/><Relationship Id="rId57" Type="http://schemas.openxmlformats.org/officeDocument/2006/relationships/customXml" Target="../ink/ink68.xml"/><Relationship Id="rId61" Type="http://schemas.openxmlformats.org/officeDocument/2006/relationships/image" Target="../media/image431.wmf"/><Relationship Id="rId60" Type="http://schemas.openxmlformats.org/officeDocument/2006/relationships/oleObject" Target="../embeddings/oleObject415.bin"/><Relationship Id="rId65" Type="http://schemas.openxmlformats.org/officeDocument/2006/relationships/image" Target="../media/image433.wmf"/><Relationship Id="rId4" Type="http://schemas.openxmlformats.org/officeDocument/2006/relationships/customXml" Target="../ink/ink67.xml"/><Relationship Id="rId56" Type="http://schemas.openxmlformats.org/officeDocument/2006/relationships/image" Target="../media/image3580.png"/><Relationship Id="rId64" Type="http://schemas.openxmlformats.org/officeDocument/2006/relationships/oleObject" Target="../embeddings/oleObject417.bin"/></Relationships>
</file>

<file path=ppt/slides/_rels/slide84.xml.rels><?xml version="1.0" encoding="UTF-8" standalone="yes"?>
<Relationships xmlns="http://schemas.openxmlformats.org/package/2006/relationships"><Relationship Id="rId13" Type="http://schemas.openxmlformats.org/officeDocument/2006/relationships/oleObject" Target="../embeddings/oleObject421.bin"/><Relationship Id="rId18" Type="http://schemas.openxmlformats.org/officeDocument/2006/relationships/image" Target="../media/image384.png"/><Relationship Id="rId26" Type="http://schemas.openxmlformats.org/officeDocument/2006/relationships/image" Target="../media/image388.png"/><Relationship Id="rId3" Type="http://schemas.openxmlformats.org/officeDocument/2006/relationships/image" Target="../media/image434.wmf"/><Relationship Id="rId21" Type="http://schemas.openxmlformats.org/officeDocument/2006/relationships/customXml" Target="../ink/ink74.xml"/><Relationship Id="rId34" Type="http://schemas.openxmlformats.org/officeDocument/2006/relationships/image" Target="../media/image392.png"/><Relationship Id="rId7" Type="http://schemas.openxmlformats.org/officeDocument/2006/relationships/image" Target="../media/image436.wmf"/><Relationship Id="rId12" Type="http://schemas.openxmlformats.org/officeDocument/2006/relationships/image" Target="../media/image381.png"/><Relationship Id="rId17" Type="http://schemas.openxmlformats.org/officeDocument/2006/relationships/customXml" Target="../ink/ink73.xml"/><Relationship Id="rId25" Type="http://schemas.openxmlformats.org/officeDocument/2006/relationships/customXml" Target="../ink/ink76.xml"/><Relationship Id="rId33" Type="http://schemas.openxmlformats.org/officeDocument/2006/relationships/customXml" Target="../ink/ink79.xml"/><Relationship Id="rId2" Type="http://schemas.openxmlformats.org/officeDocument/2006/relationships/oleObject" Target="../embeddings/oleObject418.bin"/><Relationship Id="rId16" Type="http://schemas.openxmlformats.org/officeDocument/2006/relationships/image" Target="../media/image383.png"/><Relationship Id="rId20" Type="http://schemas.openxmlformats.org/officeDocument/2006/relationships/image" Target="../media/image438.wmf"/><Relationship Id="rId29" Type="http://schemas.openxmlformats.org/officeDocument/2006/relationships/oleObject" Target="../embeddings/oleObject423.bin"/><Relationship Id="rId1" Type="http://schemas.openxmlformats.org/officeDocument/2006/relationships/slideLayout" Target="../slideLayouts/slideLayout7.xml"/><Relationship Id="rId6" Type="http://schemas.openxmlformats.org/officeDocument/2006/relationships/oleObject" Target="../embeddings/oleObject420.bin"/><Relationship Id="rId11" Type="http://schemas.openxmlformats.org/officeDocument/2006/relationships/customXml" Target="../ink/ink71.xml"/><Relationship Id="rId24" Type="http://schemas.openxmlformats.org/officeDocument/2006/relationships/image" Target="../media/image387.png"/><Relationship Id="rId32" Type="http://schemas.openxmlformats.org/officeDocument/2006/relationships/image" Target="../media/image3910.png"/><Relationship Id="rId5" Type="http://schemas.openxmlformats.org/officeDocument/2006/relationships/image" Target="../media/image435.wmf"/><Relationship Id="rId15" Type="http://schemas.openxmlformats.org/officeDocument/2006/relationships/customXml" Target="../ink/ink72.xml"/><Relationship Id="rId23" Type="http://schemas.openxmlformats.org/officeDocument/2006/relationships/customXml" Target="../ink/ink75.xml"/><Relationship Id="rId28" Type="http://schemas.openxmlformats.org/officeDocument/2006/relationships/image" Target="../media/image3890.png"/><Relationship Id="rId10" Type="http://schemas.openxmlformats.org/officeDocument/2006/relationships/image" Target="../media/image3800.png"/><Relationship Id="rId19" Type="http://schemas.openxmlformats.org/officeDocument/2006/relationships/oleObject" Target="../embeddings/oleObject422.bin"/><Relationship Id="rId31" Type="http://schemas.openxmlformats.org/officeDocument/2006/relationships/customXml" Target="../ink/ink78.xml"/><Relationship Id="rId4" Type="http://schemas.openxmlformats.org/officeDocument/2006/relationships/oleObject" Target="../embeddings/oleObject419.bin"/><Relationship Id="rId14" Type="http://schemas.openxmlformats.org/officeDocument/2006/relationships/image" Target="../media/image437.wmf"/><Relationship Id="rId22" Type="http://schemas.openxmlformats.org/officeDocument/2006/relationships/image" Target="../media/image386.png"/><Relationship Id="rId27" Type="http://schemas.openxmlformats.org/officeDocument/2006/relationships/customXml" Target="../ink/ink77.xml"/><Relationship Id="rId30" Type="http://schemas.openxmlformats.org/officeDocument/2006/relationships/image" Target="../media/image439.wmf"/><Relationship Id="rId8" Type="http://schemas.openxmlformats.org/officeDocument/2006/relationships/customXml" Target="../ink/ink70.xml"/></Relationships>
</file>

<file path=ppt/slides/_rels/slide85.xml.rels><?xml version="1.0" encoding="UTF-8" standalone="yes"?>
<Relationships xmlns="http://schemas.openxmlformats.org/package/2006/relationships"><Relationship Id="rId13" Type="http://schemas.openxmlformats.org/officeDocument/2006/relationships/customXml" Target="../ink/ink82.xml"/><Relationship Id="rId18" Type="http://schemas.openxmlformats.org/officeDocument/2006/relationships/image" Target="../media/image443.wmf"/><Relationship Id="rId26" Type="http://schemas.openxmlformats.org/officeDocument/2006/relationships/image" Target="../media/image3900.png"/><Relationship Id="rId39" Type="http://schemas.openxmlformats.org/officeDocument/2006/relationships/customXml" Target="../ink/ink90.xml"/><Relationship Id="rId21" Type="http://schemas.openxmlformats.org/officeDocument/2006/relationships/oleObject" Target="../embeddings/oleObject429.bin"/><Relationship Id="rId34" Type="http://schemas.openxmlformats.org/officeDocument/2006/relationships/image" Target="../media/image399.png"/><Relationship Id="rId42" Type="http://schemas.openxmlformats.org/officeDocument/2006/relationships/image" Target="../media/image403.png"/><Relationship Id="rId7" Type="http://schemas.openxmlformats.org/officeDocument/2006/relationships/image" Target="../media/image442.wmf"/><Relationship Id="rId2" Type="http://schemas.openxmlformats.org/officeDocument/2006/relationships/oleObject" Target="../embeddings/oleObject424.bin"/><Relationship Id="rId16" Type="http://schemas.openxmlformats.org/officeDocument/2006/relationships/image" Target="../media/image3820.png"/><Relationship Id="rId20" Type="http://schemas.openxmlformats.org/officeDocument/2006/relationships/image" Target="../media/image444.wmf"/><Relationship Id="rId29" Type="http://schemas.openxmlformats.org/officeDocument/2006/relationships/customXml" Target="../ink/ink86.xml"/><Relationship Id="rId41" Type="http://schemas.openxmlformats.org/officeDocument/2006/relationships/customXml" Target="../ink/ink91.xml"/><Relationship Id="rId1" Type="http://schemas.openxmlformats.org/officeDocument/2006/relationships/slideLayout" Target="../slideLayouts/slideLayout7.xml"/><Relationship Id="rId6" Type="http://schemas.openxmlformats.org/officeDocument/2006/relationships/oleObject" Target="../embeddings/oleObject426.bin"/><Relationship Id="rId11" Type="http://schemas.openxmlformats.org/officeDocument/2006/relationships/customXml" Target="../ink/ink81.xml"/><Relationship Id="rId24" Type="http://schemas.openxmlformats.org/officeDocument/2006/relationships/image" Target="../media/image446.wmf"/><Relationship Id="rId32" Type="http://schemas.openxmlformats.org/officeDocument/2006/relationships/image" Target="../media/image395.png"/><Relationship Id="rId37" Type="http://schemas.openxmlformats.org/officeDocument/2006/relationships/oleObject" Target="../embeddings/oleObject431.bin"/><Relationship Id="rId40" Type="http://schemas.openxmlformats.org/officeDocument/2006/relationships/image" Target="../media/image402.png"/><Relationship Id="rId5" Type="http://schemas.openxmlformats.org/officeDocument/2006/relationships/image" Target="../media/image441.wmf"/><Relationship Id="rId15" Type="http://schemas.openxmlformats.org/officeDocument/2006/relationships/customXml" Target="../ink/ink83.xml"/><Relationship Id="rId23" Type="http://schemas.openxmlformats.org/officeDocument/2006/relationships/oleObject" Target="../embeddings/oleObject430.bin"/><Relationship Id="rId28" Type="http://schemas.openxmlformats.org/officeDocument/2006/relationships/image" Target="../media/image3930.png"/><Relationship Id="rId36" Type="http://schemas.openxmlformats.org/officeDocument/2006/relationships/image" Target="../media/image400.png"/><Relationship Id="rId57" Type="http://schemas.openxmlformats.org/officeDocument/2006/relationships/image" Target="../media/image433.png"/><Relationship Id="rId10" Type="http://schemas.openxmlformats.org/officeDocument/2006/relationships/image" Target="../media/image396.png"/><Relationship Id="rId19" Type="http://schemas.openxmlformats.org/officeDocument/2006/relationships/oleObject" Target="../embeddings/oleObject428.bin"/><Relationship Id="rId31" Type="http://schemas.openxmlformats.org/officeDocument/2006/relationships/customXml" Target="../ink/ink87.xml"/><Relationship Id="rId4" Type="http://schemas.openxmlformats.org/officeDocument/2006/relationships/oleObject" Target="../embeddings/oleObject425.bin"/><Relationship Id="rId14" Type="http://schemas.openxmlformats.org/officeDocument/2006/relationships/image" Target="../media/image398.png"/><Relationship Id="rId22" Type="http://schemas.openxmlformats.org/officeDocument/2006/relationships/image" Target="../media/image445.wmf"/><Relationship Id="rId27" Type="http://schemas.openxmlformats.org/officeDocument/2006/relationships/customXml" Target="../ink/ink85.xml"/><Relationship Id="rId30" Type="http://schemas.openxmlformats.org/officeDocument/2006/relationships/image" Target="../media/image394.png"/><Relationship Id="rId35" Type="http://schemas.openxmlformats.org/officeDocument/2006/relationships/customXml" Target="../ink/ink89.xml"/><Relationship Id="rId43" Type="http://schemas.openxmlformats.org/officeDocument/2006/relationships/customXml" Target="../ink/ink92.xml"/><Relationship Id="rId8" Type="http://schemas.openxmlformats.org/officeDocument/2006/relationships/customXml" Target="../ink/ink80.xml"/><Relationship Id="rId3" Type="http://schemas.openxmlformats.org/officeDocument/2006/relationships/image" Target="../media/image440.wmf"/><Relationship Id="rId12" Type="http://schemas.openxmlformats.org/officeDocument/2006/relationships/image" Target="../media/image397.png"/><Relationship Id="rId17" Type="http://schemas.openxmlformats.org/officeDocument/2006/relationships/oleObject" Target="../embeddings/oleObject427.bin"/><Relationship Id="rId25" Type="http://schemas.openxmlformats.org/officeDocument/2006/relationships/customXml" Target="../ink/ink84.xml"/><Relationship Id="rId33" Type="http://schemas.openxmlformats.org/officeDocument/2006/relationships/customXml" Target="../ink/ink88.xml"/><Relationship Id="rId38" Type="http://schemas.openxmlformats.org/officeDocument/2006/relationships/image" Target="../media/image447.wmf"/></Relationships>
</file>

<file path=ppt/slides/_rels/slide86.xml.rels><?xml version="1.0" encoding="UTF-8" standalone="yes"?>
<Relationships xmlns="http://schemas.openxmlformats.org/package/2006/relationships"><Relationship Id="rId8" Type="http://schemas.openxmlformats.org/officeDocument/2006/relationships/oleObject" Target="../embeddings/oleObject435.bin"/><Relationship Id="rId3" Type="http://schemas.openxmlformats.org/officeDocument/2006/relationships/image" Target="../media/image448.wmf"/><Relationship Id="rId7" Type="http://schemas.openxmlformats.org/officeDocument/2006/relationships/image" Target="../media/image450.wmf"/><Relationship Id="rId2" Type="http://schemas.openxmlformats.org/officeDocument/2006/relationships/oleObject" Target="../embeddings/oleObject432.bin"/><Relationship Id="rId1" Type="http://schemas.openxmlformats.org/officeDocument/2006/relationships/slideLayout" Target="../slideLayouts/slideLayout7.xml"/><Relationship Id="rId6" Type="http://schemas.openxmlformats.org/officeDocument/2006/relationships/oleObject" Target="../embeddings/oleObject434.bin"/><Relationship Id="rId11" Type="http://schemas.openxmlformats.org/officeDocument/2006/relationships/image" Target="../media/image452.wmf"/><Relationship Id="rId5" Type="http://schemas.openxmlformats.org/officeDocument/2006/relationships/image" Target="../media/image449.wmf"/><Relationship Id="rId10" Type="http://schemas.openxmlformats.org/officeDocument/2006/relationships/oleObject" Target="../embeddings/oleObject436.bin"/><Relationship Id="rId4" Type="http://schemas.openxmlformats.org/officeDocument/2006/relationships/oleObject" Target="../embeddings/oleObject433.bin"/><Relationship Id="rId9" Type="http://schemas.openxmlformats.org/officeDocument/2006/relationships/image" Target="../media/image451.wmf"/></Relationships>
</file>

<file path=ppt/slides/_rels/slide87.xml.rels><?xml version="1.0" encoding="UTF-8" standalone="yes"?>
<Relationships xmlns="http://schemas.openxmlformats.org/package/2006/relationships"><Relationship Id="rId8" Type="http://schemas.openxmlformats.org/officeDocument/2006/relationships/customXml" Target="../ink/ink93.xml"/><Relationship Id="rId13" Type="http://schemas.openxmlformats.org/officeDocument/2006/relationships/customXml" Target="../ink/ink95.xml"/><Relationship Id="rId18" Type="http://schemas.openxmlformats.org/officeDocument/2006/relationships/image" Target="../media/image457.wmf"/><Relationship Id="rId3" Type="http://schemas.openxmlformats.org/officeDocument/2006/relationships/image" Target="../media/image453.wmf"/><Relationship Id="rId7" Type="http://schemas.openxmlformats.org/officeDocument/2006/relationships/image" Target="../media/image455.wmf"/><Relationship Id="rId12" Type="http://schemas.openxmlformats.org/officeDocument/2006/relationships/image" Target="../media/image417.png"/><Relationship Id="rId17" Type="http://schemas.openxmlformats.org/officeDocument/2006/relationships/oleObject" Target="../embeddings/oleObject441.bin"/><Relationship Id="rId2" Type="http://schemas.openxmlformats.org/officeDocument/2006/relationships/oleObject" Target="../embeddings/oleObject437.bin"/><Relationship Id="rId16" Type="http://schemas.openxmlformats.org/officeDocument/2006/relationships/image" Target="../media/image456.wmf"/><Relationship Id="rId20" Type="http://schemas.openxmlformats.org/officeDocument/2006/relationships/image" Target="../media/image458.wmf"/><Relationship Id="rId1" Type="http://schemas.openxmlformats.org/officeDocument/2006/relationships/slideLayout" Target="../slideLayouts/slideLayout7.xml"/><Relationship Id="rId6" Type="http://schemas.openxmlformats.org/officeDocument/2006/relationships/oleObject" Target="../embeddings/oleObject439.bin"/><Relationship Id="rId11" Type="http://schemas.openxmlformats.org/officeDocument/2006/relationships/customXml" Target="../ink/ink94.xml"/><Relationship Id="rId5" Type="http://schemas.openxmlformats.org/officeDocument/2006/relationships/image" Target="../media/image454.wmf"/><Relationship Id="rId15" Type="http://schemas.openxmlformats.org/officeDocument/2006/relationships/oleObject" Target="../embeddings/oleObject440.bin"/><Relationship Id="rId10" Type="http://schemas.openxmlformats.org/officeDocument/2006/relationships/image" Target="../media/image416.png"/><Relationship Id="rId19" Type="http://schemas.openxmlformats.org/officeDocument/2006/relationships/oleObject" Target="../embeddings/oleObject442.bin"/><Relationship Id="rId4" Type="http://schemas.openxmlformats.org/officeDocument/2006/relationships/oleObject" Target="../embeddings/oleObject438.bin"/><Relationship Id="rId14" Type="http://schemas.openxmlformats.org/officeDocument/2006/relationships/image" Target="../media/image418.png"/></Relationships>
</file>

<file path=ppt/slides/_rels/slide88.xml.rels><?xml version="1.0" encoding="UTF-8" standalone="yes"?>
<Relationships xmlns="http://schemas.openxmlformats.org/package/2006/relationships"><Relationship Id="rId8" Type="http://schemas.openxmlformats.org/officeDocument/2006/relationships/oleObject" Target="../embeddings/oleObject446.bin"/><Relationship Id="rId13" Type="http://schemas.openxmlformats.org/officeDocument/2006/relationships/image" Target="../media/image464.wmf"/><Relationship Id="rId18" Type="http://schemas.openxmlformats.org/officeDocument/2006/relationships/image" Target="../media/image429.png"/><Relationship Id="rId3" Type="http://schemas.openxmlformats.org/officeDocument/2006/relationships/image" Target="../media/image459.wmf"/><Relationship Id="rId7" Type="http://schemas.openxmlformats.org/officeDocument/2006/relationships/image" Target="../media/image461.wmf"/><Relationship Id="rId12" Type="http://schemas.openxmlformats.org/officeDocument/2006/relationships/oleObject" Target="../embeddings/oleObject448.bin"/><Relationship Id="rId17" Type="http://schemas.openxmlformats.org/officeDocument/2006/relationships/customXml" Target="../ink/ink97.xml"/><Relationship Id="rId2" Type="http://schemas.openxmlformats.org/officeDocument/2006/relationships/oleObject" Target="../embeddings/oleObject443.bin"/><Relationship Id="rId16" Type="http://schemas.openxmlformats.org/officeDocument/2006/relationships/image" Target="../media/image428.png"/><Relationship Id="rId20" Type="http://schemas.openxmlformats.org/officeDocument/2006/relationships/customXml" Target="../ink/ink99.xml"/><Relationship Id="rId1" Type="http://schemas.openxmlformats.org/officeDocument/2006/relationships/slideLayout" Target="../slideLayouts/slideLayout7.xml"/><Relationship Id="rId6" Type="http://schemas.openxmlformats.org/officeDocument/2006/relationships/oleObject" Target="../embeddings/oleObject445.bin"/><Relationship Id="rId11" Type="http://schemas.openxmlformats.org/officeDocument/2006/relationships/image" Target="../media/image463.wmf"/><Relationship Id="rId5" Type="http://schemas.openxmlformats.org/officeDocument/2006/relationships/image" Target="../media/image460.wmf"/><Relationship Id="rId10" Type="http://schemas.openxmlformats.org/officeDocument/2006/relationships/oleObject" Target="../embeddings/oleObject447.bin"/><Relationship Id="rId19" Type="http://schemas.openxmlformats.org/officeDocument/2006/relationships/customXml" Target="../ink/ink98.xml"/><Relationship Id="rId4" Type="http://schemas.openxmlformats.org/officeDocument/2006/relationships/oleObject" Target="../embeddings/oleObject444.bin"/><Relationship Id="rId9" Type="http://schemas.openxmlformats.org/officeDocument/2006/relationships/image" Target="../media/image462.wmf"/><Relationship Id="rId14" Type="http://schemas.openxmlformats.org/officeDocument/2006/relationships/customXml" Target="../ink/ink96.xml"/></Relationships>
</file>

<file path=ppt/slides/_rels/slide89.xml.rels><?xml version="1.0" encoding="UTF-8" standalone="yes"?>
<Relationships xmlns="http://schemas.openxmlformats.org/package/2006/relationships"><Relationship Id="rId13" Type="http://schemas.openxmlformats.org/officeDocument/2006/relationships/oleObject" Target="../embeddings/oleObject452.bin"/><Relationship Id="rId18" Type="http://schemas.openxmlformats.org/officeDocument/2006/relationships/image" Target="../media/image469.wmf"/><Relationship Id="rId26" Type="http://schemas.openxmlformats.org/officeDocument/2006/relationships/image" Target="../media/image472.wmf"/><Relationship Id="rId3" Type="http://schemas.openxmlformats.org/officeDocument/2006/relationships/image" Target="../media/image465.wmf"/><Relationship Id="rId21" Type="http://schemas.openxmlformats.org/officeDocument/2006/relationships/oleObject" Target="../embeddings/oleObject455.bin"/><Relationship Id="rId34" Type="http://schemas.openxmlformats.org/officeDocument/2006/relationships/image" Target="../media/image474.wmf"/><Relationship Id="rId12" Type="http://schemas.openxmlformats.org/officeDocument/2006/relationships/image" Target="../media/image467.wmf"/><Relationship Id="rId17" Type="http://schemas.openxmlformats.org/officeDocument/2006/relationships/oleObject" Target="../embeddings/oleObject453.bin"/><Relationship Id="rId25" Type="http://schemas.openxmlformats.org/officeDocument/2006/relationships/oleObject" Target="../embeddings/oleObject456.bin"/><Relationship Id="rId33" Type="http://schemas.openxmlformats.org/officeDocument/2006/relationships/oleObject" Target="../embeddings/oleObject458.bin"/><Relationship Id="rId2" Type="http://schemas.openxmlformats.org/officeDocument/2006/relationships/oleObject" Target="../embeddings/oleObject449.bin"/><Relationship Id="rId16" Type="http://schemas.openxmlformats.org/officeDocument/2006/relationships/image" Target="../media/image434.png"/><Relationship Id="rId20" Type="http://schemas.openxmlformats.org/officeDocument/2006/relationships/image" Target="../media/image470.wmf"/><Relationship Id="rId29" Type="http://schemas.openxmlformats.org/officeDocument/2006/relationships/customXml" Target="../ink/ink104.xml"/><Relationship Id="rId1" Type="http://schemas.openxmlformats.org/officeDocument/2006/relationships/slideLayout" Target="../slideLayouts/slideLayout7.xml"/><Relationship Id="rId6" Type="http://schemas.openxmlformats.org/officeDocument/2006/relationships/customXml" Target="../ink/ink100.xml"/><Relationship Id="rId11" Type="http://schemas.openxmlformats.org/officeDocument/2006/relationships/oleObject" Target="../embeddings/oleObject451.bin"/><Relationship Id="rId24" Type="http://schemas.openxmlformats.org/officeDocument/2006/relationships/image" Target="../media/image438.png"/><Relationship Id="rId32" Type="http://schemas.openxmlformats.org/officeDocument/2006/relationships/image" Target="../media/image442.png"/><Relationship Id="rId5" Type="http://schemas.openxmlformats.org/officeDocument/2006/relationships/image" Target="../media/image466.wmf"/><Relationship Id="rId15" Type="http://schemas.openxmlformats.org/officeDocument/2006/relationships/customXml" Target="../ink/ink102.xml"/><Relationship Id="rId23" Type="http://schemas.openxmlformats.org/officeDocument/2006/relationships/customXml" Target="../ink/ink103.xml"/><Relationship Id="rId28" Type="http://schemas.openxmlformats.org/officeDocument/2006/relationships/image" Target="../media/image473.wmf"/><Relationship Id="rId10" Type="http://schemas.openxmlformats.org/officeDocument/2006/relationships/image" Target="../media/image430.png"/><Relationship Id="rId19" Type="http://schemas.openxmlformats.org/officeDocument/2006/relationships/oleObject" Target="../embeddings/oleObject454.bin"/><Relationship Id="rId31" Type="http://schemas.openxmlformats.org/officeDocument/2006/relationships/customXml" Target="../ink/ink105.xml"/><Relationship Id="rId4" Type="http://schemas.openxmlformats.org/officeDocument/2006/relationships/oleObject" Target="../embeddings/oleObject450.bin"/><Relationship Id="rId9" Type="http://schemas.openxmlformats.org/officeDocument/2006/relationships/customXml" Target="../ink/ink101.xml"/><Relationship Id="rId14" Type="http://schemas.openxmlformats.org/officeDocument/2006/relationships/image" Target="../media/image468.wmf"/><Relationship Id="rId22" Type="http://schemas.openxmlformats.org/officeDocument/2006/relationships/image" Target="../media/image471.wmf"/><Relationship Id="rId27" Type="http://schemas.openxmlformats.org/officeDocument/2006/relationships/oleObject" Target="../embeddings/oleObject457.bin"/><Relationship Id="rId30" Type="http://schemas.openxmlformats.org/officeDocument/2006/relationships/image" Target="../media/image441.png"/><Relationship Id="rId8" Type="http://schemas.openxmlformats.org/officeDocument/2006/relationships/image" Target="../media/image427.png"/></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42.bin"/><Relationship Id="rId13" Type="http://schemas.openxmlformats.org/officeDocument/2006/relationships/image" Target="../media/image43.wmf"/><Relationship Id="rId3" Type="http://schemas.openxmlformats.org/officeDocument/2006/relationships/image" Target="../media/image38.wmf"/><Relationship Id="rId7" Type="http://schemas.openxmlformats.org/officeDocument/2006/relationships/image" Target="../media/image40.wmf"/><Relationship Id="rId12" Type="http://schemas.openxmlformats.org/officeDocument/2006/relationships/oleObject" Target="../embeddings/oleObject44.bin"/><Relationship Id="rId2" Type="http://schemas.openxmlformats.org/officeDocument/2006/relationships/oleObject" Target="../embeddings/oleObject39.bin"/><Relationship Id="rId1" Type="http://schemas.openxmlformats.org/officeDocument/2006/relationships/slideLayout" Target="../slideLayouts/slideLayout1.xml"/><Relationship Id="rId6" Type="http://schemas.openxmlformats.org/officeDocument/2006/relationships/oleObject" Target="../embeddings/oleObject41.bin"/><Relationship Id="rId11" Type="http://schemas.openxmlformats.org/officeDocument/2006/relationships/image" Target="../media/image42.wmf"/><Relationship Id="rId5" Type="http://schemas.openxmlformats.org/officeDocument/2006/relationships/image" Target="../media/image39.wmf"/><Relationship Id="rId10" Type="http://schemas.openxmlformats.org/officeDocument/2006/relationships/oleObject" Target="../embeddings/oleObject43.bin"/><Relationship Id="rId4" Type="http://schemas.openxmlformats.org/officeDocument/2006/relationships/oleObject" Target="../embeddings/oleObject40.bin"/><Relationship Id="rId9" Type="http://schemas.openxmlformats.org/officeDocument/2006/relationships/image" Target="../media/image41.wmf"/></Relationships>
</file>

<file path=ppt/slides/_rels/slide90.xml.rels><?xml version="1.0" encoding="UTF-8" standalone="yes"?>
<Relationships xmlns="http://schemas.openxmlformats.org/package/2006/relationships"><Relationship Id="rId8" Type="http://schemas.openxmlformats.org/officeDocument/2006/relationships/oleObject" Target="../embeddings/oleObject462.bin"/><Relationship Id="rId13" Type="http://schemas.openxmlformats.org/officeDocument/2006/relationships/image" Target="../media/image480.wmf"/><Relationship Id="rId3" Type="http://schemas.openxmlformats.org/officeDocument/2006/relationships/image" Target="../media/image475.wmf"/><Relationship Id="rId7" Type="http://schemas.openxmlformats.org/officeDocument/2006/relationships/image" Target="../media/image477.wmf"/><Relationship Id="rId12" Type="http://schemas.openxmlformats.org/officeDocument/2006/relationships/oleObject" Target="../embeddings/oleObject464.bin"/><Relationship Id="rId2" Type="http://schemas.openxmlformats.org/officeDocument/2006/relationships/oleObject" Target="../embeddings/oleObject459.bin"/><Relationship Id="rId1" Type="http://schemas.openxmlformats.org/officeDocument/2006/relationships/slideLayout" Target="../slideLayouts/slideLayout7.xml"/><Relationship Id="rId6" Type="http://schemas.openxmlformats.org/officeDocument/2006/relationships/oleObject" Target="../embeddings/oleObject461.bin"/><Relationship Id="rId11" Type="http://schemas.openxmlformats.org/officeDocument/2006/relationships/image" Target="../media/image479.wmf"/><Relationship Id="rId5" Type="http://schemas.openxmlformats.org/officeDocument/2006/relationships/image" Target="../media/image476.wmf"/><Relationship Id="rId15" Type="http://schemas.openxmlformats.org/officeDocument/2006/relationships/image" Target="../media/image481.wmf"/><Relationship Id="rId10" Type="http://schemas.openxmlformats.org/officeDocument/2006/relationships/oleObject" Target="../embeddings/oleObject463.bin"/><Relationship Id="rId4" Type="http://schemas.openxmlformats.org/officeDocument/2006/relationships/oleObject" Target="../embeddings/oleObject460.bin"/><Relationship Id="rId9" Type="http://schemas.openxmlformats.org/officeDocument/2006/relationships/image" Target="../media/image478.wmf"/><Relationship Id="rId14" Type="http://schemas.openxmlformats.org/officeDocument/2006/relationships/oleObject" Target="../embeddings/oleObject465.bin"/></Relationships>
</file>

<file path=ppt/slides/_rels/slide91.xml.rels><?xml version="1.0" encoding="UTF-8" standalone="yes"?>
<Relationships xmlns="http://schemas.openxmlformats.org/package/2006/relationships"><Relationship Id="rId8" Type="http://schemas.openxmlformats.org/officeDocument/2006/relationships/oleObject" Target="../embeddings/oleObject469.bin"/><Relationship Id="rId3" Type="http://schemas.openxmlformats.org/officeDocument/2006/relationships/image" Target="../media/image4.wmf"/><Relationship Id="rId7" Type="http://schemas.openxmlformats.org/officeDocument/2006/relationships/image" Target="../media/image483.wmf"/><Relationship Id="rId2" Type="http://schemas.openxmlformats.org/officeDocument/2006/relationships/oleObject" Target="../embeddings/oleObject466.bin"/><Relationship Id="rId1" Type="http://schemas.openxmlformats.org/officeDocument/2006/relationships/slideLayout" Target="../slideLayouts/slideLayout7.xml"/><Relationship Id="rId6" Type="http://schemas.openxmlformats.org/officeDocument/2006/relationships/oleObject" Target="../embeddings/oleObject468.bin"/><Relationship Id="rId5" Type="http://schemas.openxmlformats.org/officeDocument/2006/relationships/image" Target="../media/image482.wmf"/><Relationship Id="rId4" Type="http://schemas.openxmlformats.org/officeDocument/2006/relationships/oleObject" Target="../embeddings/oleObject467.bin"/><Relationship Id="rId9" Type="http://schemas.openxmlformats.org/officeDocument/2006/relationships/image" Target="../media/image484.wmf"/></Relationships>
</file>

<file path=ppt/slides/_rels/slide92.xml.rels><?xml version="1.0" encoding="UTF-8" standalone="yes"?>
<Relationships xmlns="http://schemas.openxmlformats.org/package/2006/relationships"><Relationship Id="rId8" Type="http://schemas.openxmlformats.org/officeDocument/2006/relationships/oleObject" Target="../embeddings/oleObject473.bin"/><Relationship Id="rId13" Type="http://schemas.openxmlformats.org/officeDocument/2006/relationships/image" Target="../media/image490.wmf"/><Relationship Id="rId3" Type="http://schemas.openxmlformats.org/officeDocument/2006/relationships/image" Target="../media/image485.wmf"/><Relationship Id="rId7" Type="http://schemas.openxmlformats.org/officeDocument/2006/relationships/image" Target="../media/image487.wmf"/><Relationship Id="rId12" Type="http://schemas.openxmlformats.org/officeDocument/2006/relationships/oleObject" Target="../embeddings/oleObject475.bin"/><Relationship Id="rId2" Type="http://schemas.openxmlformats.org/officeDocument/2006/relationships/oleObject" Target="../embeddings/oleObject470.bin"/><Relationship Id="rId1" Type="http://schemas.openxmlformats.org/officeDocument/2006/relationships/slideLayout" Target="../slideLayouts/slideLayout7.xml"/><Relationship Id="rId6" Type="http://schemas.openxmlformats.org/officeDocument/2006/relationships/oleObject" Target="../embeddings/oleObject472.bin"/><Relationship Id="rId11" Type="http://schemas.openxmlformats.org/officeDocument/2006/relationships/image" Target="../media/image489.wmf"/><Relationship Id="rId5" Type="http://schemas.openxmlformats.org/officeDocument/2006/relationships/image" Target="../media/image486.wmf"/><Relationship Id="rId10" Type="http://schemas.openxmlformats.org/officeDocument/2006/relationships/oleObject" Target="../embeddings/oleObject474.bin"/><Relationship Id="rId4" Type="http://schemas.openxmlformats.org/officeDocument/2006/relationships/oleObject" Target="../embeddings/oleObject471.bin"/><Relationship Id="rId9" Type="http://schemas.openxmlformats.org/officeDocument/2006/relationships/image" Target="../media/image488.wmf"/></Relationships>
</file>

<file path=ppt/slides/_rels/slide93.xml.rels><?xml version="1.0" encoding="UTF-8" standalone="yes"?>
<Relationships xmlns="http://schemas.openxmlformats.org/package/2006/relationships"><Relationship Id="rId8" Type="http://schemas.openxmlformats.org/officeDocument/2006/relationships/image" Target="../media/image494.wmf"/><Relationship Id="rId3" Type="http://schemas.openxmlformats.org/officeDocument/2006/relationships/oleObject" Target="../embeddings/oleObject476.bin"/><Relationship Id="rId7" Type="http://schemas.openxmlformats.org/officeDocument/2006/relationships/oleObject" Target="../embeddings/oleObject478.bin"/><Relationship Id="rId2" Type="http://schemas.openxmlformats.org/officeDocument/2006/relationships/image" Target="../media/image491.png"/><Relationship Id="rId1" Type="http://schemas.openxmlformats.org/officeDocument/2006/relationships/slideLayout" Target="../slideLayouts/slideLayout7.xml"/><Relationship Id="rId6" Type="http://schemas.openxmlformats.org/officeDocument/2006/relationships/image" Target="../media/image493.wmf"/><Relationship Id="rId5" Type="http://schemas.openxmlformats.org/officeDocument/2006/relationships/oleObject" Target="../embeddings/oleObject477.bin"/><Relationship Id="rId4" Type="http://schemas.openxmlformats.org/officeDocument/2006/relationships/image" Target="../media/image492.wmf"/></Relationships>
</file>

<file path=ppt/slides/_rels/slide94.xml.rels><?xml version="1.0" encoding="UTF-8" standalone="yes"?>
<Relationships xmlns="http://schemas.openxmlformats.org/package/2006/relationships"><Relationship Id="rId8" Type="http://schemas.openxmlformats.org/officeDocument/2006/relationships/oleObject" Target="../embeddings/oleObject482.bin"/><Relationship Id="rId3" Type="http://schemas.openxmlformats.org/officeDocument/2006/relationships/image" Target="../media/image495.wmf"/><Relationship Id="rId7" Type="http://schemas.openxmlformats.org/officeDocument/2006/relationships/image" Target="../media/image497.wmf"/><Relationship Id="rId2" Type="http://schemas.openxmlformats.org/officeDocument/2006/relationships/oleObject" Target="../embeddings/oleObject479.bin"/><Relationship Id="rId1" Type="http://schemas.openxmlformats.org/officeDocument/2006/relationships/slideLayout" Target="../slideLayouts/slideLayout7.xml"/><Relationship Id="rId6" Type="http://schemas.openxmlformats.org/officeDocument/2006/relationships/oleObject" Target="../embeddings/oleObject481.bin"/><Relationship Id="rId5" Type="http://schemas.openxmlformats.org/officeDocument/2006/relationships/image" Target="../media/image496.wmf"/><Relationship Id="rId4" Type="http://schemas.openxmlformats.org/officeDocument/2006/relationships/oleObject" Target="../embeddings/oleObject480.bin"/><Relationship Id="rId9" Type="http://schemas.openxmlformats.org/officeDocument/2006/relationships/image" Target="../media/image498.wmf"/></Relationships>
</file>

<file path=ppt/slides/_rels/slide95.xml.rels><?xml version="1.0" encoding="UTF-8" standalone="yes"?>
<Relationships xmlns="http://schemas.openxmlformats.org/package/2006/relationships"><Relationship Id="rId8" Type="http://schemas.openxmlformats.org/officeDocument/2006/relationships/oleObject" Target="../embeddings/oleObject486.bin"/><Relationship Id="rId13" Type="http://schemas.openxmlformats.org/officeDocument/2006/relationships/image" Target="../media/image504.wmf"/><Relationship Id="rId18" Type="http://schemas.openxmlformats.org/officeDocument/2006/relationships/oleObject" Target="../embeddings/oleObject491.bin"/><Relationship Id="rId3" Type="http://schemas.openxmlformats.org/officeDocument/2006/relationships/image" Target="../media/image499.wmf"/><Relationship Id="rId21" Type="http://schemas.openxmlformats.org/officeDocument/2006/relationships/image" Target="../media/image508.wmf"/><Relationship Id="rId7" Type="http://schemas.openxmlformats.org/officeDocument/2006/relationships/image" Target="../media/image501.wmf"/><Relationship Id="rId12" Type="http://schemas.openxmlformats.org/officeDocument/2006/relationships/oleObject" Target="../embeddings/oleObject488.bin"/><Relationship Id="rId17" Type="http://schemas.openxmlformats.org/officeDocument/2006/relationships/image" Target="../media/image506.wmf"/><Relationship Id="rId2" Type="http://schemas.openxmlformats.org/officeDocument/2006/relationships/oleObject" Target="../embeddings/oleObject483.bin"/><Relationship Id="rId16" Type="http://schemas.openxmlformats.org/officeDocument/2006/relationships/oleObject" Target="../embeddings/oleObject490.bin"/><Relationship Id="rId20" Type="http://schemas.openxmlformats.org/officeDocument/2006/relationships/oleObject" Target="../embeddings/oleObject492.bin"/><Relationship Id="rId1" Type="http://schemas.openxmlformats.org/officeDocument/2006/relationships/slideLayout" Target="../slideLayouts/slideLayout7.xml"/><Relationship Id="rId6" Type="http://schemas.openxmlformats.org/officeDocument/2006/relationships/oleObject" Target="../embeddings/oleObject485.bin"/><Relationship Id="rId11" Type="http://schemas.openxmlformats.org/officeDocument/2006/relationships/image" Target="../media/image503.wmf"/><Relationship Id="rId5" Type="http://schemas.openxmlformats.org/officeDocument/2006/relationships/image" Target="../media/image500.wmf"/><Relationship Id="rId15" Type="http://schemas.openxmlformats.org/officeDocument/2006/relationships/image" Target="../media/image505.wmf"/><Relationship Id="rId10" Type="http://schemas.openxmlformats.org/officeDocument/2006/relationships/oleObject" Target="../embeddings/oleObject487.bin"/><Relationship Id="rId19" Type="http://schemas.openxmlformats.org/officeDocument/2006/relationships/image" Target="../media/image507.wmf"/><Relationship Id="rId4" Type="http://schemas.openxmlformats.org/officeDocument/2006/relationships/oleObject" Target="../embeddings/oleObject484.bin"/><Relationship Id="rId9" Type="http://schemas.openxmlformats.org/officeDocument/2006/relationships/image" Target="../media/image502.wmf"/><Relationship Id="rId14" Type="http://schemas.openxmlformats.org/officeDocument/2006/relationships/oleObject" Target="../embeddings/oleObject489.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1410878" y="283378"/>
            <a:ext cx="9144000" cy="640449"/>
          </a:xfrm>
        </p:spPr>
        <p:txBody>
          <a:bodyPr/>
          <a:lstStyle/>
          <a:p>
            <a:r>
              <a:rPr lang="en-US" sz="3600" b="1" u="sng">
                <a:latin typeface="+mn-lt"/>
              </a:rPr>
              <a:t>Statistical Mechanics</a:t>
            </a:r>
            <a:endParaRPr lang="en-US" b="1" u="sng">
              <a:latin typeface="+mn-lt"/>
            </a:endParaRPr>
          </a:p>
        </p:txBody>
      </p:sp>
      <p:sp>
        <p:nvSpPr>
          <p:cNvPr id="4" name="TextBox 3">
            <a:extLst>
              <a:ext uri="{FF2B5EF4-FFF2-40B4-BE49-F238E27FC236}">
                <a16:creationId xmlns:a16="http://schemas.microsoft.com/office/drawing/2014/main" id="{6811BC89-0362-4747-8610-58F381294EBA}"/>
              </a:ext>
            </a:extLst>
          </p:cNvPr>
          <p:cNvSpPr txBox="1"/>
          <p:nvPr/>
        </p:nvSpPr>
        <p:spPr>
          <a:xfrm>
            <a:off x="1018550" y="1484492"/>
            <a:ext cx="9936495" cy="2308324"/>
          </a:xfrm>
          <a:prstGeom prst="rect">
            <a:avLst/>
          </a:prstGeom>
          <a:noFill/>
        </p:spPr>
        <p:txBody>
          <a:bodyPr wrap="square" rtlCol="0">
            <a:spAutoFit/>
          </a:bodyPr>
          <a:lstStyle/>
          <a:p>
            <a:r>
              <a:rPr lang="en-US" dirty="0"/>
              <a:t>Apropos equilibrium thermodynamics, we basically want to calculate the thermodynamic potentials from microscopic considerations.  And then apropos non-equilibrium thermodynamics, we want to calculate the Onsager transport coefficients from microscopic considerations. </a:t>
            </a:r>
          </a:p>
          <a:p>
            <a:endParaRPr lang="en-US" dirty="0"/>
          </a:p>
          <a:p>
            <a:r>
              <a:rPr lang="en-US" dirty="0"/>
              <a:t>The analysis usually take the form of calculating the distribution function f(</a:t>
            </a:r>
            <a:r>
              <a:rPr lang="en-US" dirty="0" err="1"/>
              <a:t>n,t</a:t>
            </a:r>
            <a:r>
              <a:rPr lang="en-US" dirty="0"/>
              <a:t>), which gives the probability of the system being in one of its states, n, over the course of some time interval (t, t+</a:t>
            </a:r>
            <a:r>
              <a:rPr lang="el-GR" dirty="0"/>
              <a:t>τ</a:t>
            </a:r>
            <a:r>
              <a:rPr lang="en-US" dirty="0"/>
              <a:t>), where </a:t>
            </a:r>
            <a:r>
              <a:rPr lang="el-GR" dirty="0"/>
              <a:t>τ</a:t>
            </a:r>
            <a:r>
              <a:rPr lang="en-US" dirty="0"/>
              <a:t> is some mesoscopic time interval.  In equilibrium, this will take a time-independent value, and in non-equilibrium, we’ll try to calculate its evolution. </a:t>
            </a:r>
          </a:p>
        </p:txBody>
      </p:sp>
    </p:spTree>
    <p:extLst>
      <p:ext uri="{BB962C8B-B14F-4D97-AF65-F5344CB8AC3E}">
        <p14:creationId xmlns:p14="http://schemas.microsoft.com/office/powerpoint/2010/main" val="17313663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4063410" y="125140"/>
            <a:ext cx="3189646" cy="516590"/>
          </a:xfrm>
        </p:spPr>
        <p:txBody>
          <a:bodyPr>
            <a:normAutofit fontScale="90000"/>
          </a:bodyPr>
          <a:lstStyle/>
          <a:p>
            <a:r>
              <a:rPr lang="en-US" sz="3200" b="1" u="sng">
                <a:latin typeface="+mn-lt"/>
              </a:rPr>
              <a:t>Ideal Gas</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274946" y="1067313"/>
            <a:ext cx="9863353" cy="584775"/>
          </a:xfrm>
          <a:prstGeom prst="rect">
            <a:avLst/>
          </a:prstGeom>
          <a:noFill/>
        </p:spPr>
        <p:txBody>
          <a:bodyPr wrap="square" rtlCol="0">
            <a:spAutoFit/>
          </a:bodyPr>
          <a:lstStyle/>
          <a:p>
            <a:r>
              <a:rPr lang="en-US" b="1"/>
              <a:t>Quantum ideal gas (fermions)</a:t>
            </a:r>
            <a:endParaRPr lang="en-US"/>
          </a:p>
          <a:p>
            <a:r>
              <a:rPr lang="en-US" sz="1400"/>
              <a:t>Now let’s work out the quantum ideal gas.  We’ll do fermions first.  Recall we have for L, in general:</a:t>
            </a:r>
          </a:p>
        </p:txBody>
      </p:sp>
      <p:graphicFrame>
        <p:nvGraphicFramePr>
          <p:cNvPr id="6" name="Object 5">
            <a:extLst>
              <a:ext uri="{FF2B5EF4-FFF2-40B4-BE49-F238E27FC236}">
                <a16:creationId xmlns:a16="http://schemas.microsoft.com/office/drawing/2014/main" id="{DD8A9A9B-E73B-49F6-BF6B-494909595623}"/>
              </a:ext>
            </a:extLst>
          </p:cNvPr>
          <p:cNvGraphicFramePr>
            <a:graphicFrameLocks noChangeAspect="1"/>
          </p:cNvGraphicFramePr>
          <p:nvPr>
            <p:extLst>
              <p:ext uri="{D42A27DB-BD31-4B8C-83A1-F6EECF244321}">
                <p14:modId xmlns:p14="http://schemas.microsoft.com/office/powerpoint/2010/main" val="1080074894"/>
              </p:ext>
            </p:extLst>
          </p:nvPr>
        </p:nvGraphicFramePr>
        <p:xfrm>
          <a:off x="331852" y="1871867"/>
          <a:ext cx="3060701" cy="460375"/>
        </p:xfrm>
        <a:graphic>
          <a:graphicData uri="http://schemas.openxmlformats.org/presentationml/2006/ole">
            <mc:AlternateContent xmlns:mc="http://schemas.openxmlformats.org/markup-compatibility/2006">
              <mc:Choice xmlns:v="urn:schemas-microsoft-com:vml" Requires="v">
                <p:oleObj name="Equation" r:id="rId2" imgW="2298600" imgH="342720" progId="Equation.DSMT4">
                  <p:embed/>
                </p:oleObj>
              </mc:Choice>
              <mc:Fallback>
                <p:oleObj name="Equation" r:id="rId2" imgW="2298600" imgH="342720" progId="Equation.DSMT4">
                  <p:embed/>
                  <p:pic>
                    <p:nvPicPr>
                      <p:cNvPr id="6" name="Object 5">
                        <a:extLst>
                          <a:ext uri="{FF2B5EF4-FFF2-40B4-BE49-F238E27FC236}">
                            <a16:creationId xmlns:a16="http://schemas.microsoft.com/office/drawing/2014/main" id="{DD8A9A9B-E73B-49F6-BF6B-494909595623}"/>
                          </a:ext>
                        </a:extLst>
                      </p:cNvPr>
                      <p:cNvPicPr>
                        <a:picLocks noChangeAspect="1" noChangeArrowheads="1"/>
                      </p:cNvPicPr>
                      <p:nvPr/>
                    </p:nvPicPr>
                    <p:blipFill>
                      <a:blip r:embed="rId3"/>
                      <a:srcRect/>
                      <a:stretch>
                        <a:fillRect/>
                      </a:stretch>
                    </p:blipFill>
                    <p:spPr bwMode="auto">
                      <a:xfrm>
                        <a:off x="331852" y="1871867"/>
                        <a:ext cx="3060701" cy="460375"/>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BF254F0B-F978-43E7-9749-EA3FAFC345FC}"/>
              </a:ext>
            </a:extLst>
          </p:cNvPr>
          <p:cNvSpPr txBox="1"/>
          <p:nvPr/>
        </p:nvSpPr>
        <p:spPr>
          <a:xfrm>
            <a:off x="274946" y="5119287"/>
            <a:ext cx="4989512" cy="1384995"/>
          </a:xfrm>
          <a:prstGeom prst="rect">
            <a:avLst/>
          </a:prstGeom>
          <a:noFill/>
        </p:spPr>
        <p:txBody>
          <a:bodyPr wrap="square" rtlCol="0">
            <a:spAutoFit/>
          </a:bodyPr>
          <a:lstStyle/>
          <a:p>
            <a:r>
              <a:rPr lang="en-US" sz="1400"/>
              <a:t>Might note that at T = 0, energy density and pressure is non-zero (degeneracy pressure), unlike classical calculation.  Otherwise, nothing special happens.  And we could go ahead and calculate the heat capacity, and that it starts at zero, increases linearly, and asymptotically approaches the classical value, but only around T</a:t>
            </a:r>
            <a:r>
              <a:rPr lang="en-US" sz="1400" baseline="-25000"/>
              <a:t>F</a:t>
            </a:r>
            <a:r>
              <a:rPr lang="en-US" sz="1400"/>
              <a:t> ~ 10,000K.</a:t>
            </a:r>
          </a:p>
        </p:txBody>
      </p:sp>
      <p:graphicFrame>
        <p:nvGraphicFramePr>
          <p:cNvPr id="9" name="Object 8">
            <a:extLst>
              <a:ext uri="{FF2B5EF4-FFF2-40B4-BE49-F238E27FC236}">
                <a16:creationId xmlns:a16="http://schemas.microsoft.com/office/drawing/2014/main" id="{4AA46EB4-59AD-45AA-A235-391EC99130B1}"/>
              </a:ext>
            </a:extLst>
          </p:cNvPr>
          <p:cNvGraphicFramePr>
            <a:graphicFrameLocks noChangeAspect="1"/>
          </p:cNvGraphicFramePr>
          <p:nvPr>
            <p:extLst>
              <p:ext uri="{D42A27DB-BD31-4B8C-83A1-F6EECF244321}">
                <p14:modId xmlns:p14="http://schemas.microsoft.com/office/powerpoint/2010/main" val="687583985"/>
              </p:ext>
            </p:extLst>
          </p:nvPr>
        </p:nvGraphicFramePr>
        <p:xfrm>
          <a:off x="331852" y="2878278"/>
          <a:ext cx="6238875" cy="1841500"/>
        </p:xfrm>
        <a:graphic>
          <a:graphicData uri="http://schemas.openxmlformats.org/presentationml/2006/ole">
            <mc:AlternateContent xmlns:mc="http://schemas.openxmlformats.org/markup-compatibility/2006">
              <mc:Choice xmlns:v="urn:schemas-microsoft-com:vml" Requires="v">
                <p:oleObj name="Equation" r:id="rId4" imgW="4686120" imgH="1371600" progId="Equation.DSMT4">
                  <p:embed/>
                </p:oleObj>
              </mc:Choice>
              <mc:Fallback>
                <p:oleObj name="Equation" r:id="rId4" imgW="4686120" imgH="1371600" progId="Equation.DSMT4">
                  <p:embed/>
                  <p:pic>
                    <p:nvPicPr>
                      <p:cNvPr id="9" name="Object 8">
                        <a:extLst>
                          <a:ext uri="{FF2B5EF4-FFF2-40B4-BE49-F238E27FC236}">
                            <a16:creationId xmlns:a16="http://schemas.microsoft.com/office/drawing/2014/main" id="{4AA46EB4-59AD-45AA-A235-391EC99130B1}"/>
                          </a:ext>
                        </a:extLst>
                      </p:cNvPr>
                      <p:cNvPicPr>
                        <a:picLocks noChangeAspect="1" noChangeArrowheads="1"/>
                      </p:cNvPicPr>
                      <p:nvPr/>
                    </p:nvPicPr>
                    <p:blipFill>
                      <a:blip r:embed="rId5"/>
                      <a:srcRect/>
                      <a:stretch>
                        <a:fillRect/>
                      </a:stretch>
                    </p:blipFill>
                    <p:spPr bwMode="auto">
                      <a:xfrm>
                        <a:off x="331852" y="2878278"/>
                        <a:ext cx="6238875" cy="1841500"/>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A5F31A83-3D6B-497A-8768-39633528B16F}"/>
              </a:ext>
            </a:extLst>
          </p:cNvPr>
          <p:cNvSpPr txBox="1"/>
          <p:nvPr/>
        </p:nvSpPr>
        <p:spPr>
          <a:xfrm>
            <a:off x="274946" y="2487182"/>
            <a:ext cx="3721724" cy="307777"/>
          </a:xfrm>
          <a:prstGeom prst="rect">
            <a:avLst/>
          </a:prstGeom>
          <a:noFill/>
        </p:spPr>
        <p:txBody>
          <a:bodyPr wrap="none" rtlCol="0">
            <a:spAutoFit/>
          </a:bodyPr>
          <a:lstStyle/>
          <a:p>
            <a:r>
              <a:rPr lang="en-US" sz="1400"/>
              <a:t>Derivatives give us various quantities of interest:</a:t>
            </a:r>
            <a:endParaRPr lang="en-US"/>
          </a:p>
        </p:txBody>
      </p:sp>
      <p:graphicFrame>
        <p:nvGraphicFramePr>
          <p:cNvPr id="7" name="Object 6">
            <a:extLst>
              <a:ext uri="{FF2B5EF4-FFF2-40B4-BE49-F238E27FC236}">
                <a16:creationId xmlns:a16="http://schemas.microsoft.com/office/drawing/2014/main" id="{6633F57A-1E9E-4588-BCC2-5D2A45CC39FA}"/>
              </a:ext>
            </a:extLst>
          </p:cNvPr>
          <p:cNvGraphicFramePr>
            <a:graphicFrameLocks noChangeAspect="1"/>
          </p:cNvGraphicFramePr>
          <p:nvPr>
            <p:extLst>
              <p:ext uri="{D42A27DB-BD31-4B8C-83A1-F6EECF244321}">
                <p14:modId xmlns:p14="http://schemas.microsoft.com/office/powerpoint/2010/main" val="1484406297"/>
              </p:ext>
            </p:extLst>
          </p:nvPr>
        </p:nvGraphicFramePr>
        <p:xfrm>
          <a:off x="6096000" y="4863263"/>
          <a:ext cx="1973263" cy="1425575"/>
        </p:xfrm>
        <a:graphic>
          <a:graphicData uri="http://schemas.openxmlformats.org/presentationml/2006/ole">
            <mc:AlternateContent xmlns:mc="http://schemas.openxmlformats.org/markup-compatibility/2006">
              <mc:Choice xmlns:v="urn:schemas-microsoft-com:vml" Requires="v">
                <p:oleObj name="Bitmap Image" r:id="rId6" imgW="1752381" imgH="1523810" progId="Paint.Picture">
                  <p:embed/>
                </p:oleObj>
              </mc:Choice>
              <mc:Fallback>
                <p:oleObj name="Bitmap Image" r:id="rId6" imgW="1752381" imgH="1523810" progId="Paint.Picture">
                  <p:embed/>
                  <p:pic>
                    <p:nvPicPr>
                      <p:cNvPr id="7" name="Object 6">
                        <a:extLst>
                          <a:ext uri="{FF2B5EF4-FFF2-40B4-BE49-F238E27FC236}">
                            <a16:creationId xmlns:a16="http://schemas.microsoft.com/office/drawing/2014/main" id="{6633F57A-1E9E-4588-BCC2-5D2A45CC39F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6261" t="6999" r="870" b="15987"/>
                      <a:stretch>
                        <a:fillRect/>
                      </a:stretch>
                    </p:blipFill>
                    <p:spPr bwMode="auto">
                      <a:xfrm>
                        <a:off x="6096000" y="4863263"/>
                        <a:ext cx="1973263" cy="1425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76874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3930245" y="146232"/>
            <a:ext cx="2787192" cy="516590"/>
          </a:xfrm>
        </p:spPr>
        <p:txBody>
          <a:bodyPr>
            <a:normAutofit fontScale="90000"/>
          </a:bodyPr>
          <a:lstStyle/>
          <a:p>
            <a:r>
              <a:rPr lang="en-US" sz="3200" b="1" u="sng">
                <a:latin typeface="+mn-lt"/>
              </a:rPr>
              <a:t>Ideal Gas</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168413" y="703327"/>
            <a:ext cx="10928673" cy="584775"/>
          </a:xfrm>
          <a:prstGeom prst="rect">
            <a:avLst/>
          </a:prstGeom>
          <a:noFill/>
        </p:spPr>
        <p:txBody>
          <a:bodyPr wrap="square" rtlCol="0">
            <a:spAutoFit/>
          </a:bodyPr>
          <a:lstStyle/>
          <a:p>
            <a:r>
              <a:rPr lang="en-US" b="1"/>
              <a:t>Quantum ideal gas (bosons)</a:t>
            </a:r>
            <a:endParaRPr lang="en-US"/>
          </a:p>
          <a:p>
            <a:r>
              <a:rPr lang="en-US" sz="1400"/>
              <a:t>Now we’ll do bosons. A boson gas evinces an interesting phase transition, where below a certain temperature, all particles descend to the GS.  </a:t>
            </a:r>
          </a:p>
        </p:txBody>
      </p:sp>
      <p:graphicFrame>
        <p:nvGraphicFramePr>
          <p:cNvPr id="9" name="Object 8">
            <a:extLst>
              <a:ext uri="{FF2B5EF4-FFF2-40B4-BE49-F238E27FC236}">
                <a16:creationId xmlns:a16="http://schemas.microsoft.com/office/drawing/2014/main" id="{4AA46EB4-59AD-45AA-A235-391EC99130B1}"/>
              </a:ext>
            </a:extLst>
          </p:cNvPr>
          <p:cNvGraphicFramePr>
            <a:graphicFrameLocks noChangeAspect="1"/>
          </p:cNvGraphicFramePr>
          <p:nvPr>
            <p:extLst>
              <p:ext uri="{D42A27DB-BD31-4B8C-83A1-F6EECF244321}">
                <p14:modId xmlns:p14="http://schemas.microsoft.com/office/powerpoint/2010/main" val="4075623891"/>
              </p:ext>
            </p:extLst>
          </p:nvPr>
        </p:nvGraphicFramePr>
        <p:xfrm>
          <a:off x="247304" y="2433359"/>
          <a:ext cx="8674101" cy="649287"/>
        </p:xfrm>
        <a:graphic>
          <a:graphicData uri="http://schemas.openxmlformats.org/presentationml/2006/ole">
            <mc:AlternateContent xmlns:mc="http://schemas.openxmlformats.org/markup-compatibility/2006">
              <mc:Choice xmlns:v="urn:schemas-microsoft-com:vml" Requires="v">
                <p:oleObj name="Equation" r:id="rId2" imgW="6514920" imgH="482400" progId="Equation.DSMT4">
                  <p:embed/>
                </p:oleObj>
              </mc:Choice>
              <mc:Fallback>
                <p:oleObj name="Equation" r:id="rId2" imgW="6514920" imgH="482400" progId="Equation.DSMT4">
                  <p:embed/>
                  <p:pic>
                    <p:nvPicPr>
                      <p:cNvPr id="9" name="Object 8">
                        <a:extLst>
                          <a:ext uri="{FF2B5EF4-FFF2-40B4-BE49-F238E27FC236}">
                            <a16:creationId xmlns:a16="http://schemas.microsoft.com/office/drawing/2014/main" id="{4AA46EB4-59AD-45AA-A235-391EC99130B1}"/>
                          </a:ext>
                        </a:extLst>
                      </p:cNvPr>
                      <p:cNvPicPr>
                        <a:picLocks noChangeAspect="1" noChangeArrowheads="1"/>
                      </p:cNvPicPr>
                      <p:nvPr/>
                    </p:nvPicPr>
                    <p:blipFill>
                      <a:blip r:embed="rId3"/>
                      <a:srcRect/>
                      <a:stretch>
                        <a:fillRect/>
                      </a:stretch>
                    </p:blipFill>
                    <p:spPr bwMode="auto">
                      <a:xfrm>
                        <a:off x="247304" y="2433359"/>
                        <a:ext cx="8674101" cy="649287"/>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A5F31A83-3D6B-497A-8768-39633528B16F}"/>
              </a:ext>
            </a:extLst>
          </p:cNvPr>
          <p:cNvSpPr txBox="1"/>
          <p:nvPr/>
        </p:nvSpPr>
        <p:spPr>
          <a:xfrm>
            <a:off x="194771" y="2009333"/>
            <a:ext cx="11816505" cy="307777"/>
          </a:xfrm>
          <a:prstGeom prst="rect">
            <a:avLst/>
          </a:prstGeom>
          <a:noFill/>
        </p:spPr>
        <p:txBody>
          <a:bodyPr wrap="none" rtlCol="0">
            <a:spAutoFit/>
          </a:bodyPr>
          <a:lstStyle/>
          <a:p>
            <a:r>
              <a:rPr lang="en-US" sz="1400"/>
              <a:t>Derivatives of L give us various quantities of interest, but this time we must separate out the ground state due to possibility of macroscopic occupation number:</a:t>
            </a:r>
            <a:endParaRPr lang="en-US"/>
          </a:p>
        </p:txBody>
      </p:sp>
      <mc:AlternateContent xmlns:mc="http://schemas.openxmlformats.org/markup-compatibility/2006" xmlns:p14="http://schemas.microsoft.com/office/powerpoint/2010/main">
        <mc:Choice Requires="p14">
          <p:contentPart p14:bwMode="auto" r:id="rId4">
            <p14:nvContentPartPr>
              <p14:cNvPr id="8" name="Ink 7">
                <a:extLst>
                  <a:ext uri="{FF2B5EF4-FFF2-40B4-BE49-F238E27FC236}">
                    <a16:creationId xmlns:a16="http://schemas.microsoft.com/office/drawing/2014/main" id="{94CFBC3B-DE9D-4243-A7D1-059A4CC2D25C}"/>
                  </a:ext>
                </a:extLst>
              </p14:cNvPr>
              <p14:cNvContentPartPr/>
              <p14:nvPr/>
            </p14:nvContentPartPr>
            <p14:xfrm>
              <a:off x="1917028" y="3153028"/>
              <a:ext cx="717840" cy="82800"/>
            </p14:xfrm>
          </p:contentPart>
        </mc:Choice>
        <mc:Fallback xmlns="">
          <p:pic>
            <p:nvPicPr>
              <p:cNvPr id="8" name="Ink 7">
                <a:extLst>
                  <a:ext uri="{FF2B5EF4-FFF2-40B4-BE49-F238E27FC236}">
                    <a16:creationId xmlns:a16="http://schemas.microsoft.com/office/drawing/2014/main" id="{94CFBC3B-DE9D-4243-A7D1-059A4CC2D25C}"/>
                  </a:ext>
                </a:extLst>
              </p:cNvPr>
              <p:cNvPicPr/>
              <p:nvPr/>
            </p:nvPicPr>
            <p:blipFill>
              <a:blip r:embed="rId6"/>
              <a:stretch>
                <a:fillRect/>
              </a:stretch>
            </p:blipFill>
            <p:spPr>
              <a:xfrm>
                <a:off x="1912708" y="3148708"/>
                <a:ext cx="726480" cy="91440"/>
              </a:xfrm>
              <a:prstGeom prst="rect">
                <a:avLst/>
              </a:prstGeom>
            </p:spPr>
          </p:pic>
        </mc:Fallback>
      </mc:AlternateContent>
      <p:grpSp>
        <p:nvGrpSpPr>
          <p:cNvPr id="13" name="Group 12">
            <a:extLst>
              <a:ext uri="{FF2B5EF4-FFF2-40B4-BE49-F238E27FC236}">
                <a16:creationId xmlns:a16="http://schemas.microsoft.com/office/drawing/2014/main" id="{8B6DBCEC-80D4-4CAC-8CB4-C31C27C5AE59}"/>
              </a:ext>
            </a:extLst>
          </p:cNvPr>
          <p:cNvGrpSpPr/>
          <p:nvPr/>
        </p:nvGrpSpPr>
        <p:grpSpPr>
          <a:xfrm>
            <a:off x="2840788" y="3124228"/>
            <a:ext cx="1456200" cy="120600"/>
            <a:chOff x="2840788" y="3576988"/>
            <a:chExt cx="1456200" cy="120600"/>
          </a:xfrm>
        </p:grpSpPr>
        <mc:AlternateContent xmlns:mc="http://schemas.openxmlformats.org/markup-compatibility/2006" xmlns:p14="http://schemas.microsoft.com/office/powerpoint/2010/main">
          <mc:Choice Requires="p14">
            <p:contentPart p14:bwMode="auto" r:id="rId7">
              <p14:nvContentPartPr>
                <p14:cNvPr id="10" name="Ink 9">
                  <a:extLst>
                    <a:ext uri="{FF2B5EF4-FFF2-40B4-BE49-F238E27FC236}">
                      <a16:creationId xmlns:a16="http://schemas.microsoft.com/office/drawing/2014/main" id="{EEA44161-DC35-4D12-B551-5F29730B2589}"/>
                    </a:ext>
                  </a:extLst>
                </p14:cNvPr>
                <p14:cNvContentPartPr/>
                <p14:nvPr/>
              </p14:nvContentPartPr>
              <p14:xfrm>
                <a:off x="2840788" y="3576988"/>
                <a:ext cx="1446120" cy="120600"/>
              </p14:xfrm>
            </p:contentPart>
          </mc:Choice>
          <mc:Fallback xmlns="">
            <p:pic>
              <p:nvPicPr>
                <p:cNvPr id="10" name="Ink 9">
                  <a:extLst>
                    <a:ext uri="{FF2B5EF4-FFF2-40B4-BE49-F238E27FC236}">
                      <a16:creationId xmlns:a16="http://schemas.microsoft.com/office/drawing/2014/main" id="{EEA44161-DC35-4D12-B551-5F29730B2589}"/>
                    </a:ext>
                  </a:extLst>
                </p:cNvPr>
                <p:cNvPicPr/>
                <p:nvPr/>
              </p:nvPicPr>
              <p:blipFill>
                <a:blip r:embed="rId8"/>
                <a:stretch>
                  <a:fillRect/>
                </a:stretch>
              </p:blipFill>
              <p:spPr>
                <a:xfrm>
                  <a:off x="2836468" y="3572668"/>
                  <a:ext cx="1454760" cy="1292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1" name="Ink 10">
                  <a:extLst>
                    <a:ext uri="{FF2B5EF4-FFF2-40B4-BE49-F238E27FC236}">
                      <a16:creationId xmlns:a16="http://schemas.microsoft.com/office/drawing/2014/main" id="{DD9AF6A7-E862-4BCA-A64E-B9986D33B547}"/>
                    </a:ext>
                  </a:extLst>
                </p14:cNvPr>
                <p14:cNvContentPartPr/>
                <p14:nvPr/>
              </p14:nvContentPartPr>
              <p14:xfrm>
                <a:off x="4296628" y="3612988"/>
                <a:ext cx="360" cy="360"/>
              </p14:xfrm>
            </p:contentPart>
          </mc:Choice>
          <mc:Fallback xmlns="">
            <p:pic>
              <p:nvPicPr>
                <p:cNvPr id="11" name="Ink 10">
                  <a:extLst>
                    <a:ext uri="{FF2B5EF4-FFF2-40B4-BE49-F238E27FC236}">
                      <a16:creationId xmlns:a16="http://schemas.microsoft.com/office/drawing/2014/main" id="{DD9AF6A7-E862-4BCA-A64E-B9986D33B547}"/>
                    </a:ext>
                  </a:extLst>
                </p:cNvPr>
                <p:cNvPicPr/>
                <p:nvPr/>
              </p:nvPicPr>
              <p:blipFill>
                <a:blip r:embed="rId10"/>
                <a:stretch>
                  <a:fillRect/>
                </a:stretch>
              </p:blipFill>
              <p:spPr>
                <a:xfrm>
                  <a:off x="4292308" y="3608668"/>
                  <a:ext cx="9000" cy="9000"/>
                </a:xfrm>
                <a:prstGeom prst="rect">
                  <a:avLst/>
                </a:prstGeom>
              </p:spPr>
            </p:pic>
          </mc:Fallback>
        </mc:AlternateContent>
      </p:grpSp>
      <p:sp>
        <p:nvSpPr>
          <p:cNvPr id="15" name="TextBox 14">
            <a:extLst>
              <a:ext uri="{FF2B5EF4-FFF2-40B4-BE49-F238E27FC236}">
                <a16:creationId xmlns:a16="http://schemas.microsoft.com/office/drawing/2014/main" id="{DE634C1E-0F40-41D4-8BA7-D53A976065ED}"/>
              </a:ext>
            </a:extLst>
          </p:cNvPr>
          <p:cNvSpPr txBox="1"/>
          <p:nvPr/>
        </p:nvSpPr>
        <p:spPr>
          <a:xfrm>
            <a:off x="2147398" y="3244828"/>
            <a:ext cx="590430" cy="338554"/>
          </a:xfrm>
          <a:prstGeom prst="rect">
            <a:avLst/>
          </a:prstGeom>
          <a:noFill/>
        </p:spPr>
        <p:txBody>
          <a:bodyPr wrap="square" rtlCol="0">
            <a:spAutoFit/>
          </a:bodyPr>
          <a:lstStyle/>
          <a:p>
            <a:r>
              <a:rPr lang="en-US" sz="1600"/>
              <a:t>n</a:t>
            </a:r>
            <a:r>
              <a:rPr lang="en-US" sz="1600" baseline="-25000"/>
              <a:t>GS</a:t>
            </a:r>
            <a:endParaRPr lang="en-US" sz="1600"/>
          </a:p>
        </p:txBody>
      </p:sp>
      <p:sp>
        <p:nvSpPr>
          <p:cNvPr id="16" name="TextBox 15">
            <a:extLst>
              <a:ext uri="{FF2B5EF4-FFF2-40B4-BE49-F238E27FC236}">
                <a16:creationId xmlns:a16="http://schemas.microsoft.com/office/drawing/2014/main" id="{616C5170-F451-4897-A801-351BC816951D}"/>
              </a:ext>
            </a:extLst>
          </p:cNvPr>
          <p:cNvSpPr txBox="1"/>
          <p:nvPr/>
        </p:nvSpPr>
        <p:spPr>
          <a:xfrm>
            <a:off x="3339815" y="3271844"/>
            <a:ext cx="590430" cy="338554"/>
          </a:xfrm>
          <a:prstGeom prst="rect">
            <a:avLst/>
          </a:prstGeom>
          <a:noFill/>
        </p:spPr>
        <p:txBody>
          <a:bodyPr wrap="square" rtlCol="0">
            <a:spAutoFit/>
          </a:bodyPr>
          <a:lstStyle/>
          <a:p>
            <a:r>
              <a:rPr lang="en-US" sz="1600"/>
              <a:t>n</a:t>
            </a:r>
            <a:r>
              <a:rPr lang="en-US" sz="1600" baseline="-25000"/>
              <a:t>ES</a:t>
            </a:r>
            <a:endParaRPr lang="en-US" sz="1600"/>
          </a:p>
        </p:txBody>
      </p:sp>
      <p:sp>
        <p:nvSpPr>
          <p:cNvPr id="17" name="TextBox 16">
            <a:extLst>
              <a:ext uri="{FF2B5EF4-FFF2-40B4-BE49-F238E27FC236}">
                <a16:creationId xmlns:a16="http://schemas.microsoft.com/office/drawing/2014/main" id="{BC229EDC-E848-4C55-8BC6-7B85D8F8F5DA}"/>
              </a:ext>
            </a:extLst>
          </p:cNvPr>
          <p:cNvSpPr txBox="1"/>
          <p:nvPr/>
        </p:nvSpPr>
        <p:spPr>
          <a:xfrm>
            <a:off x="5068130" y="3554051"/>
            <a:ext cx="2679838" cy="523220"/>
          </a:xfrm>
          <a:prstGeom prst="rect">
            <a:avLst/>
          </a:prstGeom>
          <a:noFill/>
        </p:spPr>
        <p:txBody>
          <a:bodyPr wrap="square" rtlCol="0">
            <a:spAutoFit/>
          </a:bodyPr>
          <a:lstStyle/>
          <a:p>
            <a:r>
              <a:rPr lang="en-US" sz="1400"/>
              <a:t>For simplicity, we can grossly approximate g</a:t>
            </a:r>
            <a:r>
              <a:rPr lang="en-US" sz="1400" baseline="-25000"/>
              <a:t>3/2</a:t>
            </a:r>
            <a:r>
              <a:rPr lang="en-US" sz="1400"/>
              <a:t>(z) with 1/(z</a:t>
            </a:r>
            <a:r>
              <a:rPr lang="en-US" sz="1400" baseline="30000"/>
              <a:t>-1</a:t>
            </a:r>
            <a:r>
              <a:rPr lang="en-US" sz="1400"/>
              <a:t>-b)</a:t>
            </a:r>
          </a:p>
        </p:txBody>
      </p:sp>
      <mc:AlternateContent xmlns:mc="http://schemas.openxmlformats.org/markup-compatibility/2006" xmlns:p14="http://schemas.microsoft.com/office/powerpoint/2010/main">
        <mc:Choice Requires="p14">
          <p:contentPart p14:bwMode="auto" r:id="rId11">
            <p14:nvContentPartPr>
              <p14:cNvPr id="19" name="Ink 18">
                <a:extLst>
                  <a:ext uri="{FF2B5EF4-FFF2-40B4-BE49-F238E27FC236}">
                    <a16:creationId xmlns:a16="http://schemas.microsoft.com/office/drawing/2014/main" id="{34450CDA-1B47-4E08-9F3B-44342A296B66}"/>
                  </a:ext>
                </a:extLst>
              </p14:cNvPr>
              <p14:cNvContentPartPr/>
              <p14:nvPr/>
            </p14:nvContentPartPr>
            <p14:xfrm>
              <a:off x="6702148" y="2591788"/>
              <a:ext cx="343440" cy="881280"/>
            </p14:xfrm>
          </p:contentPart>
        </mc:Choice>
        <mc:Fallback xmlns="">
          <p:pic>
            <p:nvPicPr>
              <p:cNvPr id="19" name="Ink 18">
                <a:extLst>
                  <a:ext uri="{FF2B5EF4-FFF2-40B4-BE49-F238E27FC236}">
                    <a16:creationId xmlns:a16="http://schemas.microsoft.com/office/drawing/2014/main" id="{34450CDA-1B47-4E08-9F3B-44342A296B66}"/>
                  </a:ext>
                </a:extLst>
              </p:cNvPr>
              <p:cNvPicPr/>
              <p:nvPr/>
            </p:nvPicPr>
            <p:blipFill>
              <a:blip r:embed="rId14"/>
              <a:stretch>
                <a:fillRect/>
              </a:stretch>
            </p:blipFill>
            <p:spPr>
              <a:xfrm>
                <a:off x="6693508" y="2583148"/>
                <a:ext cx="361080" cy="898920"/>
              </a:xfrm>
              <a:prstGeom prst="rect">
                <a:avLst/>
              </a:prstGeom>
            </p:spPr>
          </p:pic>
        </mc:Fallback>
      </mc:AlternateContent>
      <p:graphicFrame>
        <p:nvGraphicFramePr>
          <p:cNvPr id="22" name="Object 21">
            <a:extLst>
              <a:ext uri="{FF2B5EF4-FFF2-40B4-BE49-F238E27FC236}">
                <a16:creationId xmlns:a16="http://schemas.microsoft.com/office/drawing/2014/main" id="{D9771162-8F07-46AB-8B5C-117AA526CB38}"/>
              </a:ext>
            </a:extLst>
          </p:cNvPr>
          <p:cNvGraphicFramePr>
            <a:graphicFrameLocks noChangeAspect="1"/>
          </p:cNvGraphicFramePr>
          <p:nvPr>
            <p:extLst>
              <p:ext uri="{D42A27DB-BD31-4B8C-83A1-F6EECF244321}">
                <p14:modId xmlns:p14="http://schemas.microsoft.com/office/powerpoint/2010/main" val="3401937008"/>
              </p:ext>
            </p:extLst>
          </p:nvPr>
        </p:nvGraphicFramePr>
        <p:xfrm>
          <a:off x="7812077" y="3727376"/>
          <a:ext cx="888038" cy="440004"/>
        </p:xfrm>
        <a:graphic>
          <a:graphicData uri="http://schemas.openxmlformats.org/presentationml/2006/ole">
            <mc:AlternateContent xmlns:mc="http://schemas.openxmlformats.org/markup-compatibility/2006">
              <mc:Choice xmlns:v="urn:schemas-microsoft-com:vml" Requires="v">
                <p:oleObj name="Equation" r:id="rId15" imgW="876240" imgH="431640" progId="Equation.DSMT4">
                  <p:embed/>
                </p:oleObj>
              </mc:Choice>
              <mc:Fallback>
                <p:oleObj name="Equation" r:id="rId15" imgW="876240" imgH="431640" progId="Equation.DSMT4">
                  <p:embed/>
                  <p:pic>
                    <p:nvPicPr>
                      <p:cNvPr id="0" name="Object 1"/>
                      <p:cNvPicPr>
                        <a:picLocks noChangeAspect="1" noChangeArrowheads="1"/>
                      </p:cNvPicPr>
                      <p:nvPr/>
                    </p:nvPicPr>
                    <p:blipFill>
                      <a:blip r:embed="rId16"/>
                      <a:srcRect/>
                      <a:stretch>
                        <a:fillRect/>
                      </a:stretch>
                    </p:blipFill>
                    <p:spPr bwMode="auto">
                      <a:xfrm>
                        <a:off x="7812077" y="3727376"/>
                        <a:ext cx="888038" cy="440004"/>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6DE8F412-B5AA-4719-BA4C-B8E38AA605F0}"/>
              </a:ext>
            </a:extLst>
          </p:cNvPr>
          <p:cNvSpPr txBox="1"/>
          <p:nvPr/>
        </p:nvSpPr>
        <p:spPr>
          <a:xfrm>
            <a:off x="194771" y="4274755"/>
            <a:ext cx="2679838" cy="307777"/>
          </a:xfrm>
          <a:prstGeom prst="rect">
            <a:avLst/>
          </a:prstGeom>
          <a:noFill/>
        </p:spPr>
        <p:txBody>
          <a:bodyPr wrap="square" rtlCol="0">
            <a:spAutoFit/>
          </a:bodyPr>
          <a:lstStyle/>
          <a:p>
            <a:r>
              <a:rPr lang="en-US" sz="1400"/>
              <a:t>Then can solve for </a:t>
            </a:r>
            <a:r>
              <a:rPr lang="el-GR" sz="1400"/>
              <a:t>μ</a:t>
            </a:r>
            <a:r>
              <a:rPr lang="en-US" sz="1400"/>
              <a:t>,</a:t>
            </a:r>
          </a:p>
        </p:txBody>
      </p:sp>
      <p:graphicFrame>
        <p:nvGraphicFramePr>
          <p:cNvPr id="25" name="Object 24">
            <a:extLst>
              <a:ext uri="{FF2B5EF4-FFF2-40B4-BE49-F238E27FC236}">
                <a16:creationId xmlns:a16="http://schemas.microsoft.com/office/drawing/2014/main" id="{1DCEE9AA-B10F-4B76-AD02-8C5E697BDC11}"/>
              </a:ext>
            </a:extLst>
          </p:cNvPr>
          <p:cNvGraphicFramePr>
            <a:graphicFrameLocks noChangeAspect="1"/>
          </p:cNvGraphicFramePr>
          <p:nvPr>
            <p:extLst>
              <p:ext uri="{D42A27DB-BD31-4B8C-83A1-F6EECF244321}">
                <p14:modId xmlns:p14="http://schemas.microsoft.com/office/powerpoint/2010/main" val="3531634163"/>
              </p:ext>
            </p:extLst>
          </p:nvPr>
        </p:nvGraphicFramePr>
        <p:xfrm>
          <a:off x="247304" y="4688540"/>
          <a:ext cx="7306964" cy="673769"/>
        </p:xfrm>
        <a:graphic>
          <a:graphicData uri="http://schemas.openxmlformats.org/presentationml/2006/ole">
            <mc:AlternateContent xmlns:mc="http://schemas.openxmlformats.org/markup-compatibility/2006">
              <mc:Choice xmlns:v="urn:schemas-microsoft-com:vml" Requires="v">
                <p:oleObj name="Equation" r:id="rId17" imgW="6832600" imgH="635000" progId="Equation.DSMT4">
                  <p:embed/>
                </p:oleObj>
              </mc:Choice>
              <mc:Fallback>
                <p:oleObj name="Equation" r:id="rId17" imgW="6832600" imgH="635000" progId="Equation.DSMT4">
                  <p:embed/>
                  <p:pic>
                    <p:nvPicPr>
                      <p:cNvPr id="0" name="Object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47304" y="4688540"/>
                        <a:ext cx="7306964" cy="673769"/>
                      </a:xfrm>
                      <a:prstGeom prst="rect">
                        <a:avLst/>
                      </a:prstGeom>
                      <a:solidFill>
                        <a:srgbClr val="CCFFCC"/>
                      </a:solidFill>
                    </p:spPr>
                  </p:pic>
                </p:oleObj>
              </mc:Fallback>
            </mc:AlternateContent>
          </a:graphicData>
        </a:graphic>
      </p:graphicFrame>
      <p:graphicFrame>
        <p:nvGraphicFramePr>
          <p:cNvPr id="27" name="Object 26">
            <a:extLst>
              <a:ext uri="{FF2B5EF4-FFF2-40B4-BE49-F238E27FC236}">
                <a16:creationId xmlns:a16="http://schemas.microsoft.com/office/drawing/2014/main" id="{BE7AC245-5CE7-4043-A219-C5B79A726C96}"/>
              </a:ext>
            </a:extLst>
          </p:cNvPr>
          <p:cNvGraphicFramePr>
            <a:graphicFrameLocks noChangeAspect="1"/>
          </p:cNvGraphicFramePr>
          <p:nvPr>
            <p:extLst>
              <p:ext uri="{D42A27DB-BD31-4B8C-83A1-F6EECF244321}">
                <p14:modId xmlns:p14="http://schemas.microsoft.com/office/powerpoint/2010/main" val="3360767868"/>
              </p:ext>
            </p:extLst>
          </p:nvPr>
        </p:nvGraphicFramePr>
        <p:xfrm>
          <a:off x="194771" y="6067780"/>
          <a:ext cx="8979961" cy="652542"/>
        </p:xfrm>
        <a:graphic>
          <a:graphicData uri="http://schemas.openxmlformats.org/presentationml/2006/ole">
            <mc:AlternateContent xmlns:mc="http://schemas.openxmlformats.org/markup-compatibility/2006">
              <mc:Choice xmlns:v="urn:schemas-microsoft-com:vml" Requires="v">
                <p:oleObj name="Equation" r:id="rId19" imgW="9448560" imgH="685800" progId="Equation.DSMT4">
                  <p:embed/>
                </p:oleObj>
              </mc:Choice>
              <mc:Fallback>
                <p:oleObj name="Equation" r:id="rId19" imgW="9448560" imgH="685800" progId="Equation.DSMT4">
                  <p:embed/>
                  <p:pic>
                    <p:nvPicPr>
                      <p:cNvPr id="0" name="Object 5"/>
                      <p:cNvPicPr>
                        <a:picLocks noChangeAspect="1" noChangeArrowheads="1"/>
                      </p:cNvPicPr>
                      <p:nvPr/>
                    </p:nvPicPr>
                    <p:blipFill>
                      <a:blip r:embed="rId20"/>
                      <a:srcRect/>
                      <a:stretch>
                        <a:fillRect/>
                      </a:stretch>
                    </p:blipFill>
                    <p:spPr bwMode="auto">
                      <a:xfrm>
                        <a:off x="194771" y="6067780"/>
                        <a:ext cx="8979961" cy="652542"/>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A5398075-089A-429E-A194-9F44E5DD38EA}"/>
              </a:ext>
            </a:extLst>
          </p:cNvPr>
          <p:cNvSpPr txBox="1"/>
          <p:nvPr/>
        </p:nvSpPr>
        <p:spPr>
          <a:xfrm>
            <a:off x="160950" y="5561156"/>
            <a:ext cx="4420216" cy="307777"/>
          </a:xfrm>
          <a:prstGeom prst="rect">
            <a:avLst/>
          </a:prstGeom>
          <a:noFill/>
        </p:spPr>
        <p:txBody>
          <a:bodyPr wrap="square" rtlCol="0">
            <a:spAutoFit/>
          </a:bodyPr>
          <a:lstStyle/>
          <a:p>
            <a:r>
              <a:rPr lang="en-US" sz="1400"/>
              <a:t>And then N</a:t>
            </a:r>
            <a:r>
              <a:rPr lang="en-US" sz="1400" baseline="-25000"/>
              <a:t>0</a:t>
            </a:r>
            <a:r>
              <a:rPr lang="en-US" sz="1400"/>
              <a:t> and N</a:t>
            </a:r>
            <a:r>
              <a:rPr lang="en-US" sz="1400" baseline="-25000"/>
              <a:t>e</a:t>
            </a:r>
            <a:r>
              <a:rPr lang="en-US" sz="1400"/>
              <a:t>.  We get, FWIW, plotted to right:</a:t>
            </a:r>
          </a:p>
        </p:txBody>
      </p:sp>
      <p:graphicFrame>
        <p:nvGraphicFramePr>
          <p:cNvPr id="36" name="Object 35">
            <a:extLst>
              <a:ext uri="{FF2B5EF4-FFF2-40B4-BE49-F238E27FC236}">
                <a16:creationId xmlns:a16="http://schemas.microsoft.com/office/drawing/2014/main" id="{25247AEF-4853-44B8-BE04-213F4F2E561F}"/>
              </a:ext>
            </a:extLst>
          </p:cNvPr>
          <p:cNvGraphicFramePr>
            <a:graphicFrameLocks noChangeAspect="1"/>
          </p:cNvGraphicFramePr>
          <p:nvPr>
            <p:extLst>
              <p:ext uri="{D42A27DB-BD31-4B8C-83A1-F6EECF244321}">
                <p14:modId xmlns:p14="http://schemas.microsoft.com/office/powerpoint/2010/main" val="3542004205"/>
              </p:ext>
            </p:extLst>
          </p:nvPr>
        </p:nvGraphicFramePr>
        <p:xfrm>
          <a:off x="247304" y="1495691"/>
          <a:ext cx="3060701" cy="460375"/>
        </p:xfrm>
        <a:graphic>
          <a:graphicData uri="http://schemas.openxmlformats.org/presentationml/2006/ole">
            <mc:AlternateContent xmlns:mc="http://schemas.openxmlformats.org/markup-compatibility/2006">
              <mc:Choice xmlns:v="urn:schemas-microsoft-com:vml" Requires="v">
                <p:oleObj name="Equation" r:id="rId21" imgW="2298600" imgH="342720" progId="Equation.DSMT4">
                  <p:embed/>
                </p:oleObj>
              </mc:Choice>
              <mc:Fallback>
                <p:oleObj name="Equation" r:id="rId21" imgW="2298600" imgH="342720" progId="Equation.DSMT4">
                  <p:embed/>
                  <p:pic>
                    <p:nvPicPr>
                      <p:cNvPr id="6" name="Object 5">
                        <a:extLst>
                          <a:ext uri="{FF2B5EF4-FFF2-40B4-BE49-F238E27FC236}">
                            <a16:creationId xmlns:a16="http://schemas.microsoft.com/office/drawing/2014/main" id="{DD8A9A9B-E73B-49F6-BF6B-494909595623}"/>
                          </a:ext>
                        </a:extLst>
                      </p:cNvPr>
                      <p:cNvPicPr>
                        <a:picLocks noChangeAspect="1" noChangeArrowheads="1"/>
                      </p:cNvPicPr>
                      <p:nvPr/>
                    </p:nvPicPr>
                    <p:blipFill>
                      <a:blip r:embed="rId22"/>
                      <a:srcRect/>
                      <a:stretch>
                        <a:fillRect/>
                      </a:stretch>
                    </p:blipFill>
                    <p:spPr bwMode="auto">
                      <a:xfrm>
                        <a:off x="247304" y="1495691"/>
                        <a:ext cx="3060701" cy="460375"/>
                      </a:xfrm>
                      <a:prstGeom prst="rect">
                        <a:avLst/>
                      </a:prstGeom>
                      <a:noFill/>
                    </p:spPr>
                  </p:pic>
                </p:oleObj>
              </mc:Fallback>
            </mc:AlternateContent>
          </a:graphicData>
        </a:graphic>
      </p:graphicFrame>
    </p:spTree>
    <p:extLst>
      <p:ext uri="{BB962C8B-B14F-4D97-AF65-F5344CB8AC3E}">
        <p14:creationId xmlns:p14="http://schemas.microsoft.com/office/powerpoint/2010/main" val="2526145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3930245" y="146232"/>
            <a:ext cx="2787192" cy="516590"/>
          </a:xfrm>
        </p:spPr>
        <p:txBody>
          <a:bodyPr>
            <a:normAutofit fontScale="90000"/>
          </a:bodyPr>
          <a:lstStyle/>
          <a:p>
            <a:r>
              <a:rPr lang="en-US" sz="3200" b="1" u="sng">
                <a:latin typeface="+mn-lt"/>
              </a:rPr>
              <a:t>Ideal Gas</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168414" y="703327"/>
            <a:ext cx="10209582" cy="800219"/>
          </a:xfrm>
          <a:prstGeom prst="rect">
            <a:avLst/>
          </a:prstGeom>
          <a:noFill/>
        </p:spPr>
        <p:txBody>
          <a:bodyPr wrap="square" rtlCol="0">
            <a:spAutoFit/>
          </a:bodyPr>
          <a:lstStyle/>
          <a:p>
            <a:r>
              <a:rPr lang="en-US" b="1"/>
              <a:t>Quantum ideal gas (bosons)</a:t>
            </a:r>
            <a:endParaRPr lang="en-US"/>
          </a:p>
          <a:p>
            <a:r>
              <a:rPr lang="en-US" sz="1400"/>
              <a:t>The critical temperature, T</a:t>
            </a:r>
            <a:r>
              <a:rPr lang="en-US" sz="1400" baseline="-25000"/>
              <a:t>c</a:t>
            </a:r>
            <a:r>
              <a:rPr lang="en-US" sz="1400"/>
              <a:t>, is where the ground state begins to be macroscopically occupied, basically where the small a approximation to N</a:t>
            </a:r>
            <a:r>
              <a:rPr lang="en-US" sz="1400" baseline="-25000"/>
              <a:t>0</a:t>
            </a:r>
            <a:r>
              <a:rPr lang="en-US" sz="1400"/>
              <a:t> (red line) crosses the a axis.  Taylor expanding our N</a:t>
            </a:r>
            <a:r>
              <a:rPr lang="en-US" sz="1400" baseline="-25000"/>
              <a:t>0</a:t>
            </a:r>
            <a:r>
              <a:rPr lang="en-US" sz="1400"/>
              <a:t> over there for small a, and working this out, we get:</a:t>
            </a:r>
          </a:p>
        </p:txBody>
      </p:sp>
      <p:graphicFrame>
        <p:nvGraphicFramePr>
          <p:cNvPr id="32" name="Object 31">
            <a:extLst>
              <a:ext uri="{FF2B5EF4-FFF2-40B4-BE49-F238E27FC236}">
                <a16:creationId xmlns:a16="http://schemas.microsoft.com/office/drawing/2014/main" id="{0FB09553-0001-449C-903A-AE1EAB31F5BF}"/>
              </a:ext>
            </a:extLst>
          </p:cNvPr>
          <p:cNvGraphicFramePr>
            <a:graphicFrameLocks noChangeAspect="1"/>
          </p:cNvGraphicFramePr>
          <p:nvPr>
            <p:extLst>
              <p:ext uri="{D42A27DB-BD31-4B8C-83A1-F6EECF244321}">
                <p14:modId xmlns:p14="http://schemas.microsoft.com/office/powerpoint/2010/main" val="2565938722"/>
              </p:ext>
            </p:extLst>
          </p:nvPr>
        </p:nvGraphicFramePr>
        <p:xfrm>
          <a:off x="309902" y="1772535"/>
          <a:ext cx="2301875" cy="2141538"/>
        </p:xfrm>
        <a:graphic>
          <a:graphicData uri="http://schemas.openxmlformats.org/presentationml/2006/ole">
            <mc:AlternateContent xmlns:mc="http://schemas.openxmlformats.org/markup-compatibility/2006">
              <mc:Choice xmlns:v="urn:schemas-microsoft-com:vml" Requires="v">
                <p:oleObj name="Bitmap Image" r:id="rId2" imgW="2796190" imgH="2598645" progId="Paint.Picture">
                  <p:embed/>
                </p:oleObj>
              </mc:Choice>
              <mc:Fallback>
                <p:oleObj name="Bitmap Image" r:id="rId2" imgW="2796190" imgH="2598645" progId="Paint.Picture">
                  <p:embed/>
                  <p:pic>
                    <p:nvPicPr>
                      <p:cNvPr id="32" name="Object 31">
                        <a:extLst>
                          <a:ext uri="{FF2B5EF4-FFF2-40B4-BE49-F238E27FC236}">
                            <a16:creationId xmlns:a16="http://schemas.microsoft.com/office/drawing/2014/main" id="{0FB09553-0001-449C-903A-AE1EAB31F5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902" y="1772535"/>
                        <a:ext cx="2301875" cy="2141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 name="Object 34">
            <a:extLst>
              <a:ext uri="{FF2B5EF4-FFF2-40B4-BE49-F238E27FC236}">
                <a16:creationId xmlns:a16="http://schemas.microsoft.com/office/drawing/2014/main" id="{B6B78D1C-11FE-42F8-ADFF-F628E77D8F05}"/>
              </a:ext>
            </a:extLst>
          </p:cNvPr>
          <p:cNvGraphicFramePr>
            <a:graphicFrameLocks noChangeAspect="1"/>
          </p:cNvGraphicFramePr>
          <p:nvPr>
            <p:extLst>
              <p:ext uri="{D42A27DB-BD31-4B8C-83A1-F6EECF244321}">
                <p14:modId xmlns:p14="http://schemas.microsoft.com/office/powerpoint/2010/main" val="2332896745"/>
              </p:ext>
            </p:extLst>
          </p:nvPr>
        </p:nvGraphicFramePr>
        <p:xfrm>
          <a:off x="3468642" y="2473661"/>
          <a:ext cx="1743905" cy="652508"/>
        </p:xfrm>
        <a:graphic>
          <a:graphicData uri="http://schemas.openxmlformats.org/presentationml/2006/ole">
            <mc:AlternateContent xmlns:mc="http://schemas.openxmlformats.org/markup-compatibility/2006">
              <mc:Choice xmlns:v="urn:schemas-microsoft-com:vml" Requires="v">
                <p:oleObj name="Equation" r:id="rId4" imgW="1422400" imgH="533400" progId="Equation.DSMT4">
                  <p:embed/>
                </p:oleObj>
              </mc:Choice>
              <mc:Fallback>
                <p:oleObj name="Equation" r:id="rId4" imgW="1422400" imgH="533400" progId="Equation.DSMT4">
                  <p:embed/>
                  <p:pic>
                    <p:nvPicPr>
                      <p:cNvPr id="35" name="Object 34">
                        <a:extLst>
                          <a:ext uri="{FF2B5EF4-FFF2-40B4-BE49-F238E27FC236}">
                            <a16:creationId xmlns:a16="http://schemas.microsoft.com/office/drawing/2014/main" id="{B6B78D1C-11FE-42F8-ADFF-F628E77D8F0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68642" y="2473661"/>
                        <a:ext cx="1743905" cy="652508"/>
                      </a:xfrm>
                      <a:prstGeom prst="rect">
                        <a:avLst/>
                      </a:prstGeom>
                      <a:solidFill>
                        <a:srgbClr val="CCFFCC"/>
                      </a:solidFill>
                    </p:spPr>
                  </p:pic>
                </p:oleObj>
              </mc:Fallback>
            </mc:AlternateContent>
          </a:graphicData>
        </a:graphic>
      </p:graphicFrame>
      <p:sp>
        <p:nvSpPr>
          <p:cNvPr id="26" name="TextBox 25">
            <a:extLst>
              <a:ext uri="{FF2B5EF4-FFF2-40B4-BE49-F238E27FC236}">
                <a16:creationId xmlns:a16="http://schemas.microsoft.com/office/drawing/2014/main" id="{FBCC9E7B-63F6-47AC-831E-906E3D32412A}"/>
              </a:ext>
            </a:extLst>
          </p:cNvPr>
          <p:cNvSpPr txBox="1"/>
          <p:nvPr/>
        </p:nvSpPr>
        <p:spPr>
          <a:xfrm>
            <a:off x="309901" y="4183062"/>
            <a:ext cx="6303963" cy="307777"/>
          </a:xfrm>
          <a:prstGeom prst="rect">
            <a:avLst/>
          </a:prstGeom>
          <a:noFill/>
        </p:spPr>
        <p:txBody>
          <a:bodyPr wrap="square">
            <a:spAutoFit/>
          </a:bodyPr>
          <a:lstStyle/>
          <a:p>
            <a:r>
              <a:rPr lang="en-US" sz="1400"/>
              <a:t>And we can plot </a:t>
            </a:r>
            <a:r>
              <a:rPr lang="el-GR" sz="1400"/>
              <a:t>φ</a:t>
            </a:r>
            <a:r>
              <a:rPr lang="en-US" sz="1400"/>
              <a:t> = N</a:t>
            </a:r>
            <a:r>
              <a:rPr lang="en-US" sz="1400" baseline="-25000"/>
              <a:t>0</a:t>
            </a:r>
            <a:r>
              <a:rPr lang="en-US" sz="1400"/>
              <a:t> (our red line)/N as a function of T, for small T, getting:</a:t>
            </a:r>
            <a:endParaRPr lang="en-US" sz="1800"/>
          </a:p>
        </p:txBody>
      </p:sp>
      <p:graphicFrame>
        <p:nvGraphicFramePr>
          <p:cNvPr id="12" name="Object 11">
            <a:extLst>
              <a:ext uri="{FF2B5EF4-FFF2-40B4-BE49-F238E27FC236}">
                <a16:creationId xmlns:a16="http://schemas.microsoft.com/office/drawing/2014/main" id="{3DBE6D8F-B940-4203-9B89-A233921B332F}"/>
              </a:ext>
            </a:extLst>
          </p:cNvPr>
          <p:cNvGraphicFramePr>
            <a:graphicFrameLocks noChangeAspect="1"/>
          </p:cNvGraphicFramePr>
          <p:nvPr>
            <p:extLst>
              <p:ext uri="{D42A27DB-BD31-4B8C-83A1-F6EECF244321}">
                <p14:modId xmlns:p14="http://schemas.microsoft.com/office/powerpoint/2010/main" val="62490458"/>
              </p:ext>
            </p:extLst>
          </p:nvPr>
        </p:nvGraphicFramePr>
        <p:xfrm>
          <a:off x="309901" y="4759828"/>
          <a:ext cx="2301876" cy="1673917"/>
        </p:xfrm>
        <a:graphic>
          <a:graphicData uri="http://schemas.openxmlformats.org/presentationml/2006/ole">
            <mc:AlternateContent xmlns:mc="http://schemas.openxmlformats.org/markup-compatibility/2006">
              <mc:Choice xmlns:v="urn:schemas-microsoft-com:vml" Requires="v">
                <p:oleObj name="Bitmap Image" r:id="rId6" imgW="1486029" imgH="1219306" progId="Paint.Picture">
                  <p:embed/>
                </p:oleObj>
              </mc:Choice>
              <mc:Fallback>
                <p:oleObj name="Bitmap Image" r:id="rId6" imgW="1486029" imgH="1219306" progId="Paint.Picture">
                  <p:embed/>
                  <p:pic>
                    <p:nvPicPr>
                      <p:cNvPr id="0" name="Object 1"/>
                      <p:cNvPicPr>
                        <a:picLocks noChangeAspect="1" noChangeArrowheads="1"/>
                      </p:cNvPicPr>
                      <p:nvPr/>
                    </p:nvPicPr>
                    <p:blipFill>
                      <a:blip r:embed="rId7">
                        <a:extLst>
                          <a:ext uri="{28A0092B-C50C-407E-A947-70E740481C1C}">
                            <a14:useLocalDpi xmlns:a14="http://schemas.microsoft.com/office/drawing/2010/main" val="0"/>
                          </a:ext>
                        </a:extLst>
                      </a:blip>
                      <a:srcRect l="758" t="2550" r="8963" b="17500"/>
                      <a:stretch>
                        <a:fillRect/>
                      </a:stretch>
                    </p:blipFill>
                    <p:spPr bwMode="auto">
                      <a:xfrm>
                        <a:off x="309901" y="4759828"/>
                        <a:ext cx="2301876" cy="1673917"/>
                      </a:xfrm>
                      <a:prstGeom prst="rect">
                        <a:avLst/>
                      </a:prstGeom>
                      <a:noFill/>
                    </p:spPr>
                  </p:pic>
                </p:oleObj>
              </mc:Fallback>
            </mc:AlternateContent>
          </a:graphicData>
        </a:graphic>
      </p:graphicFrame>
    </p:spTree>
    <p:extLst>
      <p:ext uri="{BB962C8B-B14F-4D97-AF65-F5344CB8AC3E}">
        <p14:creationId xmlns:p14="http://schemas.microsoft.com/office/powerpoint/2010/main" val="22393527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3930245" y="146232"/>
            <a:ext cx="2787192" cy="516590"/>
          </a:xfrm>
        </p:spPr>
        <p:txBody>
          <a:bodyPr>
            <a:normAutofit fontScale="90000"/>
          </a:bodyPr>
          <a:lstStyle/>
          <a:p>
            <a:r>
              <a:rPr lang="en-US" sz="3200" b="1" u="sng">
                <a:latin typeface="+mn-lt"/>
              </a:rPr>
              <a:t>Ideal Gas</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274946" y="996291"/>
            <a:ext cx="6442491" cy="584775"/>
          </a:xfrm>
          <a:prstGeom prst="rect">
            <a:avLst/>
          </a:prstGeom>
          <a:noFill/>
        </p:spPr>
        <p:txBody>
          <a:bodyPr wrap="square" rtlCol="0">
            <a:spAutoFit/>
          </a:bodyPr>
          <a:lstStyle/>
          <a:p>
            <a:r>
              <a:rPr lang="en-US" b="1"/>
              <a:t>Quantum ideal gas (bosons)</a:t>
            </a:r>
            <a:endParaRPr lang="en-US"/>
          </a:p>
          <a:p>
            <a:r>
              <a:rPr lang="en-US" sz="1400"/>
              <a:t>Now let’s look at energy density, heat capacity, and pressure.  Going back to:</a:t>
            </a:r>
          </a:p>
        </p:txBody>
      </p:sp>
      <p:graphicFrame>
        <p:nvGraphicFramePr>
          <p:cNvPr id="6" name="Object 5">
            <a:extLst>
              <a:ext uri="{FF2B5EF4-FFF2-40B4-BE49-F238E27FC236}">
                <a16:creationId xmlns:a16="http://schemas.microsoft.com/office/drawing/2014/main" id="{DD8A9A9B-E73B-49F6-BF6B-494909595623}"/>
              </a:ext>
            </a:extLst>
          </p:cNvPr>
          <p:cNvGraphicFramePr>
            <a:graphicFrameLocks noChangeAspect="1"/>
          </p:cNvGraphicFramePr>
          <p:nvPr>
            <p:extLst>
              <p:ext uri="{D42A27DB-BD31-4B8C-83A1-F6EECF244321}">
                <p14:modId xmlns:p14="http://schemas.microsoft.com/office/powerpoint/2010/main" val="496335373"/>
              </p:ext>
            </p:extLst>
          </p:nvPr>
        </p:nvGraphicFramePr>
        <p:xfrm>
          <a:off x="354845" y="1768425"/>
          <a:ext cx="3060701" cy="460375"/>
        </p:xfrm>
        <a:graphic>
          <a:graphicData uri="http://schemas.openxmlformats.org/presentationml/2006/ole">
            <mc:AlternateContent xmlns:mc="http://schemas.openxmlformats.org/markup-compatibility/2006">
              <mc:Choice xmlns:v="urn:schemas-microsoft-com:vml" Requires="v">
                <p:oleObj name="Equation" r:id="rId2" imgW="2298600" imgH="342720" progId="Equation.DSMT4">
                  <p:embed/>
                </p:oleObj>
              </mc:Choice>
              <mc:Fallback>
                <p:oleObj name="Equation" r:id="rId2" imgW="2298600" imgH="342720" progId="Equation.DSMT4">
                  <p:embed/>
                  <p:pic>
                    <p:nvPicPr>
                      <p:cNvPr id="6" name="Object 5">
                        <a:extLst>
                          <a:ext uri="{FF2B5EF4-FFF2-40B4-BE49-F238E27FC236}">
                            <a16:creationId xmlns:a16="http://schemas.microsoft.com/office/drawing/2014/main" id="{DD8A9A9B-E73B-49F6-BF6B-494909595623}"/>
                          </a:ext>
                        </a:extLst>
                      </p:cNvPr>
                      <p:cNvPicPr>
                        <a:picLocks noChangeAspect="1" noChangeArrowheads="1"/>
                      </p:cNvPicPr>
                      <p:nvPr/>
                    </p:nvPicPr>
                    <p:blipFill>
                      <a:blip r:embed="rId3"/>
                      <a:srcRect/>
                      <a:stretch>
                        <a:fillRect/>
                      </a:stretch>
                    </p:blipFill>
                    <p:spPr bwMode="auto">
                      <a:xfrm>
                        <a:off x="354845" y="1768425"/>
                        <a:ext cx="3060701" cy="460375"/>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4AA46EB4-59AD-45AA-A235-391EC99130B1}"/>
              </a:ext>
            </a:extLst>
          </p:cNvPr>
          <p:cNvGraphicFramePr>
            <a:graphicFrameLocks noChangeAspect="1"/>
          </p:cNvGraphicFramePr>
          <p:nvPr>
            <p:extLst>
              <p:ext uri="{D42A27DB-BD31-4B8C-83A1-F6EECF244321}">
                <p14:modId xmlns:p14="http://schemas.microsoft.com/office/powerpoint/2010/main" val="4013295828"/>
              </p:ext>
            </p:extLst>
          </p:nvPr>
        </p:nvGraphicFramePr>
        <p:xfrm>
          <a:off x="354845" y="3229984"/>
          <a:ext cx="6240462" cy="1808162"/>
        </p:xfrm>
        <a:graphic>
          <a:graphicData uri="http://schemas.openxmlformats.org/presentationml/2006/ole">
            <mc:AlternateContent xmlns:mc="http://schemas.openxmlformats.org/markup-compatibility/2006">
              <mc:Choice xmlns:v="urn:schemas-microsoft-com:vml" Requires="v">
                <p:oleObj name="Equation" r:id="rId4" imgW="4686120" imgH="1346040" progId="Equation.DSMT4">
                  <p:embed/>
                </p:oleObj>
              </mc:Choice>
              <mc:Fallback>
                <p:oleObj name="Equation" r:id="rId4" imgW="4686120" imgH="1346040" progId="Equation.DSMT4">
                  <p:embed/>
                  <p:pic>
                    <p:nvPicPr>
                      <p:cNvPr id="9" name="Object 8">
                        <a:extLst>
                          <a:ext uri="{FF2B5EF4-FFF2-40B4-BE49-F238E27FC236}">
                            <a16:creationId xmlns:a16="http://schemas.microsoft.com/office/drawing/2014/main" id="{4AA46EB4-59AD-45AA-A235-391EC99130B1}"/>
                          </a:ext>
                        </a:extLst>
                      </p:cNvPr>
                      <p:cNvPicPr>
                        <a:picLocks noChangeAspect="1" noChangeArrowheads="1"/>
                      </p:cNvPicPr>
                      <p:nvPr/>
                    </p:nvPicPr>
                    <p:blipFill>
                      <a:blip r:embed="rId5"/>
                      <a:srcRect/>
                      <a:stretch>
                        <a:fillRect/>
                      </a:stretch>
                    </p:blipFill>
                    <p:spPr bwMode="auto">
                      <a:xfrm>
                        <a:off x="354845" y="3229984"/>
                        <a:ext cx="6240462" cy="1808162"/>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A5F31A83-3D6B-497A-8768-39633528B16F}"/>
              </a:ext>
            </a:extLst>
          </p:cNvPr>
          <p:cNvSpPr txBox="1"/>
          <p:nvPr/>
        </p:nvSpPr>
        <p:spPr>
          <a:xfrm>
            <a:off x="274946" y="2416159"/>
            <a:ext cx="10824310" cy="307777"/>
          </a:xfrm>
          <a:prstGeom prst="rect">
            <a:avLst/>
          </a:prstGeom>
          <a:noFill/>
        </p:spPr>
        <p:txBody>
          <a:bodyPr wrap="none" rtlCol="0">
            <a:spAutoFit/>
          </a:bodyPr>
          <a:lstStyle/>
          <a:p>
            <a:r>
              <a:rPr lang="en-US" sz="1400"/>
              <a:t>Derivatives give us various quantities of interest.  Since E</a:t>
            </a:r>
            <a:r>
              <a:rPr lang="en-US" sz="1400" baseline="-25000"/>
              <a:t>GS</a:t>
            </a:r>
            <a:r>
              <a:rPr lang="en-US" sz="1400"/>
              <a:t> = 0, we need not worry about the ground state occupation for these two guys at least.  </a:t>
            </a:r>
            <a:endParaRPr lang="en-US"/>
          </a:p>
        </p:txBody>
      </p:sp>
      <p:graphicFrame>
        <p:nvGraphicFramePr>
          <p:cNvPr id="12" name="Object 11">
            <a:extLst>
              <a:ext uri="{FF2B5EF4-FFF2-40B4-BE49-F238E27FC236}">
                <a16:creationId xmlns:a16="http://schemas.microsoft.com/office/drawing/2014/main" id="{193D106A-63D6-4C13-97DB-0BAA1BD300BC}"/>
              </a:ext>
            </a:extLst>
          </p:cNvPr>
          <p:cNvGraphicFramePr>
            <a:graphicFrameLocks noChangeAspect="1"/>
          </p:cNvGraphicFramePr>
          <p:nvPr/>
        </p:nvGraphicFramePr>
        <p:xfrm>
          <a:off x="8019243" y="3830982"/>
          <a:ext cx="2190078" cy="1591365"/>
        </p:xfrm>
        <a:graphic>
          <a:graphicData uri="http://schemas.openxmlformats.org/presentationml/2006/ole">
            <mc:AlternateContent xmlns:mc="http://schemas.openxmlformats.org/markup-compatibility/2006">
              <mc:Choice xmlns:v="urn:schemas-microsoft-com:vml" Requires="v">
                <p:oleObj name="Bitmap Image" r:id="rId6" imgW="1752480" imgH="1523880" progId="Paint.Picture">
                  <p:embed/>
                </p:oleObj>
              </mc:Choice>
              <mc:Fallback>
                <p:oleObj name="Bitmap Image" r:id="rId6" imgW="1752480" imgH="1523880" progId="Paint.Picture">
                  <p:embed/>
                  <p:pic>
                    <p:nvPicPr>
                      <p:cNvPr id="12" name="Object 11">
                        <a:extLst>
                          <a:ext uri="{FF2B5EF4-FFF2-40B4-BE49-F238E27FC236}">
                            <a16:creationId xmlns:a16="http://schemas.microsoft.com/office/drawing/2014/main" id="{193D106A-63D6-4C13-97DB-0BAA1BD300BC}"/>
                          </a:ext>
                        </a:extLst>
                      </p:cNvPr>
                      <p:cNvPicPr>
                        <a:picLocks noChangeAspect="1" noChangeArrowheads="1"/>
                      </p:cNvPicPr>
                      <p:nvPr/>
                    </p:nvPicPr>
                    <p:blipFill>
                      <a:blip r:embed="rId7"/>
                      <a:srcRect l="8000" t="13614" r="2609" b="11911"/>
                      <a:stretch>
                        <a:fillRect/>
                      </a:stretch>
                    </p:blipFill>
                    <p:spPr bwMode="auto">
                      <a:xfrm>
                        <a:off x="8019243" y="3830982"/>
                        <a:ext cx="2190078" cy="159136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4" name="Ink 3">
                <a:extLst>
                  <a:ext uri="{FF2B5EF4-FFF2-40B4-BE49-F238E27FC236}">
                    <a16:creationId xmlns:a16="http://schemas.microsoft.com/office/drawing/2014/main" id="{D1060136-FEEB-4F30-9864-16F9E4B0D9CE}"/>
                  </a:ext>
                </a:extLst>
              </p14:cNvPr>
              <p14:cNvContentPartPr/>
              <p14:nvPr/>
            </p14:nvContentPartPr>
            <p14:xfrm>
              <a:off x="5068468" y="4190151"/>
              <a:ext cx="2547720" cy="363960"/>
            </p14:xfrm>
          </p:contentPart>
        </mc:Choice>
        <mc:Fallback xmlns="">
          <p:pic>
            <p:nvPicPr>
              <p:cNvPr id="4" name="Ink 3">
                <a:extLst>
                  <a:ext uri="{FF2B5EF4-FFF2-40B4-BE49-F238E27FC236}">
                    <a16:creationId xmlns:a16="http://schemas.microsoft.com/office/drawing/2014/main" id="{D1060136-FEEB-4F30-9864-16F9E4B0D9CE}"/>
                  </a:ext>
                </a:extLst>
              </p:cNvPr>
              <p:cNvPicPr/>
              <p:nvPr/>
            </p:nvPicPr>
            <p:blipFill>
              <a:blip r:embed="rId10"/>
              <a:stretch>
                <a:fillRect/>
              </a:stretch>
            </p:blipFill>
            <p:spPr>
              <a:xfrm>
                <a:off x="5059828" y="4181151"/>
                <a:ext cx="2565360" cy="381600"/>
              </a:xfrm>
              <a:prstGeom prst="rect">
                <a:avLst/>
              </a:prstGeom>
            </p:spPr>
          </p:pic>
        </mc:Fallback>
      </mc:AlternateContent>
      <p:sp>
        <p:nvSpPr>
          <p:cNvPr id="7" name="TextBox 6">
            <a:extLst>
              <a:ext uri="{FF2B5EF4-FFF2-40B4-BE49-F238E27FC236}">
                <a16:creationId xmlns:a16="http://schemas.microsoft.com/office/drawing/2014/main" id="{B0AB6F8B-77E9-4D44-9DF8-2FAA5D3B1FF0}"/>
              </a:ext>
            </a:extLst>
          </p:cNvPr>
          <p:cNvSpPr txBox="1"/>
          <p:nvPr/>
        </p:nvSpPr>
        <p:spPr>
          <a:xfrm>
            <a:off x="5068468" y="4685382"/>
            <a:ext cx="2709477" cy="738664"/>
          </a:xfrm>
          <a:prstGeom prst="rect">
            <a:avLst/>
          </a:prstGeom>
          <a:noFill/>
        </p:spPr>
        <p:txBody>
          <a:bodyPr wrap="square" rtlCol="0">
            <a:spAutoFit/>
          </a:bodyPr>
          <a:lstStyle/>
          <a:p>
            <a:r>
              <a:rPr lang="en-US" sz="1400"/>
              <a:t>Note that u goes to zero as T does, because of macroscopic collapse into the </a:t>
            </a:r>
            <a:r>
              <a:rPr lang="el-GR" sz="1400"/>
              <a:t>ε</a:t>
            </a:r>
            <a:r>
              <a:rPr lang="en-US" sz="1400"/>
              <a:t> = 0 ground state.  </a:t>
            </a:r>
          </a:p>
        </p:txBody>
      </p:sp>
      <p:sp>
        <p:nvSpPr>
          <p:cNvPr id="14" name="TextBox 13">
            <a:extLst>
              <a:ext uri="{FF2B5EF4-FFF2-40B4-BE49-F238E27FC236}">
                <a16:creationId xmlns:a16="http://schemas.microsoft.com/office/drawing/2014/main" id="{D2D7BF54-4299-4EEB-B4FF-78FCA0D29989}"/>
              </a:ext>
            </a:extLst>
          </p:cNvPr>
          <p:cNvSpPr txBox="1"/>
          <p:nvPr/>
        </p:nvSpPr>
        <p:spPr>
          <a:xfrm>
            <a:off x="5068468" y="5757515"/>
            <a:ext cx="2709477" cy="523220"/>
          </a:xfrm>
          <a:prstGeom prst="rect">
            <a:avLst/>
          </a:prstGeom>
          <a:noFill/>
        </p:spPr>
        <p:txBody>
          <a:bodyPr wrap="square" rtlCol="0">
            <a:spAutoFit/>
          </a:bodyPr>
          <a:lstStyle/>
          <a:p>
            <a:r>
              <a:rPr lang="en-US" sz="1400"/>
              <a:t>P goes to zero too, because u does, interestingly.  </a:t>
            </a:r>
          </a:p>
        </p:txBody>
      </p:sp>
    </p:spTree>
    <p:extLst>
      <p:ext uri="{BB962C8B-B14F-4D97-AF65-F5344CB8AC3E}">
        <p14:creationId xmlns:p14="http://schemas.microsoft.com/office/powerpoint/2010/main" val="3586857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4088455" y="169630"/>
            <a:ext cx="2978169" cy="523221"/>
          </a:xfrm>
        </p:spPr>
        <p:txBody>
          <a:bodyPr>
            <a:normAutofit fontScale="90000"/>
          </a:bodyPr>
          <a:lstStyle/>
          <a:p>
            <a:r>
              <a:rPr lang="en-US" sz="3200" b="1" u="sng">
                <a:latin typeface="+mn-lt"/>
              </a:rPr>
              <a:t>Ideal Gas in Field</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274948" y="971550"/>
            <a:ext cx="3608896" cy="584775"/>
          </a:xfrm>
          <a:prstGeom prst="rect">
            <a:avLst/>
          </a:prstGeom>
          <a:noFill/>
        </p:spPr>
        <p:txBody>
          <a:bodyPr wrap="square" rtlCol="0">
            <a:spAutoFit/>
          </a:bodyPr>
          <a:lstStyle/>
          <a:p>
            <a:r>
              <a:rPr lang="en-US" b="1"/>
              <a:t>Classical ideal gas in g-field</a:t>
            </a:r>
            <a:endParaRPr lang="en-US"/>
          </a:p>
          <a:p>
            <a:r>
              <a:rPr lang="en-US" sz="1400"/>
              <a:t>Now let’s do that.  So the energy is given by:</a:t>
            </a:r>
          </a:p>
        </p:txBody>
      </p:sp>
      <p:graphicFrame>
        <p:nvGraphicFramePr>
          <p:cNvPr id="9" name="Object 8">
            <a:extLst>
              <a:ext uri="{FF2B5EF4-FFF2-40B4-BE49-F238E27FC236}">
                <a16:creationId xmlns:a16="http://schemas.microsoft.com/office/drawing/2014/main" id="{B3D04B51-8C34-46A2-B11E-51A4E6B38655}"/>
              </a:ext>
            </a:extLst>
          </p:cNvPr>
          <p:cNvGraphicFramePr>
            <a:graphicFrameLocks noChangeAspect="1"/>
          </p:cNvGraphicFramePr>
          <p:nvPr>
            <p:extLst>
              <p:ext uri="{D42A27DB-BD31-4B8C-83A1-F6EECF244321}">
                <p14:modId xmlns:p14="http://schemas.microsoft.com/office/powerpoint/2010/main" val="2751374246"/>
              </p:ext>
            </p:extLst>
          </p:nvPr>
        </p:nvGraphicFramePr>
        <p:xfrm>
          <a:off x="386105" y="1675695"/>
          <a:ext cx="1589633" cy="584775"/>
        </p:xfrm>
        <a:graphic>
          <a:graphicData uri="http://schemas.openxmlformats.org/presentationml/2006/ole">
            <mc:AlternateContent xmlns:mc="http://schemas.openxmlformats.org/markup-compatibility/2006">
              <mc:Choice xmlns:v="urn:schemas-microsoft-com:vml" Requires="v">
                <p:oleObj name="Equation" r:id="rId2" imgW="1155600" imgH="444240" progId="Equation.DSMT4">
                  <p:embed/>
                </p:oleObj>
              </mc:Choice>
              <mc:Fallback>
                <p:oleObj name="Equation" r:id="rId2" imgW="1155600" imgH="444240" progId="Equation.DSMT4">
                  <p:embed/>
                  <p:pic>
                    <p:nvPicPr>
                      <p:cNvPr id="9" name="Object 8">
                        <a:extLst>
                          <a:ext uri="{FF2B5EF4-FFF2-40B4-BE49-F238E27FC236}">
                            <a16:creationId xmlns:a16="http://schemas.microsoft.com/office/drawing/2014/main" id="{B3D04B51-8C34-46A2-B11E-51A4E6B38655}"/>
                          </a:ext>
                        </a:extLst>
                      </p:cNvPr>
                      <p:cNvPicPr>
                        <a:picLocks noChangeAspect="1" noChangeArrowheads="1"/>
                      </p:cNvPicPr>
                      <p:nvPr/>
                    </p:nvPicPr>
                    <p:blipFill>
                      <a:blip r:embed="rId3"/>
                      <a:srcRect/>
                      <a:stretch>
                        <a:fillRect/>
                      </a:stretch>
                    </p:blipFill>
                    <p:spPr bwMode="auto">
                      <a:xfrm>
                        <a:off x="386105" y="1675695"/>
                        <a:ext cx="1589633" cy="584775"/>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AB7F2A88-B457-4FDE-BBB4-5E768097A844}"/>
              </a:ext>
            </a:extLst>
          </p:cNvPr>
          <p:cNvGraphicFramePr>
            <a:graphicFrameLocks noChangeAspect="1"/>
          </p:cNvGraphicFramePr>
          <p:nvPr>
            <p:extLst>
              <p:ext uri="{D42A27DB-BD31-4B8C-83A1-F6EECF244321}">
                <p14:modId xmlns:p14="http://schemas.microsoft.com/office/powerpoint/2010/main" val="2771184596"/>
              </p:ext>
            </p:extLst>
          </p:nvPr>
        </p:nvGraphicFramePr>
        <p:xfrm>
          <a:off x="419100" y="5886450"/>
          <a:ext cx="6037263" cy="739775"/>
        </p:xfrm>
        <a:graphic>
          <a:graphicData uri="http://schemas.openxmlformats.org/presentationml/2006/ole">
            <mc:AlternateContent xmlns:mc="http://schemas.openxmlformats.org/markup-compatibility/2006">
              <mc:Choice xmlns:v="urn:schemas-microsoft-com:vml" Requires="v">
                <p:oleObj name="Equation" r:id="rId4" imgW="4546440" imgH="558720" progId="Equation.DSMT4">
                  <p:embed/>
                </p:oleObj>
              </mc:Choice>
              <mc:Fallback>
                <p:oleObj name="Equation" r:id="rId4" imgW="4546440" imgH="558720" progId="Equation.DSMT4">
                  <p:embed/>
                  <p:pic>
                    <p:nvPicPr>
                      <p:cNvPr id="19" name="Object 18">
                        <a:extLst>
                          <a:ext uri="{FF2B5EF4-FFF2-40B4-BE49-F238E27FC236}">
                            <a16:creationId xmlns:a16="http://schemas.microsoft.com/office/drawing/2014/main" id="{AB7F2A88-B457-4FDE-BBB4-5E768097A844}"/>
                          </a:ext>
                        </a:extLst>
                      </p:cNvPr>
                      <p:cNvPicPr>
                        <a:picLocks noChangeAspect="1" noChangeArrowheads="1"/>
                      </p:cNvPicPr>
                      <p:nvPr/>
                    </p:nvPicPr>
                    <p:blipFill>
                      <a:blip r:embed="rId5"/>
                      <a:srcRect/>
                      <a:stretch>
                        <a:fillRect/>
                      </a:stretch>
                    </p:blipFill>
                    <p:spPr bwMode="auto">
                      <a:xfrm>
                        <a:off x="419100" y="5886450"/>
                        <a:ext cx="6037263" cy="739775"/>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10162DC7-5687-4D31-9A1E-ECA00C8B13F0}"/>
              </a:ext>
            </a:extLst>
          </p:cNvPr>
          <p:cNvSpPr txBox="1"/>
          <p:nvPr/>
        </p:nvSpPr>
        <p:spPr>
          <a:xfrm>
            <a:off x="274947" y="2365833"/>
            <a:ext cx="4299190" cy="307777"/>
          </a:xfrm>
          <a:prstGeom prst="rect">
            <a:avLst/>
          </a:prstGeom>
          <a:noFill/>
        </p:spPr>
        <p:txBody>
          <a:bodyPr wrap="square" rtlCol="0">
            <a:spAutoFit/>
          </a:bodyPr>
          <a:lstStyle/>
          <a:p>
            <a:r>
              <a:rPr lang="en-US" sz="1400"/>
              <a:t>It’s easiest to do canonical ensemble…</a:t>
            </a:r>
          </a:p>
        </p:txBody>
      </p:sp>
      <p:sp>
        <p:nvSpPr>
          <p:cNvPr id="16" name="Rectangle 15">
            <a:extLst>
              <a:ext uri="{FF2B5EF4-FFF2-40B4-BE49-F238E27FC236}">
                <a16:creationId xmlns:a16="http://schemas.microsoft.com/office/drawing/2014/main" id="{C1B88ECC-30CE-4080-BF55-6909E28EC276}"/>
              </a:ext>
            </a:extLst>
          </p:cNvPr>
          <p:cNvSpPr/>
          <p:nvPr/>
        </p:nvSpPr>
        <p:spPr>
          <a:xfrm>
            <a:off x="299168" y="5228622"/>
            <a:ext cx="4998693" cy="523220"/>
          </a:xfrm>
          <a:prstGeom prst="rect">
            <a:avLst/>
          </a:prstGeom>
        </p:spPr>
        <p:txBody>
          <a:bodyPr wrap="square">
            <a:spAutoFit/>
          </a:bodyPr>
          <a:lstStyle/>
          <a:p>
            <a:r>
              <a:rPr lang="en-US" sz="1400">
                <a:ea typeface="Times New Roman" panose="02020603050405020304" pitchFamily="18" charset="0"/>
              </a:rPr>
              <a:t>And so we have, defining a sort of ‘gravitational volume’, which we can see reduces to V in the large T limit,</a:t>
            </a:r>
            <a:endParaRPr lang="en-US" sz="1600">
              <a:ea typeface="Times New Roman" panose="02020603050405020304" pitchFamily="18" charset="0"/>
            </a:endParaRPr>
          </a:p>
        </p:txBody>
      </p:sp>
      <p:graphicFrame>
        <p:nvGraphicFramePr>
          <p:cNvPr id="6" name="Object 5">
            <a:extLst>
              <a:ext uri="{FF2B5EF4-FFF2-40B4-BE49-F238E27FC236}">
                <a16:creationId xmlns:a16="http://schemas.microsoft.com/office/drawing/2014/main" id="{51C52C63-32BE-4A4A-BFCA-746486538CFF}"/>
              </a:ext>
            </a:extLst>
          </p:cNvPr>
          <p:cNvGraphicFramePr>
            <a:graphicFrameLocks noChangeAspect="1"/>
          </p:cNvGraphicFramePr>
          <p:nvPr>
            <p:extLst>
              <p:ext uri="{D42A27DB-BD31-4B8C-83A1-F6EECF244321}">
                <p14:modId xmlns:p14="http://schemas.microsoft.com/office/powerpoint/2010/main" val="3858444405"/>
              </p:ext>
            </p:extLst>
          </p:nvPr>
        </p:nvGraphicFramePr>
        <p:xfrm>
          <a:off x="337628" y="2756229"/>
          <a:ext cx="4180698" cy="2358562"/>
        </p:xfrm>
        <a:graphic>
          <a:graphicData uri="http://schemas.openxmlformats.org/presentationml/2006/ole">
            <mc:AlternateContent xmlns:mc="http://schemas.openxmlformats.org/markup-compatibility/2006">
              <mc:Choice xmlns:v="urn:schemas-microsoft-com:vml" Requires="v">
                <p:oleObj name="Equation" r:id="rId6" imgW="3581280" imgH="2133360" progId="Equation.DSMT4">
                  <p:embed/>
                </p:oleObj>
              </mc:Choice>
              <mc:Fallback>
                <p:oleObj name="Equation" r:id="rId6" imgW="3581280" imgH="2133360" progId="Equation.DSMT4">
                  <p:embed/>
                  <p:pic>
                    <p:nvPicPr>
                      <p:cNvPr id="0" name="Object 1"/>
                      <p:cNvPicPr>
                        <a:picLocks noChangeAspect="1" noChangeArrowheads="1"/>
                      </p:cNvPicPr>
                      <p:nvPr/>
                    </p:nvPicPr>
                    <p:blipFill>
                      <a:blip r:embed="rId7"/>
                      <a:srcRect/>
                      <a:stretch>
                        <a:fillRect/>
                      </a:stretch>
                    </p:blipFill>
                    <p:spPr bwMode="auto">
                      <a:xfrm>
                        <a:off x="337628" y="2756229"/>
                        <a:ext cx="4180698" cy="2358562"/>
                      </a:xfrm>
                      <a:prstGeom prst="rect">
                        <a:avLst/>
                      </a:prstGeom>
                      <a:noFill/>
                    </p:spPr>
                  </p:pic>
                </p:oleObj>
              </mc:Fallback>
            </mc:AlternateContent>
          </a:graphicData>
        </a:graphic>
      </p:graphicFrame>
      <p:sp>
        <p:nvSpPr>
          <p:cNvPr id="18" name="Rectangle 17">
            <a:extLst>
              <a:ext uri="{FF2B5EF4-FFF2-40B4-BE49-F238E27FC236}">
                <a16:creationId xmlns:a16="http://schemas.microsoft.com/office/drawing/2014/main" id="{1A105322-EE87-45D5-8C7E-92629E29B537}"/>
              </a:ext>
            </a:extLst>
          </p:cNvPr>
          <p:cNvSpPr/>
          <p:nvPr/>
        </p:nvSpPr>
        <p:spPr>
          <a:xfrm>
            <a:off x="6581008" y="1263937"/>
            <a:ext cx="4998693" cy="738664"/>
          </a:xfrm>
          <a:prstGeom prst="rect">
            <a:avLst/>
          </a:prstGeom>
        </p:spPr>
        <p:txBody>
          <a:bodyPr wrap="square">
            <a:spAutoFit/>
          </a:bodyPr>
          <a:lstStyle/>
          <a:p>
            <a:r>
              <a:rPr lang="en-US" sz="1400">
                <a:latin typeface="Calibri" panose="020F0502020204030204" pitchFamily="34" charset="0"/>
                <a:ea typeface="Times New Roman" panose="02020603050405020304" pitchFamily="18" charset="0"/>
                <a:cs typeface="Calibri" panose="020F0502020204030204" pitchFamily="34" charset="0"/>
              </a:rPr>
              <a:t>The density of particles is not directly reachable from F itself, but going back to the fundamental probability postulate, we can say (taking h </a:t>
            </a:r>
            <a:r>
              <a:rPr lang="en-US" sz="1400">
                <a:latin typeface="Calibri" panose="020F0502020204030204" pitchFamily="34" charset="0"/>
                <a:ea typeface="Times New Roman" panose="02020603050405020304" pitchFamily="18" charset="0"/>
                <a:cs typeface="Calibri" panose="020F0502020204030204" pitchFamily="34" charset="0"/>
                <a:sym typeface="Wingdings" panose="05000000000000000000" pitchFamily="2" charset="2"/>
              </a:rPr>
              <a:t> ∞ for simplicity)</a:t>
            </a:r>
            <a:r>
              <a:rPr lang="en-US" sz="1400">
                <a:latin typeface="Calibri" panose="020F0502020204030204" pitchFamily="34" charset="0"/>
                <a:ea typeface="Times New Roman" panose="02020603050405020304" pitchFamily="18" charset="0"/>
                <a:cs typeface="Calibri" panose="020F0502020204030204" pitchFamily="34" charset="0"/>
              </a:rPr>
              <a:t>:</a:t>
            </a:r>
            <a:endParaRPr lang="en-US" sz="1600">
              <a:latin typeface="Calibri" panose="020F0502020204030204" pitchFamily="34" charset="0"/>
              <a:ea typeface="Times New Roman" panose="02020603050405020304" pitchFamily="18" charset="0"/>
              <a:cs typeface="Calibri" panose="020F0502020204030204" pitchFamily="34" charset="0"/>
            </a:endParaRPr>
          </a:p>
        </p:txBody>
      </p:sp>
      <p:graphicFrame>
        <p:nvGraphicFramePr>
          <p:cNvPr id="8" name="Object 7">
            <a:extLst>
              <a:ext uri="{FF2B5EF4-FFF2-40B4-BE49-F238E27FC236}">
                <a16:creationId xmlns:a16="http://schemas.microsoft.com/office/drawing/2014/main" id="{3985462D-64B7-476A-B46C-71F44950537B}"/>
              </a:ext>
            </a:extLst>
          </p:cNvPr>
          <p:cNvGraphicFramePr>
            <a:graphicFrameLocks noChangeAspect="1"/>
          </p:cNvGraphicFramePr>
          <p:nvPr>
            <p:extLst>
              <p:ext uri="{D42A27DB-BD31-4B8C-83A1-F6EECF244321}">
                <p14:modId xmlns:p14="http://schemas.microsoft.com/office/powerpoint/2010/main" val="3333655531"/>
              </p:ext>
            </p:extLst>
          </p:nvPr>
        </p:nvGraphicFramePr>
        <p:xfrm>
          <a:off x="6701426" y="2260469"/>
          <a:ext cx="4775412" cy="2273823"/>
        </p:xfrm>
        <a:graphic>
          <a:graphicData uri="http://schemas.openxmlformats.org/presentationml/2006/ole">
            <mc:AlternateContent xmlns:mc="http://schemas.openxmlformats.org/markup-compatibility/2006">
              <mc:Choice xmlns:v="urn:schemas-microsoft-com:vml" Requires="v">
                <p:oleObj name="Equation" r:id="rId8" imgW="3924000" imgH="1854000" progId="Equation.DSMT4">
                  <p:embed/>
                </p:oleObj>
              </mc:Choice>
              <mc:Fallback>
                <p:oleObj name="Equation" r:id="rId8" imgW="3924000" imgH="1854000" progId="Equation.DSMT4">
                  <p:embed/>
                  <p:pic>
                    <p:nvPicPr>
                      <p:cNvPr id="0" name="Object 7"/>
                      <p:cNvPicPr>
                        <a:picLocks noChangeAspect="1" noChangeArrowheads="1"/>
                      </p:cNvPicPr>
                      <p:nvPr/>
                    </p:nvPicPr>
                    <p:blipFill>
                      <a:blip r:embed="rId9"/>
                      <a:srcRect/>
                      <a:stretch>
                        <a:fillRect/>
                      </a:stretch>
                    </p:blipFill>
                    <p:spPr bwMode="auto">
                      <a:xfrm>
                        <a:off x="6701426" y="2260469"/>
                        <a:ext cx="4775412" cy="2273823"/>
                      </a:xfrm>
                      <a:prstGeom prst="rect">
                        <a:avLst/>
                      </a:prstGeom>
                      <a:noFill/>
                    </p:spPr>
                  </p:pic>
                </p:oleObj>
              </mc:Fallback>
            </mc:AlternateContent>
          </a:graphicData>
        </a:graphic>
      </p:graphicFrame>
    </p:spTree>
    <p:extLst>
      <p:ext uri="{BB962C8B-B14F-4D97-AF65-F5344CB8AC3E}">
        <p14:creationId xmlns:p14="http://schemas.microsoft.com/office/powerpoint/2010/main" val="30940036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3582185" y="118905"/>
            <a:ext cx="4590854" cy="523221"/>
          </a:xfrm>
        </p:spPr>
        <p:txBody>
          <a:bodyPr>
            <a:normAutofit fontScale="90000"/>
          </a:bodyPr>
          <a:lstStyle/>
          <a:p>
            <a:r>
              <a:rPr lang="en-US" sz="3200" b="1" u="sng">
                <a:latin typeface="+mn-lt"/>
              </a:rPr>
              <a:t>Harmonic Oscillators</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274948" y="732181"/>
            <a:ext cx="4590854" cy="584775"/>
          </a:xfrm>
          <a:prstGeom prst="rect">
            <a:avLst/>
          </a:prstGeom>
          <a:noFill/>
        </p:spPr>
        <p:txBody>
          <a:bodyPr wrap="square" rtlCol="0">
            <a:spAutoFit/>
          </a:bodyPr>
          <a:lstStyle/>
          <a:p>
            <a:r>
              <a:rPr lang="en-US" b="1"/>
              <a:t>Classical Harmonic Oscillator</a:t>
            </a:r>
            <a:endParaRPr lang="en-US"/>
          </a:p>
          <a:p>
            <a:r>
              <a:rPr lang="en-US" sz="1400"/>
              <a:t>Now let’s look at a classical HO.  </a:t>
            </a:r>
          </a:p>
        </p:txBody>
      </p:sp>
      <p:graphicFrame>
        <p:nvGraphicFramePr>
          <p:cNvPr id="9" name="Object 8">
            <a:extLst>
              <a:ext uri="{FF2B5EF4-FFF2-40B4-BE49-F238E27FC236}">
                <a16:creationId xmlns:a16="http://schemas.microsoft.com/office/drawing/2014/main" id="{B3D04B51-8C34-46A2-B11E-51A4E6B38655}"/>
              </a:ext>
            </a:extLst>
          </p:cNvPr>
          <p:cNvGraphicFramePr>
            <a:graphicFrameLocks noChangeAspect="1"/>
          </p:cNvGraphicFramePr>
          <p:nvPr/>
        </p:nvGraphicFramePr>
        <p:xfrm>
          <a:off x="337628" y="2898111"/>
          <a:ext cx="4470400" cy="1201737"/>
        </p:xfrm>
        <a:graphic>
          <a:graphicData uri="http://schemas.openxmlformats.org/presentationml/2006/ole">
            <mc:AlternateContent xmlns:mc="http://schemas.openxmlformats.org/markup-compatibility/2006">
              <mc:Choice xmlns:v="urn:schemas-microsoft-com:vml" Requires="v">
                <p:oleObj name="Equation" r:id="rId3" imgW="3251160" imgH="914400" progId="Equation.DSMT4">
                  <p:embed/>
                </p:oleObj>
              </mc:Choice>
              <mc:Fallback>
                <p:oleObj name="Equation" r:id="rId3" imgW="3251160" imgH="914400" progId="Equation.DSMT4">
                  <p:embed/>
                  <p:pic>
                    <p:nvPicPr>
                      <p:cNvPr id="9" name="Object 8">
                        <a:extLst>
                          <a:ext uri="{FF2B5EF4-FFF2-40B4-BE49-F238E27FC236}">
                            <a16:creationId xmlns:a16="http://schemas.microsoft.com/office/drawing/2014/main" id="{B3D04B51-8C34-46A2-B11E-51A4E6B38655}"/>
                          </a:ext>
                        </a:extLst>
                      </p:cNvPr>
                      <p:cNvPicPr>
                        <a:picLocks noChangeAspect="1" noChangeArrowheads="1"/>
                      </p:cNvPicPr>
                      <p:nvPr/>
                    </p:nvPicPr>
                    <p:blipFill>
                      <a:blip r:embed="rId4"/>
                      <a:srcRect/>
                      <a:stretch>
                        <a:fillRect/>
                      </a:stretch>
                    </p:blipFill>
                    <p:spPr bwMode="auto">
                      <a:xfrm>
                        <a:off x="337628" y="2898111"/>
                        <a:ext cx="4470400" cy="1201737"/>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10162DC7-5687-4D31-9A1E-ECA00C8B13F0}"/>
              </a:ext>
            </a:extLst>
          </p:cNvPr>
          <p:cNvSpPr txBox="1"/>
          <p:nvPr/>
        </p:nvSpPr>
        <p:spPr>
          <a:xfrm>
            <a:off x="274947" y="2111309"/>
            <a:ext cx="4777820" cy="738664"/>
          </a:xfrm>
          <a:prstGeom prst="rect">
            <a:avLst/>
          </a:prstGeom>
          <a:noFill/>
        </p:spPr>
        <p:txBody>
          <a:bodyPr wrap="square" rtlCol="0">
            <a:spAutoFit/>
          </a:bodyPr>
          <a:lstStyle/>
          <a:p>
            <a:r>
              <a:rPr lang="en-US" sz="1400"/>
              <a:t>It’s easiest to do canonical ensemble.  Note we’re leaving off the 1/N! term because in a solid, the particles would be distinguishable.</a:t>
            </a:r>
          </a:p>
        </p:txBody>
      </p:sp>
      <p:graphicFrame>
        <p:nvGraphicFramePr>
          <p:cNvPr id="11" name="Object 10">
            <a:extLst>
              <a:ext uri="{FF2B5EF4-FFF2-40B4-BE49-F238E27FC236}">
                <a16:creationId xmlns:a16="http://schemas.microsoft.com/office/drawing/2014/main" id="{979E673B-1D99-4DCC-9973-0ABA63B6318F}"/>
              </a:ext>
            </a:extLst>
          </p:cNvPr>
          <p:cNvGraphicFramePr>
            <a:graphicFrameLocks noChangeAspect="1"/>
          </p:cNvGraphicFramePr>
          <p:nvPr/>
        </p:nvGraphicFramePr>
        <p:xfrm>
          <a:off x="337628" y="1388343"/>
          <a:ext cx="1851025" cy="584200"/>
        </p:xfrm>
        <a:graphic>
          <a:graphicData uri="http://schemas.openxmlformats.org/presentationml/2006/ole">
            <mc:AlternateContent xmlns:mc="http://schemas.openxmlformats.org/markup-compatibility/2006">
              <mc:Choice xmlns:v="urn:schemas-microsoft-com:vml" Requires="v">
                <p:oleObj name="Equation" r:id="rId5" imgW="1346040" imgH="444240" progId="Equation.DSMT4">
                  <p:embed/>
                </p:oleObj>
              </mc:Choice>
              <mc:Fallback>
                <p:oleObj name="Equation" r:id="rId5" imgW="1346040" imgH="444240" progId="Equation.DSMT4">
                  <p:embed/>
                  <p:pic>
                    <p:nvPicPr>
                      <p:cNvPr id="11" name="Object 10">
                        <a:extLst>
                          <a:ext uri="{FF2B5EF4-FFF2-40B4-BE49-F238E27FC236}">
                            <a16:creationId xmlns:a16="http://schemas.microsoft.com/office/drawing/2014/main" id="{979E673B-1D99-4DCC-9973-0ABA63B6318F}"/>
                          </a:ext>
                        </a:extLst>
                      </p:cNvPr>
                      <p:cNvPicPr>
                        <a:picLocks noChangeAspect="1" noChangeArrowheads="1"/>
                      </p:cNvPicPr>
                      <p:nvPr/>
                    </p:nvPicPr>
                    <p:blipFill>
                      <a:blip r:embed="rId6"/>
                      <a:srcRect/>
                      <a:stretch>
                        <a:fillRect/>
                      </a:stretch>
                    </p:blipFill>
                    <p:spPr bwMode="auto">
                      <a:xfrm>
                        <a:off x="337628" y="1388343"/>
                        <a:ext cx="1851025" cy="584200"/>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09F2D631-9F5A-4EB6-A476-C50963C937DC}"/>
              </a:ext>
            </a:extLst>
          </p:cNvPr>
          <p:cNvGraphicFramePr>
            <a:graphicFrameLocks noChangeAspect="1"/>
          </p:cNvGraphicFramePr>
          <p:nvPr>
            <p:extLst>
              <p:ext uri="{D42A27DB-BD31-4B8C-83A1-F6EECF244321}">
                <p14:modId xmlns:p14="http://schemas.microsoft.com/office/powerpoint/2010/main" val="3967848482"/>
              </p:ext>
            </p:extLst>
          </p:nvPr>
        </p:nvGraphicFramePr>
        <p:xfrm>
          <a:off x="337628" y="4724446"/>
          <a:ext cx="1457325" cy="268287"/>
        </p:xfrm>
        <a:graphic>
          <a:graphicData uri="http://schemas.openxmlformats.org/presentationml/2006/ole">
            <mc:AlternateContent xmlns:mc="http://schemas.openxmlformats.org/markup-compatibility/2006">
              <mc:Choice xmlns:v="urn:schemas-microsoft-com:vml" Requires="v">
                <p:oleObj name="Equation" r:id="rId7" imgW="1104840" imgH="203040" progId="Equation.DSMT4">
                  <p:embed/>
                </p:oleObj>
              </mc:Choice>
              <mc:Fallback>
                <p:oleObj name="Equation" r:id="rId7" imgW="1104840" imgH="203040" progId="Equation.DSMT4">
                  <p:embed/>
                  <p:pic>
                    <p:nvPicPr>
                      <p:cNvPr id="7" name="Object 6">
                        <a:extLst>
                          <a:ext uri="{FF2B5EF4-FFF2-40B4-BE49-F238E27FC236}">
                            <a16:creationId xmlns:a16="http://schemas.microsoft.com/office/drawing/2014/main" id="{09F2D631-9F5A-4EB6-A476-C50963C937DC}"/>
                          </a:ext>
                        </a:extLst>
                      </p:cNvPr>
                      <p:cNvPicPr>
                        <a:picLocks noChangeAspect="1" noChangeArrowheads="1"/>
                      </p:cNvPicPr>
                      <p:nvPr/>
                    </p:nvPicPr>
                    <p:blipFill>
                      <a:blip r:embed="rId8"/>
                      <a:srcRect/>
                      <a:stretch>
                        <a:fillRect/>
                      </a:stretch>
                    </p:blipFill>
                    <p:spPr bwMode="auto">
                      <a:xfrm>
                        <a:off x="337628" y="4724446"/>
                        <a:ext cx="1457325" cy="268287"/>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33FB232D-C37F-4DBD-8D89-B24C3C86072E}"/>
              </a:ext>
            </a:extLst>
          </p:cNvPr>
          <p:cNvGraphicFramePr>
            <a:graphicFrameLocks noChangeAspect="1"/>
          </p:cNvGraphicFramePr>
          <p:nvPr/>
        </p:nvGraphicFramePr>
        <p:xfrm>
          <a:off x="407988" y="5238226"/>
          <a:ext cx="2886914" cy="1077732"/>
        </p:xfrm>
        <a:graphic>
          <a:graphicData uri="http://schemas.openxmlformats.org/presentationml/2006/ole">
            <mc:AlternateContent xmlns:mc="http://schemas.openxmlformats.org/markup-compatibility/2006">
              <mc:Choice xmlns:v="urn:schemas-microsoft-com:vml" Requires="v">
                <p:oleObj name="Equation" r:id="rId9" imgW="2234880" imgH="838080" progId="Equation.DSMT4">
                  <p:embed/>
                </p:oleObj>
              </mc:Choice>
              <mc:Fallback>
                <p:oleObj name="Equation" r:id="rId9" imgW="2234880" imgH="838080" progId="Equation.DSMT4">
                  <p:embed/>
                  <p:pic>
                    <p:nvPicPr>
                      <p:cNvPr id="12" name="Object 11">
                        <a:extLst>
                          <a:ext uri="{FF2B5EF4-FFF2-40B4-BE49-F238E27FC236}">
                            <a16:creationId xmlns:a16="http://schemas.microsoft.com/office/drawing/2014/main" id="{33FB232D-C37F-4DBD-8D89-B24C3C86072E}"/>
                          </a:ext>
                        </a:extLst>
                      </p:cNvPr>
                      <p:cNvPicPr>
                        <a:picLocks noChangeAspect="1" noChangeArrowheads="1"/>
                      </p:cNvPicPr>
                      <p:nvPr/>
                    </p:nvPicPr>
                    <p:blipFill>
                      <a:blip r:embed="rId10"/>
                      <a:srcRect/>
                      <a:stretch>
                        <a:fillRect/>
                      </a:stretch>
                    </p:blipFill>
                    <p:spPr bwMode="auto">
                      <a:xfrm>
                        <a:off x="407988" y="5238226"/>
                        <a:ext cx="2886914" cy="1077732"/>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73BB82E3-789A-474F-B17E-5DF1B0878258}"/>
              </a:ext>
            </a:extLst>
          </p:cNvPr>
          <p:cNvSpPr txBox="1"/>
          <p:nvPr/>
        </p:nvSpPr>
        <p:spPr>
          <a:xfrm>
            <a:off x="274947" y="4293922"/>
            <a:ext cx="736570" cy="307777"/>
          </a:xfrm>
          <a:prstGeom prst="rect">
            <a:avLst/>
          </a:prstGeom>
          <a:noFill/>
        </p:spPr>
        <p:txBody>
          <a:bodyPr wrap="square" rtlCol="0">
            <a:spAutoFit/>
          </a:bodyPr>
          <a:lstStyle/>
          <a:p>
            <a:r>
              <a:rPr lang="en-US" sz="1400"/>
              <a:t>So,</a:t>
            </a:r>
          </a:p>
        </p:txBody>
      </p:sp>
    </p:spTree>
    <p:extLst>
      <p:ext uri="{BB962C8B-B14F-4D97-AF65-F5344CB8AC3E}">
        <p14:creationId xmlns:p14="http://schemas.microsoft.com/office/powerpoint/2010/main" val="28511665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3582185" y="118905"/>
            <a:ext cx="4590854" cy="523221"/>
          </a:xfrm>
        </p:spPr>
        <p:txBody>
          <a:bodyPr>
            <a:normAutofit fontScale="90000"/>
          </a:bodyPr>
          <a:lstStyle/>
          <a:p>
            <a:r>
              <a:rPr lang="en-US" sz="3200" b="1" u="sng">
                <a:latin typeface="+mn-lt"/>
              </a:rPr>
              <a:t>Harmonic Oscillators</a:t>
            </a:r>
            <a:endParaRPr lang="en-US" sz="5400" b="1" u="sng">
              <a:latin typeface="+mn-lt"/>
            </a:endParaRPr>
          </a:p>
        </p:txBody>
      </p:sp>
      <p:sp>
        <p:nvSpPr>
          <p:cNvPr id="17" name="TextBox 16">
            <a:extLst>
              <a:ext uri="{FF2B5EF4-FFF2-40B4-BE49-F238E27FC236}">
                <a16:creationId xmlns:a16="http://schemas.microsoft.com/office/drawing/2014/main" id="{C5D37B42-9B39-4F7C-A497-D789A61EF186}"/>
              </a:ext>
            </a:extLst>
          </p:cNvPr>
          <p:cNvSpPr txBox="1"/>
          <p:nvPr/>
        </p:nvSpPr>
        <p:spPr>
          <a:xfrm>
            <a:off x="335169" y="779270"/>
            <a:ext cx="4778369" cy="584775"/>
          </a:xfrm>
          <a:prstGeom prst="rect">
            <a:avLst/>
          </a:prstGeom>
          <a:noFill/>
        </p:spPr>
        <p:txBody>
          <a:bodyPr wrap="square" rtlCol="0">
            <a:spAutoFit/>
          </a:bodyPr>
          <a:lstStyle/>
          <a:p>
            <a:r>
              <a:rPr lang="en-US" b="1"/>
              <a:t>Quantum Harmonic Oscillator</a:t>
            </a:r>
            <a:endParaRPr lang="en-US"/>
          </a:p>
          <a:p>
            <a:r>
              <a:rPr lang="en-US" sz="1400"/>
              <a:t>So energy eigenvalues are:</a:t>
            </a:r>
          </a:p>
        </p:txBody>
      </p:sp>
      <p:sp>
        <p:nvSpPr>
          <p:cNvPr id="20" name="TextBox 19">
            <a:extLst>
              <a:ext uri="{FF2B5EF4-FFF2-40B4-BE49-F238E27FC236}">
                <a16:creationId xmlns:a16="http://schemas.microsoft.com/office/drawing/2014/main" id="{80025A7C-FE32-4BEE-BD8C-B7223C386988}"/>
              </a:ext>
            </a:extLst>
          </p:cNvPr>
          <p:cNvSpPr txBox="1"/>
          <p:nvPr/>
        </p:nvSpPr>
        <p:spPr>
          <a:xfrm>
            <a:off x="3460741" y="1074024"/>
            <a:ext cx="2477680" cy="307777"/>
          </a:xfrm>
          <a:prstGeom prst="rect">
            <a:avLst/>
          </a:prstGeom>
          <a:noFill/>
        </p:spPr>
        <p:txBody>
          <a:bodyPr wrap="square" rtlCol="0">
            <a:spAutoFit/>
          </a:bodyPr>
          <a:lstStyle/>
          <a:p>
            <a:r>
              <a:rPr lang="en-US" sz="1400"/>
              <a:t>And so we get:</a:t>
            </a:r>
          </a:p>
        </p:txBody>
      </p:sp>
      <p:graphicFrame>
        <p:nvGraphicFramePr>
          <p:cNvPr id="21" name="Object 20">
            <a:extLst>
              <a:ext uri="{FF2B5EF4-FFF2-40B4-BE49-F238E27FC236}">
                <a16:creationId xmlns:a16="http://schemas.microsoft.com/office/drawing/2014/main" id="{0C05462E-43D4-4D1D-93DC-8CE0D2953B21}"/>
              </a:ext>
            </a:extLst>
          </p:cNvPr>
          <p:cNvGraphicFramePr>
            <a:graphicFrameLocks noChangeAspect="1"/>
          </p:cNvGraphicFramePr>
          <p:nvPr>
            <p:extLst>
              <p:ext uri="{D42A27DB-BD31-4B8C-83A1-F6EECF244321}">
                <p14:modId xmlns:p14="http://schemas.microsoft.com/office/powerpoint/2010/main" val="238836372"/>
              </p:ext>
            </p:extLst>
          </p:nvPr>
        </p:nvGraphicFramePr>
        <p:xfrm>
          <a:off x="428721" y="1456799"/>
          <a:ext cx="1379537" cy="300037"/>
        </p:xfrm>
        <a:graphic>
          <a:graphicData uri="http://schemas.openxmlformats.org/presentationml/2006/ole">
            <mc:AlternateContent xmlns:mc="http://schemas.openxmlformats.org/markup-compatibility/2006">
              <mc:Choice xmlns:v="urn:schemas-microsoft-com:vml" Requires="v">
                <p:oleObj name="Equation" r:id="rId3" imgW="1002960" imgH="228600" progId="Equation.DSMT4">
                  <p:embed/>
                </p:oleObj>
              </mc:Choice>
              <mc:Fallback>
                <p:oleObj name="Equation" r:id="rId3" imgW="1002960" imgH="228600" progId="Equation.DSMT4">
                  <p:embed/>
                  <p:pic>
                    <p:nvPicPr>
                      <p:cNvPr id="11" name="Object 10">
                        <a:extLst>
                          <a:ext uri="{FF2B5EF4-FFF2-40B4-BE49-F238E27FC236}">
                            <a16:creationId xmlns:a16="http://schemas.microsoft.com/office/drawing/2014/main" id="{979E673B-1D99-4DCC-9973-0ABA63B6318F}"/>
                          </a:ext>
                        </a:extLst>
                      </p:cNvPr>
                      <p:cNvPicPr>
                        <a:picLocks noChangeAspect="1" noChangeArrowheads="1"/>
                      </p:cNvPicPr>
                      <p:nvPr/>
                    </p:nvPicPr>
                    <p:blipFill>
                      <a:blip r:embed="rId4"/>
                      <a:srcRect/>
                      <a:stretch>
                        <a:fillRect/>
                      </a:stretch>
                    </p:blipFill>
                    <p:spPr bwMode="auto">
                      <a:xfrm>
                        <a:off x="428721" y="1456799"/>
                        <a:ext cx="1379537" cy="300037"/>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4E521EBC-DAA4-4FC2-955A-CE9BB0095746}"/>
              </a:ext>
            </a:extLst>
          </p:cNvPr>
          <p:cNvGraphicFramePr>
            <a:graphicFrameLocks noChangeAspect="1"/>
          </p:cNvGraphicFramePr>
          <p:nvPr>
            <p:extLst>
              <p:ext uri="{D42A27DB-BD31-4B8C-83A1-F6EECF244321}">
                <p14:modId xmlns:p14="http://schemas.microsoft.com/office/powerpoint/2010/main" val="3685797461"/>
              </p:ext>
            </p:extLst>
          </p:nvPr>
        </p:nvGraphicFramePr>
        <p:xfrm>
          <a:off x="3505131" y="1486539"/>
          <a:ext cx="2590869" cy="829911"/>
        </p:xfrm>
        <a:graphic>
          <a:graphicData uri="http://schemas.openxmlformats.org/presentationml/2006/ole">
            <mc:AlternateContent xmlns:mc="http://schemas.openxmlformats.org/markup-compatibility/2006">
              <mc:Choice xmlns:v="urn:schemas-microsoft-com:vml" Requires="v">
                <p:oleObj name="Equation" r:id="rId5" imgW="2070000" imgH="660240" progId="Equation.DSMT4">
                  <p:embed/>
                </p:oleObj>
              </mc:Choice>
              <mc:Fallback>
                <p:oleObj name="Equation" r:id="rId5" imgW="2070000" imgH="660240" progId="Equation.DSMT4">
                  <p:embed/>
                  <p:pic>
                    <p:nvPicPr>
                      <p:cNvPr id="6" name="Object 5">
                        <a:extLst>
                          <a:ext uri="{FF2B5EF4-FFF2-40B4-BE49-F238E27FC236}">
                            <a16:creationId xmlns:a16="http://schemas.microsoft.com/office/drawing/2014/main" id="{046B294B-13B1-4765-A4D2-FF9783108464}"/>
                          </a:ext>
                        </a:extLst>
                      </p:cNvPr>
                      <p:cNvPicPr>
                        <a:picLocks noChangeAspect="1" noChangeArrowheads="1"/>
                      </p:cNvPicPr>
                      <p:nvPr/>
                    </p:nvPicPr>
                    <p:blipFill>
                      <a:blip r:embed="rId6"/>
                      <a:srcRect/>
                      <a:stretch>
                        <a:fillRect/>
                      </a:stretch>
                    </p:blipFill>
                    <p:spPr bwMode="auto">
                      <a:xfrm>
                        <a:off x="3505131" y="1486539"/>
                        <a:ext cx="2590869" cy="829911"/>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9A9E582B-D42D-4223-A12A-ACC44069714F}"/>
              </a:ext>
            </a:extLst>
          </p:cNvPr>
          <p:cNvSpPr txBox="1"/>
          <p:nvPr/>
        </p:nvSpPr>
        <p:spPr>
          <a:xfrm>
            <a:off x="335169" y="2793382"/>
            <a:ext cx="2905181" cy="1015663"/>
          </a:xfrm>
          <a:prstGeom prst="rect">
            <a:avLst/>
          </a:prstGeom>
          <a:noFill/>
        </p:spPr>
        <p:txBody>
          <a:bodyPr wrap="square" rtlCol="0">
            <a:spAutoFit/>
          </a:bodyPr>
          <a:lstStyle/>
          <a:p>
            <a:r>
              <a:rPr lang="en-US" b="1"/>
              <a:t>Quantum Solid</a:t>
            </a:r>
            <a:endParaRPr lang="en-US"/>
          </a:p>
          <a:p>
            <a:r>
              <a:rPr lang="en-US" sz="1400"/>
              <a:t>Now let’s consider a solid, which has many different (acoustic, optical) modes of excitation.  </a:t>
            </a:r>
          </a:p>
        </p:txBody>
      </p:sp>
      <p:graphicFrame>
        <p:nvGraphicFramePr>
          <p:cNvPr id="15" name="Object 14">
            <a:extLst>
              <a:ext uri="{FF2B5EF4-FFF2-40B4-BE49-F238E27FC236}">
                <a16:creationId xmlns:a16="http://schemas.microsoft.com/office/drawing/2014/main" id="{DC858A15-2DEF-4B75-807F-2073711DC8A2}"/>
              </a:ext>
            </a:extLst>
          </p:cNvPr>
          <p:cNvGraphicFramePr>
            <a:graphicFrameLocks noChangeAspect="1"/>
          </p:cNvGraphicFramePr>
          <p:nvPr>
            <p:extLst>
              <p:ext uri="{D42A27DB-BD31-4B8C-83A1-F6EECF244321}">
                <p14:modId xmlns:p14="http://schemas.microsoft.com/office/powerpoint/2010/main" val="3013421282"/>
              </p:ext>
            </p:extLst>
          </p:nvPr>
        </p:nvGraphicFramePr>
        <p:xfrm>
          <a:off x="410965" y="4068911"/>
          <a:ext cx="2570162" cy="469900"/>
        </p:xfrm>
        <a:graphic>
          <a:graphicData uri="http://schemas.openxmlformats.org/presentationml/2006/ole">
            <mc:AlternateContent xmlns:mc="http://schemas.openxmlformats.org/markup-compatibility/2006">
              <mc:Choice xmlns:v="urn:schemas-microsoft-com:vml" Requires="v">
                <p:oleObj name="Equation" r:id="rId7" imgW="1866600" imgH="342720" progId="Equation.DSMT4">
                  <p:embed/>
                </p:oleObj>
              </mc:Choice>
              <mc:Fallback>
                <p:oleObj name="Equation" r:id="rId7" imgW="1866600" imgH="342720" progId="Equation.DSMT4">
                  <p:embed/>
                  <p:pic>
                    <p:nvPicPr>
                      <p:cNvPr id="0" name="Object 93"/>
                      <p:cNvPicPr>
                        <a:picLocks noChangeAspect="1" noChangeArrowheads="1"/>
                      </p:cNvPicPr>
                      <p:nvPr/>
                    </p:nvPicPr>
                    <p:blipFill>
                      <a:blip r:embed="rId8"/>
                      <a:srcRect/>
                      <a:stretch>
                        <a:fillRect/>
                      </a:stretch>
                    </p:blipFill>
                    <p:spPr bwMode="auto">
                      <a:xfrm>
                        <a:off x="410965" y="4068911"/>
                        <a:ext cx="2570162" cy="469900"/>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443506CA-D621-4943-AAD3-C09CE8164F5D}"/>
              </a:ext>
            </a:extLst>
          </p:cNvPr>
          <p:cNvSpPr txBox="1"/>
          <p:nvPr/>
        </p:nvSpPr>
        <p:spPr>
          <a:xfrm>
            <a:off x="3354210" y="5038287"/>
            <a:ext cx="4703420" cy="1600438"/>
          </a:xfrm>
          <a:prstGeom prst="rect">
            <a:avLst/>
          </a:prstGeom>
          <a:noFill/>
        </p:spPr>
        <p:txBody>
          <a:bodyPr wrap="square" rtlCol="0">
            <a:spAutoFit/>
          </a:bodyPr>
          <a:lstStyle/>
          <a:p>
            <a:r>
              <a:rPr lang="en-US" sz="1400"/>
              <a:t>At low temperatures, it will suffice to consider just the acoustic spectrum.  Then we can do the integral more or less and calculate C</a:t>
            </a:r>
            <a:r>
              <a:rPr lang="en-US" sz="1400" baseline="-25000"/>
              <a:t>V</a:t>
            </a:r>
            <a:r>
              <a:rPr lang="en-US" sz="1400"/>
              <a:t>.  We get the T</a:t>
            </a:r>
            <a:r>
              <a:rPr lang="en-US" sz="1400" baseline="30000"/>
              <a:t>3</a:t>
            </a:r>
            <a:r>
              <a:rPr lang="en-US" sz="1400"/>
              <a:t> law.  At T higher than T</a:t>
            </a:r>
            <a:r>
              <a:rPr lang="en-US" sz="1400" baseline="-25000"/>
              <a:t>D</a:t>
            </a:r>
            <a:r>
              <a:rPr lang="en-US" sz="1400"/>
              <a:t> ~ 100K, all acoustic modes contribute equally and we get the Dulong-Petit law.  At even higher T, the optical modes would begin to be populated, but solid will likely have melted by then.</a:t>
            </a:r>
            <a:endParaRPr lang="en-US"/>
          </a:p>
        </p:txBody>
      </p:sp>
      <p:graphicFrame>
        <p:nvGraphicFramePr>
          <p:cNvPr id="4" name="Object 3">
            <a:extLst>
              <a:ext uri="{FF2B5EF4-FFF2-40B4-BE49-F238E27FC236}">
                <a16:creationId xmlns:a16="http://schemas.microsoft.com/office/drawing/2014/main" id="{B140F773-8CEA-4E39-8EEF-871BC5965DA0}"/>
              </a:ext>
            </a:extLst>
          </p:cNvPr>
          <p:cNvGraphicFramePr>
            <a:graphicFrameLocks noChangeAspect="1"/>
          </p:cNvGraphicFramePr>
          <p:nvPr>
            <p:extLst>
              <p:ext uri="{D42A27DB-BD31-4B8C-83A1-F6EECF244321}">
                <p14:modId xmlns:p14="http://schemas.microsoft.com/office/powerpoint/2010/main" val="126061362"/>
              </p:ext>
            </p:extLst>
          </p:nvPr>
        </p:nvGraphicFramePr>
        <p:xfrm>
          <a:off x="410965" y="4798677"/>
          <a:ext cx="2477679" cy="1897068"/>
        </p:xfrm>
        <a:graphic>
          <a:graphicData uri="http://schemas.openxmlformats.org/presentationml/2006/ole">
            <mc:AlternateContent xmlns:mc="http://schemas.openxmlformats.org/markup-compatibility/2006">
              <mc:Choice xmlns:v="urn:schemas-microsoft-com:vml" Requires="v">
                <p:oleObj name="Bitmap Image" r:id="rId9" imgW="2141406" imgH="1592718" progId="Paint.Picture">
                  <p:embed/>
                </p:oleObj>
              </mc:Choice>
              <mc:Fallback>
                <p:oleObj name="Bitmap Image" r:id="rId9" imgW="2141406" imgH="1592718" progId="Paint.Picture">
                  <p:embed/>
                  <p:pic>
                    <p:nvPicPr>
                      <p:cNvPr id="0" name="Object 1313"/>
                      <p:cNvPicPr>
                        <a:picLocks noChangeAspect="1" noChangeArrowheads="1"/>
                      </p:cNvPicPr>
                      <p:nvPr/>
                    </p:nvPicPr>
                    <p:blipFill>
                      <a:blip r:embed="rId10">
                        <a:extLst>
                          <a:ext uri="{28A0092B-C50C-407E-A947-70E740481C1C}">
                            <a14:useLocalDpi xmlns:a14="http://schemas.microsoft.com/office/drawing/2010/main" val="0"/>
                          </a:ext>
                        </a:extLst>
                      </a:blip>
                      <a:srcRect l="4271" t="2870" r="15622" b="14761"/>
                      <a:stretch>
                        <a:fillRect/>
                      </a:stretch>
                    </p:blipFill>
                    <p:spPr bwMode="auto">
                      <a:xfrm>
                        <a:off x="410965" y="4798677"/>
                        <a:ext cx="2477679" cy="1897068"/>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6" name="Ink 5">
                <a:extLst>
                  <a:ext uri="{FF2B5EF4-FFF2-40B4-BE49-F238E27FC236}">
                    <a16:creationId xmlns:a16="http://schemas.microsoft.com/office/drawing/2014/main" id="{047C85B6-9178-4DB9-8C1E-8DB84A611EBF}"/>
                  </a:ext>
                </a:extLst>
              </p14:cNvPr>
              <p14:cNvContentPartPr/>
              <p14:nvPr/>
            </p14:nvContentPartPr>
            <p14:xfrm>
              <a:off x="7122490" y="2897444"/>
              <a:ext cx="847080" cy="228600"/>
            </p14:xfrm>
          </p:contentPart>
        </mc:Choice>
        <mc:Fallback xmlns="">
          <p:pic>
            <p:nvPicPr>
              <p:cNvPr id="6" name="Ink 5">
                <a:extLst>
                  <a:ext uri="{FF2B5EF4-FFF2-40B4-BE49-F238E27FC236}">
                    <a16:creationId xmlns:a16="http://schemas.microsoft.com/office/drawing/2014/main" id="{047C85B6-9178-4DB9-8C1E-8DB84A611EBF}"/>
                  </a:ext>
                </a:extLst>
              </p:cNvPr>
              <p:cNvPicPr/>
              <p:nvPr/>
            </p:nvPicPr>
            <p:blipFill>
              <a:blip r:embed="rId15"/>
              <a:stretch>
                <a:fillRect/>
              </a:stretch>
            </p:blipFill>
            <p:spPr>
              <a:xfrm>
                <a:off x="7113850" y="2888804"/>
                <a:ext cx="864720" cy="24624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7" name="Ink 6">
                <a:extLst>
                  <a:ext uri="{FF2B5EF4-FFF2-40B4-BE49-F238E27FC236}">
                    <a16:creationId xmlns:a16="http://schemas.microsoft.com/office/drawing/2014/main" id="{789DBA33-BE15-4EF9-AC5A-D38EA9F76F1E}"/>
                  </a:ext>
                </a:extLst>
              </p14:cNvPr>
              <p14:cNvContentPartPr/>
              <p14:nvPr/>
            </p14:nvContentPartPr>
            <p14:xfrm>
              <a:off x="8282548" y="4109977"/>
              <a:ext cx="360" cy="360"/>
            </p14:xfrm>
          </p:contentPart>
        </mc:Choice>
        <mc:Fallback xmlns="">
          <p:pic>
            <p:nvPicPr>
              <p:cNvPr id="7" name="Ink 6">
                <a:extLst>
                  <a:ext uri="{FF2B5EF4-FFF2-40B4-BE49-F238E27FC236}">
                    <a16:creationId xmlns:a16="http://schemas.microsoft.com/office/drawing/2014/main" id="{789DBA33-BE15-4EF9-AC5A-D38EA9F76F1E}"/>
                  </a:ext>
                </a:extLst>
              </p:cNvPr>
              <p:cNvPicPr/>
              <p:nvPr/>
            </p:nvPicPr>
            <p:blipFill>
              <a:blip r:embed="rId17"/>
              <a:stretch>
                <a:fillRect/>
              </a:stretch>
            </p:blipFill>
            <p:spPr>
              <a:xfrm>
                <a:off x="8273908" y="4100977"/>
                <a:ext cx="18000" cy="18000"/>
              </a:xfrm>
              <a:prstGeom prst="rect">
                <a:avLst/>
              </a:prstGeom>
            </p:spPr>
          </p:pic>
        </mc:Fallback>
      </mc:AlternateContent>
      <p:sp>
        <p:nvSpPr>
          <p:cNvPr id="10" name="TextBox 9">
            <a:extLst>
              <a:ext uri="{FF2B5EF4-FFF2-40B4-BE49-F238E27FC236}">
                <a16:creationId xmlns:a16="http://schemas.microsoft.com/office/drawing/2014/main" id="{07CC7CA4-579A-476C-B4EA-545D323FADD9}"/>
              </a:ext>
            </a:extLst>
          </p:cNvPr>
          <p:cNvSpPr txBox="1"/>
          <p:nvPr/>
        </p:nvSpPr>
        <p:spPr>
          <a:xfrm>
            <a:off x="6707129" y="3371313"/>
            <a:ext cx="1951647" cy="738664"/>
          </a:xfrm>
          <a:prstGeom prst="rect">
            <a:avLst/>
          </a:prstGeom>
          <a:noFill/>
        </p:spPr>
        <p:txBody>
          <a:bodyPr wrap="square" rtlCol="0">
            <a:spAutoFit/>
          </a:bodyPr>
          <a:lstStyle/>
          <a:p>
            <a:r>
              <a:rPr lang="en-US" sz="1400"/>
              <a:t>Debye Approximation:</a:t>
            </a:r>
          </a:p>
          <a:p>
            <a:r>
              <a:rPr lang="en-US" sz="1400"/>
              <a:t>k</a:t>
            </a:r>
            <a:r>
              <a:rPr lang="en-US" sz="1400" baseline="-25000"/>
              <a:t>D</a:t>
            </a:r>
            <a:r>
              <a:rPr lang="en-US" sz="1400"/>
              <a:t> is roughly 1/a, and encompasses N modes.</a:t>
            </a:r>
          </a:p>
        </p:txBody>
      </p:sp>
      <p:pic>
        <p:nvPicPr>
          <p:cNvPr id="3" name="Picture 2">
            <a:extLst>
              <a:ext uri="{FF2B5EF4-FFF2-40B4-BE49-F238E27FC236}">
                <a16:creationId xmlns:a16="http://schemas.microsoft.com/office/drawing/2014/main" id="{0C9E70F8-2A96-09B5-C623-309EB2906389}"/>
              </a:ext>
            </a:extLst>
          </p:cNvPr>
          <p:cNvPicPr>
            <a:picLocks noChangeAspect="1"/>
          </p:cNvPicPr>
          <p:nvPr/>
        </p:nvPicPr>
        <p:blipFill>
          <a:blip r:embed="rId18"/>
          <a:stretch>
            <a:fillRect/>
          </a:stretch>
        </p:blipFill>
        <p:spPr>
          <a:xfrm>
            <a:off x="3451970" y="2607469"/>
            <a:ext cx="3099407" cy="2191208"/>
          </a:xfrm>
          <a:prstGeom prst="rect">
            <a:avLst/>
          </a:prstGeom>
        </p:spPr>
      </p:pic>
      <p:pic>
        <p:nvPicPr>
          <p:cNvPr id="8" name="Picture 7">
            <a:extLst>
              <a:ext uri="{FF2B5EF4-FFF2-40B4-BE49-F238E27FC236}">
                <a16:creationId xmlns:a16="http://schemas.microsoft.com/office/drawing/2014/main" id="{27950ED2-EAB8-D06B-8794-BC0CE8C5A8EA}"/>
              </a:ext>
            </a:extLst>
          </p:cNvPr>
          <p:cNvPicPr>
            <a:picLocks noChangeAspect="1"/>
          </p:cNvPicPr>
          <p:nvPr/>
        </p:nvPicPr>
        <p:blipFill>
          <a:blip r:embed="rId19"/>
          <a:stretch>
            <a:fillRect/>
          </a:stretch>
        </p:blipFill>
        <p:spPr>
          <a:xfrm>
            <a:off x="8884866" y="2526957"/>
            <a:ext cx="3010161" cy="2011854"/>
          </a:xfrm>
          <a:prstGeom prst="rect">
            <a:avLst/>
          </a:prstGeom>
        </p:spPr>
      </p:pic>
    </p:spTree>
    <p:extLst>
      <p:ext uri="{BB962C8B-B14F-4D97-AF65-F5344CB8AC3E}">
        <p14:creationId xmlns:p14="http://schemas.microsoft.com/office/powerpoint/2010/main" val="8245904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3692435" y="158814"/>
            <a:ext cx="3020971" cy="523221"/>
          </a:xfrm>
        </p:spPr>
        <p:txBody>
          <a:bodyPr>
            <a:normAutofit fontScale="90000"/>
          </a:bodyPr>
          <a:lstStyle/>
          <a:p>
            <a:r>
              <a:rPr lang="en-US" sz="3200" b="1" u="sng">
                <a:latin typeface="+mn-lt"/>
              </a:rPr>
              <a:t>Atom in EM field</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271562" y="1059730"/>
            <a:ext cx="11065221" cy="523220"/>
          </a:xfrm>
          <a:prstGeom prst="rect">
            <a:avLst/>
          </a:prstGeom>
          <a:noFill/>
        </p:spPr>
        <p:txBody>
          <a:bodyPr wrap="square" rtlCol="0">
            <a:spAutoFit/>
          </a:bodyPr>
          <a:lstStyle/>
          <a:p>
            <a:r>
              <a:rPr lang="en-US" sz="1400"/>
              <a:t>Now let’s do an atom in an electric + magnetic field.  Generically, the Hamiltonian would look like this, as we’ll recall from the QM folder.  E and B are the bulk interstitial fields, produced by all charges external to the atom.  </a:t>
            </a:r>
          </a:p>
        </p:txBody>
      </p:sp>
      <p:graphicFrame>
        <p:nvGraphicFramePr>
          <p:cNvPr id="13" name="Object 12">
            <a:extLst>
              <a:ext uri="{FF2B5EF4-FFF2-40B4-BE49-F238E27FC236}">
                <a16:creationId xmlns:a16="http://schemas.microsoft.com/office/drawing/2014/main" id="{D647F4B7-4308-4F89-9D0D-876AF3D59136}"/>
              </a:ext>
            </a:extLst>
          </p:cNvPr>
          <p:cNvGraphicFramePr>
            <a:graphicFrameLocks noChangeAspect="1"/>
          </p:cNvGraphicFramePr>
          <p:nvPr>
            <p:extLst>
              <p:ext uri="{D42A27DB-BD31-4B8C-83A1-F6EECF244321}">
                <p14:modId xmlns:p14="http://schemas.microsoft.com/office/powerpoint/2010/main" val="3036768641"/>
              </p:ext>
            </p:extLst>
          </p:nvPr>
        </p:nvGraphicFramePr>
        <p:xfrm>
          <a:off x="2010045" y="1817053"/>
          <a:ext cx="4229100" cy="590550"/>
        </p:xfrm>
        <a:graphic>
          <a:graphicData uri="http://schemas.openxmlformats.org/presentationml/2006/ole">
            <mc:AlternateContent xmlns:mc="http://schemas.openxmlformats.org/markup-compatibility/2006">
              <mc:Choice xmlns:v="urn:schemas-microsoft-com:vml" Requires="v">
                <p:oleObj name="Equation" r:id="rId3" imgW="3187440" imgH="444240" progId="Equation.DSMT4">
                  <p:embed/>
                </p:oleObj>
              </mc:Choice>
              <mc:Fallback>
                <p:oleObj name="Equation" r:id="rId3" imgW="3187440" imgH="444240" progId="Equation.DSMT4">
                  <p:embed/>
                  <p:pic>
                    <p:nvPicPr>
                      <p:cNvPr id="12" name="Object 11">
                        <a:extLst>
                          <a:ext uri="{FF2B5EF4-FFF2-40B4-BE49-F238E27FC236}">
                            <a16:creationId xmlns:a16="http://schemas.microsoft.com/office/drawing/2014/main" id="{063D1F62-BF85-4F61-BDC3-08E9F9AA1914}"/>
                          </a:ext>
                        </a:extLst>
                      </p:cNvPr>
                      <p:cNvPicPr>
                        <a:picLocks noChangeAspect="1" noChangeArrowheads="1"/>
                      </p:cNvPicPr>
                      <p:nvPr/>
                    </p:nvPicPr>
                    <p:blipFill>
                      <a:blip r:embed="rId4"/>
                      <a:srcRect/>
                      <a:stretch>
                        <a:fillRect/>
                      </a:stretch>
                    </p:blipFill>
                    <p:spPr bwMode="auto">
                      <a:xfrm>
                        <a:off x="2010045" y="1817053"/>
                        <a:ext cx="4229100" cy="590550"/>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5">
            <p14:nvContentPartPr>
              <p14:cNvPr id="4" name="Ink 3">
                <a:extLst>
                  <a:ext uri="{FF2B5EF4-FFF2-40B4-BE49-F238E27FC236}">
                    <a16:creationId xmlns:a16="http://schemas.microsoft.com/office/drawing/2014/main" id="{21492248-B369-4FFB-87EF-5C1DCA741AC0}"/>
                  </a:ext>
                </a:extLst>
              </p14:cNvPr>
              <p14:cNvContentPartPr/>
              <p14:nvPr/>
            </p14:nvContentPartPr>
            <p14:xfrm>
              <a:off x="940342" y="2370075"/>
              <a:ext cx="918720" cy="428400"/>
            </p14:xfrm>
          </p:contentPart>
        </mc:Choice>
        <mc:Fallback xmlns="">
          <p:pic>
            <p:nvPicPr>
              <p:cNvPr id="4" name="Ink 3">
                <a:extLst>
                  <a:ext uri="{FF2B5EF4-FFF2-40B4-BE49-F238E27FC236}">
                    <a16:creationId xmlns:a16="http://schemas.microsoft.com/office/drawing/2014/main" id="{21492248-B369-4FFB-87EF-5C1DCA741AC0}"/>
                  </a:ext>
                </a:extLst>
              </p:cNvPr>
              <p:cNvPicPr/>
              <p:nvPr/>
            </p:nvPicPr>
            <p:blipFill>
              <a:blip r:embed="rId7"/>
              <a:stretch>
                <a:fillRect/>
              </a:stretch>
            </p:blipFill>
            <p:spPr>
              <a:xfrm>
                <a:off x="936022" y="2365755"/>
                <a:ext cx="927360" cy="437040"/>
              </a:xfrm>
              <a:prstGeom prst="rect">
                <a:avLst/>
              </a:prstGeom>
            </p:spPr>
          </p:pic>
        </mc:Fallback>
      </mc:AlternateContent>
      <p:graphicFrame>
        <p:nvGraphicFramePr>
          <p:cNvPr id="16" name="Object 15">
            <a:extLst>
              <a:ext uri="{FF2B5EF4-FFF2-40B4-BE49-F238E27FC236}">
                <a16:creationId xmlns:a16="http://schemas.microsoft.com/office/drawing/2014/main" id="{42B7AD72-67A9-4B3B-A8A1-6F523D958498}"/>
              </a:ext>
            </a:extLst>
          </p:cNvPr>
          <p:cNvGraphicFramePr>
            <a:graphicFrameLocks noChangeAspect="1"/>
          </p:cNvGraphicFramePr>
          <p:nvPr>
            <p:extLst>
              <p:ext uri="{D42A27DB-BD31-4B8C-83A1-F6EECF244321}">
                <p14:modId xmlns:p14="http://schemas.microsoft.com/office/powerpoint/2010/main" val="3545859552"/>
              </p:ext>
            </p:extLst>
          </p:nvPr>
        </p:nvGraphicFramePr>
        <p:xfrm>
          <a:off x="2010045" y="2577978"/>
          <a:ext cx="4781373" cy="590144"/>
        </p:xfrm>
        <a:graphic>
          <a:graphicData uri="http://schemas.openxmlformats.org/presentationml/2006/ole">
            <mc:AlternateContent xmlns:mc="http://schemas.openxmlformats.org/markup-compatibility/2006">
              <mc:Choice xmlns:v="urn:schemas-microsoft-com:vml" Requires="v">
                <p:oleObj name="Equation" r:id="rId8" imgW="3924000" imgH="482400" progId="Equation.DSMT4">
                  <p:embed/>
                </p:oleObj>
              </mc:Choice>
              <mc:Fallback>
                <p:oleObj name="Equation" r:id="rId8" imgW="3924000" imgH="482400" progId="Equation.DSMT4">
                  <p:embed/>
                  <p:pic>
                    <p:nvPicPr>
                      <p:cNvPr id="3" name="Object 2">
                        <a:extLst>
                          <a:ext uri="{FF2B5EF4-FFF2-40B4-BE49-F238E27FC236}">
                            <a16:creationId xmlns:a16="http://schemas.microsoft.com/office/drawing/2014/main" id="{60549A08-2075-4304-9F5E-D4C32DB5F8E6}"/>
                          </a:ext>
                        </a:extLst>
                      </p:cNvPr>
                      <p:cNvPicPr>
                        <a:picLocks noChangeAspect="1" noChangeArrowheads="1"/>
                      </p:cNvPicPr>
                      <p:nvPr/>
                    </p:nvPicPr>
                    <p:blipFill>
                      <a:blip r:embed="rId9"/>
                      <a:srcRect/>
                      <a:stretch>
                        <a:fillRect/>
                      </a:stretch>
                    </p:blipFill>
                    <p:spPr bwMode="auto">
                      <a:xfrm>
                        <a:off x="2010045" y="2577978"/>
                        <a:ext cx="4781373" cy="590144"/>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7AAB5130-8BE1-4312-90B7-86E10653EEC7}"/>
              </a:ext>
            </a:extLst>
          </p:cNvPr>
          <p:cNvSpPr txBox="1"/>
          <p:nvPr/>
        </p:nvSpPr>
        <p:spPr>
          <a:xfrm>
            <a:off x="2010045" y="3429000"/>
            <a:ext cx="4364122" cy="523220"/>
          </a:xfrm>
          <a:prstGeom prst="rect">
            <a:avLst/>
          </a:prstGeom>
          <a:noFill/>
        </p:spPr>
        <p:txBody>
          <a:bodyPr wrap="square" rtlCol="0">
            <a:spAutoFit/>
          </a:bodyPr>
          <a:lstStyle/>
          <a:p>
            <a:r>
              <a:rPr lang="en-US" sz="1400"/>
              <a:t>Apropos classical physics, we might just approximate H</a:t>
            </a:r>
            <a:r>
              <a:rPr lang="en-US" sz="1400" baseline="-25000"/>
              <a:t>CFA</a:t>
            </a:r>
            <a:r>
              <a:rPr lang="en-US" sz="1400"/>
              <a:t> as a harmonic oscillator Hamiltonian.  </a:t>
            </a:r>
          </a:p>
        </p:txBody>
      </p:sp>
    </p:spTree>
    <p:extLst>
      <p:ext uri="{BB962C8B-B14F-4D97-AF65-F5344CB8AC3E}">
        <p14:creationId xmlns:p14="http://schemas.microsoft.com/office/powerpoint/2010/main" val="9003213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3692435" y="158814"/>
            <a:ext cx="3020971" cy="523221"/>
          </a:xfrm>
        </p:spPr>
        <p:txBody>
          <a:bodyPr>
            <a:normAutofit fontScale="90000"/>
          </a:bodyPr>
          <a:lstStyle/>
          <a:p>
            <a:r>
              <a:rPr lang="en-US" sz="3200" b="1" u="sng">
                <a:latin typeface="+mn-lt"/>
              </a:rPr>
              <a:t>Dielectric</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274947" y="814817"/>
            <a:ext cx="4359198" cy="584775"/>
          </a:xfrm>
          <a:prstGeom prst="rect">
            <a:avLst/>
          </a:prstGeom>
          <a:noFill/>
        </p:spPr>
        <p:txBody>
          <a:bodyPr wrap="square" rtlCol="0">
            <a:spAutoFit/>
          </a:bodyPr>
          <a:lstStyle/>
          <a:p>
            <a:r>
              <a:rPr lang="en-US" b="1" dirty="0"/>
              <a:t>Atom in electric field</a:t>
            </a:r>
            <a:endParaRPr lang="en-US" dirty="0"/>
          </a:p>
          <a:p>
            <a:r>
              <a:rPr lang="en-US" sz="1400" dirty="0"/>
              <a:t>So if we just have an electric field, then we’d have:</a:t>
            </a:r>
          </a:p>
        </p:txBody>
      </p:sp>
      <p:sp>
        <p:nvSpPr>
          <p:cNvPr id="3" name="TextBox 2">
            <a:extLst>
              <a:ext uri="{FF2B5EF4-FFF2-40B4-BE49-F238E27FC236}">
                <a16:creationId xmlns:a16="http://schemas.microsoft.com/office/drawing/2014/main" id="{10162DC7-5687-4D31-9A1E-ECA00C8B13F0}"/>
              </a:ext>
            </a:extLst>
          </p:cNvPr>
          <p:cNvSpPr txBox="1"/>
          <p:nvPr/>
        </p:nvSpPr>
        <p:spPr>
          <a:xfrm>
            <a:off x="325862" y="2110971"/>
            <a:ext cx="10860004" cy="523220"/>
          </a:xfrm>
          <a:prstGeom prst="rect">
            <a:avLst/>
          </a:prstGeom>
          <a:noFill/>
        </p:spPr>
        <p:txBody>
          <a:bodyPr wrap="square" rtlCol="0">
            <a:spAutoFit/>
          </a:bodyPr>
          <a:lstStyle/>
          <a:p>
            <a:r>
              <a:rPr lang="en-US" sz="1400"/>
              <a:t>And I think I’ll simplify things so that we consider an atom like Li with just a single electron in its outer shell.  And so we’ll pretend its basically a hydrogenic atom with an electron in the n = 2 shell.  So then we have something like (where we’re now calling </a:t>
            </a:r>
            <a:r>
              <a:rPr lang="en-US" sz="1400" b="1"/>
              <a:t>E</a:t>
            </a:r>
            <a:r>
              <a:rPr lang="en-US" sz="1400"/>
              <a:t> to be </a:t>
            </a:r>
            <a:r>
              <a:rPr lang="en-US" sz="1400" b="1"/>
              <a:t>h</a:t>
            </a:r>
            <a:r>
              <a:rPr lang="en-US" sz="1400"/>
              <a:t>):</a:t>
            </a:r>
          </a:p>
        </p:txBody>
      </p:sp>
      <p:graphicFrame>
        <p:nvGraphicFramePr>
          <p:cNvPr id="13" name="Object 12">
            <a:extLst>
              <a:ext uri="{FF2B5EF4-FFF2-40B4-BE49-F238E27FC236}">
                <a16:creationId xmlns:a16="http://schemas.microsoft.com/office/drawing/2014/main" id="{81FD77F9-06DC-4FFD-A02F-411B305CD90D}"/>
              </a:ext>
            </a:extLst>
          </p:cNvPr>
          <p:cNvGraphicFramePr>
            <a:graphicFrameLocks noChangeAspect="1"/>
          </p:cNvGraphicFramePr>
          <p:nvPr>
            <p:extLst>
              <p:ext uri="{D42A27DB-BD31-4B8C-83A1-F6EECF244321}">
                <p14:modId xmlns:p14="http://schemas.microsoft.com/office/powerpoint/2010/main" val="2214930322"/>
              </p:ext>
            </p:extLst>
          </p:nvPr>
        </p:nvGraphicFramePr>
        <p:xfrm>
          <a:off x="376176" y="1488493"/>
          <a:ext cx="1735137" cy="471487"/>
        </p:xfrm>
        <a:graphic>
          <a:graphicData uri="http://schemas.openxmlformats.org/presentationml/2006/ole">
            <mc:AlternateContent xmlns:mc="http://schemas.openxmlformats.org/markup-compatibility/2006">
              <mc:Choice xmlns:v="urn:schemas-microsoft-com:vml" Requires="v">
                <p:oleObj name="Equation" r:id="rId3" imgW="1307880" imgH="355320" progId="Equation.DSMT4">
                  <p:embed/>
                </p:oleObj>
              </mc:Choice>
              <mc:Fallback>
                <p:oleObj name="Equation" r:id="rId3" imgW="1307880" imgH="355320" progId="Equation.DSMT4">
                  <p:embed/>
                  <p:pic>
                    <p:nvPicPr>
                      <p:cNvPr id="13" name="Object 12">
                        <a:extLst>
                          <a:ext uri="{FF2B5EF4-FFF2-40B4-BE49-F238E27FC236}">
                            <a16:creationId xmlns:a16="http://schemas.microsoft.com/office/drawing/2014/main" id="{D647F4B7-4308-4F89-9D0D-876AF3D59136}"/>
                          </a:ext>
                        </a:extLst>
                      </p:cNvPr>
                      <p:cNvPicPr>
                        <a:picLocks noChangeAspect="1" noChangeArrowheads="1"/>
                      </p:cNvPicPr>
                      <p:nvPr/>
                    </p:nvPicPr>
                    <p:blipFill>
                      <a:blip r:embed="rId4"/>
                      <a:srcRect/>
                      <a:stretch>
                        <a:fillRect/>
                      </a:stretch>
                    </p:blipFill>
                    <p:spPr bwMode="auto">
                      <a:xfrm>
                        <a:off x="376176" y="1488493"/>
                        <a:ext cx="1735137" cy="471487"/>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5">
            <p14:nvContentPartPr>
              <p14:cNvPr id="16" name="Ink 15">
                <a:extLst>
                  <a:ext uri="{FF2B5EF4-FFF2-40B4-BE49-F238E27FC236}">
                    <a16:creationId xmlns:a16="http://schemas.microsoft.com/office/drawing/2014/main" id="{4FE46305-5A51-40D3-BA44-4C5343CDC1E6}"/>
                  </a:ext>
                </a:extLst>
              </p14:cNvPr>
              <p14:cNvContentPartPr/>
              <p14:nvPr/>
            </p14:nvContentPartPr>
            <p14:xfrm>
              <a:off x="2111313" y="3131370"/>
              <a:ext cx="918720" cy="428400"/>
            </p14:xfrm>
          </p:contentPart>
        </mc:Choice>
        <mc:Fallback xmlns="">
          <p:pic>
            <p:nvPicPr>
              <p:cNvPr id="16" name="Ink 15">
                <a:extLst>
                  <a:ext uri="{FF2B5EF4-FFF2-40B4-BE49-F238E27FC236}">
                    <a16:creationId xmlns:a16="http://schemas.microsoft.com/office/drawing/2014/main" id="{4FE46305-5A51-40D3-BA44-4C5343CDC1E6}"/>
                  </a:ext>
                </a:extLst>
              </p:cNvPr>
              <p:cNvPicPr/>
              <p:nvPr/>
            </p:nvPicPr>
            <p:blipFill>
              <a:blip r:embed="rId7"/>
              <a:stretch>
                <a:fillRect/>
              </a:stretch>
            </p:blipFill>
            <p:spPr>
              <a:xfrm>
                <a:off x="2106993" y="3127050"/>
                <a:ext cx="927360" cy="437040"/>
              </a:xfrm>
              <a:prstGeom prst="rect">
                <a:avLst/>
              </a:prstGeom>
            </p:spPr>
          </p:pic>
        </mc:Fallback>
      </mc:AlternateContent>
      <p:graphicFrame>
        <p:nvGraphicFramePr>
          <p:cNvPr id="18" name="Object 17">
            <a:extLst>
              <a:ext uri="{FF2B5EF4-FFF2-40B4-BE49-F238E27FC236}">
                <a16:creationId xmlns:a16="http://schemas.microsoft.com/office/drawing/2014/main" id="{7B7C9180-F251-4475-B2A2-6295110888D0}"/>
              </a:ext>
            </a:extLst>
          </p:cNvPr>
          <p:cNvGraphicFramePr>
            <a:graphicFrameLocks noChangeAspect="1"/>
          </p:cNvGraphicFramePr>
          <p:nvPr>
            <p:extLst>
              <p:ext uri="{D42A27DB-BD31-4B8C-83A1-F6EECF244321}">
                <p14:modId xmlns:p14="http://schemas.microsoft.com/office/powerpoint/2010/main" val="1985329099"/>
              </p:ext>
            </p:extLst>
          </p:nvPr>
        </p:nvGraphicFramePr>
        <p:xfrm>
          <a:off x="409397" y="2671359"/>
          <a:ext cx="1841500" cy="560388"/>
        </p:xfrm>
        <a:graphic>
          <a:graphicData uri="http://schemas.openxmlformats.org/presentationml/2006/ole">
            <mc:AlternateContent xmlns:mc="http://schemas.openxmlformats.org/markup-compatibility/2006">
              <mc:Choice xmlns:v="urn:schemas-microsoft-com:vml" Requires="v">
                <p:oleObj name="Equation" r:id="rId8" imgW="1511280" imgH="457200" progId="Equation.DSMT4">
                  <p:embed/>
                </p:oleObj>
              </mc:Choice>
              <mc:Fallback>
                <p:oleObj name="Equation" r:id="rId8" imgW="1511280" imgH="457200" progId="Equation.DSMT4">
                  <p:embed/>
                  <p:pic>
                    <p:nvPicPr>
                      <p:cNvPr id="16" name="Object 15">
                        <a:extLst>
                          <a:ext uri="{FF2B5EF4-FFF2-40B4-BE49-F238E27FC236}">
                            <a16:creationId xmlns:a16="http://schemas.microsoft.com/office/drawing/2014/main" id="{42B7AD72-67A9-4B3B-A8A1-6F523D958498}"/>
                          </a:ext>
                        </a:extLst>
                      </p:cNvPr>
                      <p:cNvPicPr>
                        <a:picLocks noChangeAspect="1" noChangeArrowheads="1"/>
                      </p:cNvPicPr>
                      <p:nvPr/>
                    </p:nvPicPr>
                    <p:blipFill>
                      <a:blip r:embed="rId9"/>
                      <a:srcRect/>
                      <a:stretch>
                        <a:fillRect/>
                      </a:stretch>
                    </p:blipFill>
                    <p:spPr bwMode="auto">
                      <a:xfrm>
                        <a:off x="409397" y="2671359"/>
                        <a:ext cx="1841500" cy="560388"/>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211ED773-3CA9-4E94-9C38-85AA09A339E1}"/>
              </a:ext>
            </a:extLst>
          </p:cNvPr>
          <p:cNvSpPr txBox="1"/>
          <p:nvPr/>
        </p:nvSpPr>
        <p:spPr>
          <a:xfrm>
            <a:off x="3094336" y="3171607"/>
            <a:ext cx="4589433" cy="523220"/>
          </a:xfrm>
          <a:prstGeom prst="rect">
            <a:avLst/>
          </a:prstGeom>
          <a:noFill/>
        </p:spPr>
        <p:txBody>
          <a:bodyPr wrap="square" rtlCol="0">
            <a:spAutoFit/>
          </a:bodyPr>
          <a:lstStyle/>
          <a:p>
            <a:r>
              <a:rPr lang="en-US" sz="1400"/>
              <a:t>From QM folder (Stark Effect) we found lowest lying eigenvalues (z</a:t>
            </a:r>
            <a:r>
              <a:rPr lang="en-US" sz="1400" baseline="-25000"/>
              <a:t>0</a:t>
            </a:r>
            <a:r>
              <a:rPr lang="en-US" sz="1400"/>
              <a:t> some constant):</a:t>
            </a:r>
            <a:endParaRPr lang="en-US"/>
          </a:p>
        </p:txBody>
      </p:sp>
      <p:graphicFrame>
        <p:nvGraphicFramePr>
          <p:cNvPr id="9" name="Object 8">
            <a:extLst>
              <a:ext uri="{FF2B5EF4-FFF2-40B4-BE49-F238E27FC236}">
                <a16:creationId xmlns:a16="http://schemas.microsoft.com/office/drawing/2014/main" id="{D2517217-E614-4B3B-AFAD-41425105286A}"/>
              </a:ext>
            </a:extLst>
          </p:cNvPr>
          <p:cNvGraphicFramePr>
            <a:graphicFrameLocks noChangeAspect="1"/>
          </p:cNvGraphicFramePr>
          <p:nvPr>
            <p:extLst>
              <p:ext uri="{D42A27DB-BD31-4B8C-83A1-F6EECF244321}">
                <p14:modId xmlns:p14="http://schemas.microsoft.com/office/powerpoint/2010/main" val="980990547"/>
              </p:ext>
            </p:extLst>
          </p:nvPr>
        </p:nvGraphicFramePr>
        <p:xfrm>
          <a:off x="7293442" y="3171607"/>
          <a:ext cx="1038688" cy="487356"/>
        </p:xfrm>
        <a:graphic>
          <a:graphicData uri="http://schemas.openxmlformats.org/presentationml/2006/ole">
            <mc:AlternateContent xmlns:mc="http://schemas.openxmlformats.org/markup-compatibility/2006">
              <mc:Choice xmlns:v="urn:schemas-microsoft-com:vml" Requires="v">
                <p:oleObj name="Equation" r:id="rId10" imgW="863225" imgH="393529" progId="Equation.DSMT4">
                  <p:embed/>
                </p:oleObj>
              </mc:Choice>
              <mc:Fallback>
                <p:oleObj name="Equation" r:id="rId10" imgW="863225" imgH="393529" progId="Equation.DSMT4">
                  <p:embed/>
                  <p:pic>
                    <p:nvPicPr>
                      <p:cNvPr id="0" name="Object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293442" y="3171607"/>
                        <a:ext cx="1038688" cy="487356"/>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D93A49BE-7643-4C13-B9E6-4721AC747EDB}"/>
              </a:ext>
            </a:extLst>
          </p:cNvPr>
          <p:cNvGraphicFramePr>
            <a:graphicFrameLocks noChangeAspect="1"/>
          </p:cNvGraphicFramePr>
          <p:nvPr>
            <p:extLst>
              <p:ext uri="{D42A27DB-BD31-4B8C-83A1-F6EECF244321}">
                <p14:modId xmlns:p14="http://schemas.microsoft.com/office/powerpoint/2010/main" val="257852450"/>
              </p:ext>
            </p:extLst>
          </p:nvPr>
        </p:nvGraphicFramePr>
        <p:xfrm>
          <a:off x="385631" y="4238360"/>
          <a:ext cx="2684939" cy="307776"/>
        </p:xfrm>
        <a:graphic>
          <a:graphicData uri="http://schemas.openxmlformats.org/presentationml/2006/ole">
            <mc:AlternateContent xmlns:mc="http://schemas.openxmlformats.org/markup-compatibility/2006">
              <mc:Choice xmlns:v="urn:schemas-microsoft-com:vml" Requires="v">
                <p:oleObj name="Equation" r:id="rId12" imgW="2095200" imgH="241200" progId="Equation.DSMT4">
                  <p:embed/>
                </p:oleObj>
              </mc:Choice>
              <mc:Fallback>
                <p:oleObj name="Equation" r:id="rId12" imgW="2095200" imgH="241200" progId="Equation.DSMT4">
                  <p:embed/>
                  <p:pic>
                    <p:nvPicPr>
                      <p:cNvPr id="0" name="Object 5"/>
                      <p:cNvPicPr>
                        <a:picLocks noChangeAspect="1" noChangeArrowheads="1"/>
                      </p:cNvPicPr>
                      <p:nvPr/>
                    </p:nvPicPr>
                    <p:blipFill>
                      <a:blip r:embed="rId13"/>
                      <a:srcRect/>
                      <a:stretch>
                        <a:fillRect/>
                      </a:stretch>
                    </p:blipFill>
                    <p:spPr bwMode="auto">
                      <a:xfrm>
                        <a:off x="385631" y="4238360"/>
                        <a:ext cx="2684939" cy="307776"/>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65F1E3C0-968E-4BC6-BB36-DA7EC12B10EF}"/>
              </a:ext>
            </a:extLst>
          </p:cNvPr>
          <p:cNvSpPr txBox="1"/>
          <p:nvPr/>
        </p:nvSpPr>
        <p:spPr>
          <a:xfrm>
            <a:off x="325862" y="3903060"/>
            <a:ext cx="3366573" cy="307777"/>
          </a:xfrm>
          <a:prstGeom prst="rect">
            <a:avLst/>
          </a:prstGeom>
          <a:noFill/>
        </p:spPr>
        <p:txBody>
          <a:bodyPr wrap="square" rtlCol="0">
            <a:spAutoFit/>
          </a:bodyPr>
          <a:lstStyle/>
          <a:p>
            <a:r>
              <a:rPr lang="en-US" sz="1400"/>
              <a:t>So then the partition function is given by:</a:t>
            </a:r>
          </a:p>
        </p:txBody>
      </p:sp>
      <p:sp>
        <p:nvSpPr>
          <p:cNvPr id="21" name="TextBox 20">
            <a:extLst>
              <a:ext uri="{FF2B5EF4-FFF2-40B4-BE49-F238E27FC236}">
                <a16:creationId xmlns:a16="http://schemas.microsoft.com/office/drawing/2014/main" id="{DBD14A9D-B909-4974-8BC7-CEE6A3964C3B}"/>
              </a:ext>
            </a:extLst>
          </p:cNvPr>
          <p:cNvSpPr txBox="1"/>
          <p:nvPr/>
        </p:nvSpPr>
        <p:spPr>
          <a:xfrm>
            <a:off x="325862" y="4656994"/>
            <a:ext cx="1785451" cy="307777"/>
          </a:xfrm>
          <a:prstGeom prst="rect">
            <a:avLst/>
          </a:prstGeom>
          <a:noFill/>
        </p:spPr>
        <p:txBody>
          <a:bodyPr wrap="square" rtlCol="0">
            <a:spAutoFit/>
          </a:bodyPr>
          <a:lstStyle/>
          <a:p>
            <a:r>
              <a:rPr lang="en-US" sz="1400"/>
              <a:t>And free energy by:</a:t>
            </a:r>
          </a:p>
        </p:txBody>
      </p:sp>
      <p:graphicFrame>
        <p:nvGraphicFramePr>
          <p:cNvPr id="23" name="Object 22">
            <a:extLst>
              <a:ext uri="{FF2B5EF4-FFF2-40B4-BE49-F238E27FC236}">
                <a16:creationId xmlns:a16="http://schemas.microsoft.com/office/drawing/2014/main" id="{2834FE74-17E7-4ECA-8F4A-31B3465DC866}"/>
              </a:ext>
            </a:extLst>
          </p:cNvPr>
          <p:cNvGraphicFramePr>
            <a:graphicFrameLocks noChangeAspect="1"/>
          </p:cNvGraphicFramePr>
          <p:nvPr>
            <p:extLst>
              <p:ext uri="{D42A27DB-BD31-4B8C-83A1-F6EECF244321}">
                <p14:modId xmlns:p14="http://schemas.microsoft.com/office/powerpoint/2010/main" val="3074046216"/>
              </p:ext>
            </p:extLst>
          </p:nvPr>
        </p:nvGraphicFramePr>
        <p:xfrm>
          <a:off x="409396" y="5062735"/>
          <a:ext cx="2058595" cy="525092"/>
        </p:xfrm>
        <a:graphic>
          <a:graphicData uri="http://schemas.openxmlformats.org/presentationml/2006/ole">
            <mc:AlternateContent xmlns:mc="http://schemas.openxmlformats.org/markup-compatibility/2006">
              <mc:Choice xmlns:v="urn:schemas-microsoft-com:vml" Requires="v">
                <p:oleObj name="Equation" r:id="rId14" imgW="1638000" imgH="419040" progId="Equation.DSMT4">
                  <p:embed/>
                </p:oleObj>
              </mc:Choice>
              <mc:Fallback>
                <p:oleObj name="Equation" r:id="rId14" imgW="1638000" imgH="419040" progId="Equation.DSMT4">
                  <p:embed/>
                  <p:pic>
                    <p:nvPicPr>
                      <p:cNvPr id="0" name="Object 7"/>
                      <p:cNvPicPr>
                        <a:picLocks noChangeAspect="1" noChangeArrowheads="1"/>
                      </p:cNvPicPr>
                      <p:nvPr/>
                    </p:nvPicPr>
                    <p:blipFill>
                      <a:blip r:embed="rId15"/>
                      <a:srcRect/>
                      <a:stretch>
                        <a:fillRect/>
                      </a:stretch>
                    </p:blipFill>
                    <p:spPr bwMode="auto">
                      <a:xfrm>
                        <a:off x="409396" y="5062735"/>
                        <a:ext cx="2058595" cy="525092"/>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6E07D0F9-021C-4DF8-BC05-017EEDE16ABA}"/>
              </a:ext>
            </a:extLst>
          </p:cNvPr>
          <p:cNvSpPr txBox="1"/>
          <p:nvPr/>
        </p:nvSpPr>
        <p:spPr>
          <a:xfrm>
            <a:off x="325862" y="5685791"/>
            <a:ext cx="2768474" cy="307777"/>
          </a:xfrm>
          <a:prstGeom prst="rect">
            <a:avLst/>
          </a:prstGeom>
          <a:noFill/>
        </p:spPr>
        <p:txBody>
          <a:bodyPr wrap="square" rtlCol="0">
            <a:spAutoFit/>
          </a:bodyPr>
          <a:lstStyle/>
          <a:p>
            <a:r>
              <a:rPr lang="en-US" sz="1400"/>
              <a:t>And so then polarization by:</a:t>
            </a:r>
          </a:p>
        </p:txBody>
      </p:sp>
      <p:graphicFrame>
        <p:nvGraphicFramePr>
          <p:cNvPr id="26" name="Object 25">
            <a:extLst>
              <a:ext uri="{FF2B5EF4-FFF2-40B4-BE49-F238E27FC236}">
                <a16:creationId xmlns:a16="http://schemas.microsoft.com/office/drawing/2014/main" id="{3954C40D-A1AF-4694-947B-9184C0922E06}"/>
              </a:ext>
            </a:extLst>
          </p:cNvPr>
          <p:cNvGraphicFramePr>
            <a:graphicFrameLocks noChangeAspect="1"/>
          </p:cNvGraphicFramePr>
          <p:nvPr>
            <p:extLst>
              <p:ext uri="{D42A27DB-BD31-4B8C-83A1-F6EECF244321}">
                <p14:modId xmlns:p14="http://schemas.microsoft.com/office/powerpoint/2010/main" val="3915085132"/>
              </p:ext>
            </p:extLst>
          </p:nvPr>
        </p:nvGraphicFramePr>
        <p:xfrm>
          <a:off x="409396" y="6104426"/>
          <a:ext cx="2560946" cy="517572"/>
        </p:xfrm>
        <a:graphic>
          <a:graphicData uri="http://schemas.openxmlformats.org/presentationml/2006/ole">
            <mc:AlternateContent xmlns:mc="http://schemas.openxmlformats.org/markup-compatibility/2006">
              <mc:Choice xmlns:v="urn:schemas-microsoft-com:vml" Requires="v">
                <p:oleObj name="Equation" r:id="rId16" imgW="1968480" imgH="393480" progId="Equation.DSMT4">
                  <p:embed/>
                </p:oleObj>
              </mc:Choice>
              <mc:Fallback>
                <p:oleObj name="Equation" r:id="rId16" imgW="1968480" imgH="393480" progId="Equation.DSMT4">
                  <p:embed/>
                  <p:pic>
                    <p:nvPicPr>
                      <p:cNvPr id="0" name="Object 9"/>
                      <p:cNvPicPr>
                        <a:picLocks noChangeAspect="1" noChangeArrowheads="1"/>
                      </p:cNvPicPr>
                      <p:nvPr/>
                    </p:nvPicPr>
                    <p:blipFill>
                      <a:blip r:embed="rId17"/>
                      <a:srcRect/>
                      <a:stretch>
                        <a:fillRect/>
                      </a:stretch>
                    </p:blipFill>
                    <p:spPr bwMode="auto">
                      <a:xfrm>
                        <a:off x="409396" y="6104426"/>
                        <a:ext cx="2560946" cy="517572"/>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8">
            <p14:nvContentPartPr>
              <p14:cNvPr id="27" name="Ink 26">
                <a:extLst>
                  <a:ext uri="{FF2B5EF4-FFF2-40B4-BE49-F238E27FC236}">
                    <a16:creationId xmlns:a16="http://schemas.microsoft.com/office/drawing/2014/main" id="{DA5173C5-52F6-42D2-B46F-09B19C51870B}"/>
                  </a:ext>
                </a:extLst>
              </p14:cNvPr>
              <p14:cNvContentPartPr/>
              <p14:nvPr/>
            </p14:nvContentPartPr>
            <p14:xfrm>
              <a:off x="3121612" y="4928701"/>
              <a:ext cx="1542557" cy="1454353"/>
            </p14:xfrm>
          </p:contentPart>
        </mc:Choice>
        <mc:Fallback xmlns="">
          <p:pic>
            <p:nvPicPr>
              <p:cNvPr id="27" name="Ink 26">
                <a:extLst>
                  <a:ext uri="{FF2B5EF4-FFF2-40B4-BE49-F238E27FC236}">
                    <a16:creationId xmlns:a16="http://schemas.microsoft.com/office/drawing/2014/main" id="{DA5173C5-52F6-42D2-B46F-09B19C51870B}"/>
                  </a:ext>
                </a:extLst>
              </p:cNvPr>
              <p:cNvPicPr/>
              <p:nvPr/>
            </p:nvPicPr>
            <p:blipFill>
              <a:blip r:embed="rId19"/>
              <a:stretch>
                <a:fillRect/>
              </a:stretch>
            </p:blipFill>
            <p:spPr>
              <a:xfrm>
                <a:off x="3112612" y="4920059"/>
                <a:ext cx="1560197" cy="1471997"/>
              </a:xfrm>
              <a:prstGeom prst="rect">
                <a:avLst/>
              </a:prstGeom>
            </p:spPr>
          </p:pic>
        </mc:Fallback>
      </mc:AlternateContent>
      <p:sp>
        <p:nvSpPr>
          <p:cNvPr id="28" name="TextBox 27">
            <a:extLst>
              <a:ext uri="{FF2B5EF4-FFF2-40B4-BE49-F238E27FC236}">
                <a16:creationId xmlns:a16="http://schemas.microsoft.com/office/drawing/2014/main" id="{AE79E5B3-03A9-4B04-9CEA-F8E4A3559CDC}"/>
              </a:ext>
            </a:extLst>
          </p:cNvPr>
          <p:cNvSpPr txBox="1"/>
          <p:nvPr/>
        </p:nvSpPr>
        <p:spPr>
          <a:xfrm>
            <a:off x="4875914" y="4686593"/>
            <a:ext cx="6807100" cy="307777"/>
          </a:xfrm>
          <a:prstGeom prst="rect">
            <a:avLst/>
          </a:prstGeom>
          <a:noFill/>
        </p:spPr>
        <p:txBody>
          <a:bodyPr wrap="square" rtlCol="0">
            <a:spAutoFit/>
          </a:bodyPr>
          <a:lstStyle/>
          <a:p>
            <a:r>
              <a:rPr lang="en-US" sz="1400"/>
              <a:t>which, for low fields, reduces to (and multiplying by n = N/V to get polarization density):</a:t>
            </a:r>
          </a:p>
        </p:txBody>
      </p:sp>
      <p:graphicFrame>
        <p:nvGraphicFramePr>
          <p:cNvPr id="30" name="Object 29">
            <a:extLst>
              <a:ext uri="{FF2B5EF4-FFF2-40B4-BE49-F238E27FC236}">
                <a16:creationId xmlns:a16="http://schemas.microsoft.com/office/drawing/2014/main" id="{6B497555-B0CB-485E-913A-489B7E252214}"/>
              </a:ext>
            </a:extLst>
          </p:cNvPr>
          <p:cNvGraphicFramePr>
            <a:graphicFrameLocks noChangeAspect="1"/>
          </p:cNvGraphicFramePr>
          <p:nvPr>
            <p:extLst>
              <p:ext uri="{D42A27DB-BD31-4B8C-83A1-F6EECF244321}">
                <p14:modId xmlns:p14="http://schemas.microsoft.com/office/powerpoint/2010/main" val="4273917933"/>
              </p:ext>
            </p:extLst>
          </p:nvPr>
        </p:nvGraphicFramePr>
        <p:xfrm>
          <a:off x="4884792" y="5129969"/>
          <a:ext cx="1366200" cy="338436"/>
        </p:xfrm>
        <a:graphic>
          <a:graphicData uri="http://schemas.openxmlformats.org/presentationml/2006/ole">
            <mc:AlternateContent xmlns:mc="http://schemas.openxmlformats.org/markup-compatibility/2006">
              <mc:Choice xmlns:v="urn:schemas-microsoft-com:vml" Requires="v">
                <p:oleObj name="Equation" r:id="rId20" imgW="1040948" imgH="253890" progId="Equation.DSMT4">
                  <p:embed/>
                </p:oleObj>
              </mc:Choice>
              <mc:Fallback>
                <p:oleObj name="Equation" r:id="rId20" imgW="1040948" imgH="253890" progId="Equation.DSMT4">
                  <p:embed/>
                  <p:pic>
                    <p:nvPicPr>
                      <p:cNvPr id="0" name="Object 11"/>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884792" y="5129969"/>
                        <a:ext cx="1366200" cy="338436"/>
                      </a:xfrm>
                      <a:prstGeom prst="rect">
                        <a:avLst/>
                      </a:prstGeom>
                      <a:noFill/>
                    </p:spPr>
                  </p:pic>
                </p:oleObj>
              </mc:Fallback>
            </mc:AlternateContent>
          </a:graphicData>
        </a:graphic>
      </p:graphicFrame>
      <p:sp>
        <p:nvSpPr>
          <p:cNvPr id="31" name="TextBox 30">
            <a:extLst>
              <a:ext uri="{FF2B5EF4-FFF2-40B4-BE49-F238E27FC236}">
                <a16:creationId xmlns:a16="http://schemas.microsoft.com/office/drawing/2014/main" id="{BD8327D3-A0EB-4657-8D10-0B59D9528173}"/>
              </a:ext>
            </a:extLst>
          </p:cNvPr>
          <p:cNvSpPr txBox="1"/>
          <p:nvPr/>
        </p:nvSpPr>
        <p:spPr>
          <a:xfrm>
            <a:off x="4875914" y="5593340"/>
            <a:ext cx="3456216" cy="307777"/>
          </a:xfrm>
          <a:prstGeom prst="rect">
            <a:avLst/>
          </a:prstGeom>
          <a:noFill/>
        </p:spPr>
        <p:txBody>
          <a:bodyPr wrap="square" rtlCol="0">
            <a:spAutoFit/>
          </a:bodyPr>
          <a:lstStyle/>
          <a:p>
            <a:r>
              <a:rPr lang="en-US" sz="1400"/>
              <a:t>And it follows the susceptibility is given by.</a:t>
            </a:r>
          </a:p>
        </p:txBody>
      </p:sp>
      <p:graphicFrame>
        <p:nvGraphicFramePr>
          <p:cNvPr id="33" name="Object 32">
            <a:extLst>
              <a:ext uri="{FF2B5EF4-FFF2-40B4-BE49-F238E27FC236}">
                <a16:creationId xmlns:a16="http://schemas.microsoft.com/office/drawing/2014/main" id="{704713E2-F65D-4DE4-B633-07DC5C848595}"/>
              </a:ext>
            </a:extLst>
          </p:cNvPr>
          <p:cNvGraphicFramePr>
            <a:graphicFrameLocks noChangeAspect="1"/>
          </p:cNvGraphicFramePr>
          <p:nvPr>
            <p:extLst>
              <p:ext uri="{D42A27DB-BD31-4B8C-83A1-F6EECF244321}">
                <p14:modId xmlns:p14="http://schemas.microsoft.com/office/powerpoint/2010/main" val="758042625"/>
              </p:ext>
            </p:extLst>
          </p:nvPr>
        </p:nvGraphicFramePr>
        <p:xfrm>
          <a:off x="4962288" y="5993568"/>
          <a:ext cx="1211208" cy="616119"/>
        </p:xfrm>
        <a:graphic>
          <a:graphicData uri="http://schemas.openxmlformats.org/presentationml/2006/ole">
            <mc:AlternateContent xmlns:mc="http://schemas.openxmlformats.org/markup-compatibility/2006">
              <mc:Choice xmlns:v="urn:schemas-microsoft-com:vml" Requires="v">
                <p:oleObj name="Equation" r:id="rId22" imgW="914400" imgH="457200" progId="Equation.DSMT4">
                  <p:embed/>
                </p:oleObj>
              </mc:Choice>
              <mc:Fallback>
                <p:oleObj name="Equation" r:id="rId22" imgW="914400" imgH="457200" progId="Equation.DSMT4">
                  <p:embed/>
                  <p:pic>
                    <p:nvPicPr>
                      <p:cNvPr id="0" name="Object 13"/>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962288" y="5993568"/>
                        <a:ext cx="1211208" cy="616119"/>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90635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3692435" y="158814"/>
            <a:ext cx="3020971" cy="523221"/>
          </a:xfrm>
        </p:spPr>
        <p:txBody>
          <a:bodyPr>
            <a:normAutofit fontScale="90000"/>
          </a:bodyPr>
          <a:lstStyle/>
          <a:p>
            <a:r>
              <a:rPr lang="en-US" sz="3200" b="1" u="sng">
                <a:latin typeface="+mn-lt"/>
              </a:rPr>
              <a:t>Paramagnet</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274947" y="730839"/>
            <a:ext cx="4359198" cy="584775"/>
          </a:xfrm>
          <a:prstGeom prst="rect">
            <a:avLst/>
          </a:prstGeom>
          <a:noFill/>
        </p:spPr>
        <p:txBody>
          <a:bodyPr wrap="square" rtlCol="0">
            <a:spAutoFit/>
          </a:bodyPr>
          <a:lstStyle/>
          <a:p>
            <a:r>
              <a:rPr lang="en-US" b="1" dirty="0"/>
              <a:t>Atom in magnetic field</a:t>
            </a:r>
            <a:endParaRPr lang="en-US" dirty="0"/>
          </a:p>
          <a:p>
            <a:r>
              <a:rPr lang="en-US" sz="1400" dirty="0"/>
              <a:t>So if we just have a magnetic field, then we’d have:</a:t>
            </a:r>
          </a:p>
        </p:txBody>
      </p:sp>
      <p:sp>
        <p:nvSpPr>
          <p:cNvPr id="3" name="TextBox 2">
            <a:extLst>
              <a:ext uri="{FF2B5EF4-FFF2-40B4-BE49-F238E27FC236}">
                <a16:creationId xmlns:a16="http://schemas.microsoft.com/office/drawing/2014/main" id="{10162DC7-5687-4D31-9A1E-ECA00C8B13F0}"/>
              </a:ext>
            </a:extLst>
          </p:cNvPr>
          <p:cNvSpPr txBox="1"/>
          <p:nvPr/>
        </p:nvSpPr>
        <p:spPr>
          <a:xfrm>
            <a:off x="325862" y="2026993"/>
            <a:ext cx="8125680" cy="307777"/>
          </a:xfrm>
          <a:prstGeom prst="rect">
            <a:avLst/>
          </a:prstGeom>
          <a:noFill/>
        </p:spPr>
        <p:txBody>
          <a:bodyPr wrap="square" rtlCol="0">
            <a:spAutoFit/>
          </a:bodyPr>
          <a:lstStyle/>
          <a:p>
            <a:r>
              <a:rPr lang="en-US" sz="1400"/>
              <a:t>And I think I’ll simplify things so that we consider consider things to just first order in </a:t>
            </a:r>
            <a:r>
              <a:rPr lang="en-US" sz="1400" b="1"/>
              <a:t>B </a:t>
            </a:r>
            <a:r>
              <a:rPr lang="en-US" sz="1400"/>
              <a:t>(now to be called </a:t>
            </a:r>
            <a:r>
              <a:rPr lang="en-US" sz="1400" b="1"/>
              <a:t>h</a:t>
            </a:r>
            <a:r>
              <a:rPr lang="en-US" sz="1400"/>
              <a:t>):</a:t>
            </a:r>
          </a:p>
        </p:txBody>
      </p:sp>
      <p:graphicFrame>
        <p:nvGraphicFramePr>
          <p:cNvPr id="13" name="Object 12">
            <a:extLst>
              <a:ext uri="{FF2B5EF4-FFF2-40B4-BE49-F238E27FC236}">
                <a16:creationId xmlns:a16="http://schemas.microsoft.com/office/drawing/2014/main" id="{81FD77F9-06DC-4FFD-A02F-411B305CD90D}"/>
              </a:ext>
            </a:extLst>
          </p:cNvPr>
          <p:cNvGraphicFramePr>
            <a:graphicFrameLocks noChangeAspect="1"/>
          </p:cNvGraphicFramePr>
          <p:nvPr>
            <p:extLst>
              <p:ext uri="{D42A27DB-BD31-4B8C-83A1-F6EECF244321}">
                <p14:modId xmlns:p14="http://schemas.microsoft.com/office/powerpoint/2010/main" val="3313254709"/>
              </p:ext>
            </p:extLst>
          </p:nvPr>
        </p:nvGraphicFramePr>
        <p:xfrm>
          <a:off x="390734" y="1374480"/>
          <a:ext cx="3260725" cy="576262"/>
        </p:xfrm>
        <a:graphic>
          <a:graphicData uri="http://schemas.openxmlformats.org/presentationml/2006/ole">
            <mc:AlternateContent xmlns:mc="http://schemas.openxmlformats.org/markup-compatibility/2006">
              <mc:Choice xmlns:v="urn:schemas-microsoft-com:vml" Requires="v">
                <p:oleObj name="Equation" r:id="rId3" imgW="2514600" imgH="444240" progId="Equation.DSMT4">
                  <p:embed/>
                </p:oleObj>
              </mc:Choice>
              <mc:Fallback>
                <p:oleObj name="Equation" r:id="rId3" imgW="2514600" imgH="444240" progId="Equation.DSMT4">
                  <p:embed/>
                  <p:pic>
                    <p:nvPicPr>
                      <p:cNvPr id="13" name="Object 12">
                        <a:extLst>
                          <a:ext uri="{FF2B5EF4-FFF2-40B4-BE49-F238E27FC236}">
                            <a16:creationId xmlns:a16="http://schemas.microsoft.com/office/drawing/2014/main" id="{81FD77F9-06DC-4FFD-A02F-411B305CD90D}"/>
                          </a:ext>
                        </a:extLst>
                      </p:cNvPr>
                      <p:cNvPicPr>
                        <a:picLocks noChangeAspect="1" noChangeArrowheads="1"/>
                      </p:cNvPicPr>
                      <p:nvPr/>
                    </p:nvPicPr>
                    <p:blipFill>
                      <a:blip r:embed="rId4"/>
                      <a:srcRect/>
                      <a:stretch>
                        <a:fillRect/>
                      </a:stretch>
                    </p:blipFill>
                    <p:spPr bwMode="auto">
                      <a:xfrm>
                        <a:off x="390734" y="1374480"/>
                        <a:ext cx="3260725" cy="576262"/>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5">
            <p14:nvContentPartPr>
              <p14:cNvPr id="16" name="Ink 15">
                <a:extLst>
                  <a:ext uri="{FF2B5EF4-FFF2-40B4-BE49-F238E27FC236}">
                    <a16:creationId xmlns:a16="http://schemas.microsoft.com/office/drawing/2014/main" id="{4FE46305-5A51-40D3-BA44-4C5343CDC1E6}"/>
                  </a:ext>
                </a:extLst>
              </p14:cNvPr>
              <p14:cNvContentPartPr/>
              <p14:nvPr/>
            </p14:nvContentPartPr>
            <p14:xfrm>
              <a:off x="1109656" y="2969312"/>
              <a:ext cx="918720" cy="428400"/>
            </p14:xfrm>
          </p:contentPart>
        </mc:Choice>
        <mc:Fallback xmlns="">
          <p:pic>
            <p:nvPicPr>
              <p:cNvPr id="16" name="Ink 15">
                <a:extLst>
                  <a:ext uri="{FF2B5EF4-FFF2-40B4-BE49-F238E27FC236}">
                    <a16:creationId xmlns:a16="http://schemas.microsoft.com/office/drawing/2014/main" id="{4FE46305-5A51-40D3-BA44-4C5343CDC1E6}"/>
                  </a:ext>
                </a:extLst>
              </p:cNvPr>
              <p:cNvPicPr/>
              <p:nvPr/>
            </p:nvPicPr>
            <p:blipFill>
              <a:blip r:embed="rId7"/>
              <a:stretch>
                <a:fillRect/>
              </a:stretch>
            </p:blipFill>
            <p:spPr>
              <a:xfrm>
                <a:off x="1105336" y="2964996"/>
                <a:ext cx="927360" cy="437033"/>
              </a:xfrm>
              <a:prstGeom prst="rect">
                <a:avLst/>
              </a:prstGeom>
            </p:spPr>
          </p:pic>
        </mc:Fallback>
      </mc:AlternateContent>
      <p:graphicFrame>
        <p:nvGraphicFramePr>
          <p:cNvPr id="18" name="Object 17">
            <a:extLst>
              <a:ext uri="{FF2B5EF4-FFF2-40B4-BE49-F238E27FC236}">
                <a16:creationId xmlns:a16="http://schemas.microsoft.com/office/drawing/2014/main" id="{7B7C9180-F251-4475-B2A2-6295110888D0}"/>
              </a:ext>
            </a:extLst>
          </p:cNvPr>
          <p:cNvGraphicFramePr>
            <a:graphicFrameLocks noChangeAspect="1"/>
          </p:cNvGraphicFramePr>
          <p:nvPr>
            <p:extLst>
              <p:ext uri="{D42A27DB-BD31-4B8C-83A1-F6EECF244321}">
                <p14:modId xmlns:p14="http://schemas.microsoft.com/office/powerpoint/2010/main" val="3944841055"/>
              </p:ext>
            </p:extLst>
          </p:nvPr>
        </p:nvGraphicFramePr>
        <p:xfrm>
          <a:off x="409396" y="4293462"/>
          <a:ext cx="3946525" cy="1057275"/>
        </p:xfrm>
        <a:graphic>
          <a:graphicData uri="http://schemas.openxmlformats.org/presentationml/2006/ole">
            <mc:AlternateContent xmlns:mc="http://schemas.openxmlformats.org/markup-compatibility/2006">
              <mc:Choice xmlns:v="urn:schemas-microsoft-com:vml" Requires="v">
                <p:oleObj name="Equation" r:id="rId8" imgW="3238200" imgH="863280" progId="Equation.DSMT4">
                  <p:embed/>
                </p:oleObj>
              </mc:Choice>
              <mc:Fallback>
                <p:oleObj name="Equation" r:id="rId8" imgW="3238200" imgH="863280" progId="Equation.DSMT4">
                  <p:embed/>
                  <p:pic>
                    <p:nvPicPr>
                      <p:cNvPr id="18" name="Object 17">
                        <a:extLst>
                          <a:ext uri="{FF2B5EF4-FFF2-40B4-BE49-F238E27FC236}">
                            <a16:creationId xmlns:a16="http://schemas.microsoft.com/office/drawing/2014/main" id="{7B7C9180-F251-4475-B2A2-6295110888D0}"/>
                          </a:ext>
                        </a:extLst>
                      </p:cNvPr>
                      <p:cNvPicPr>
                        <a:picLocks noChangeAspect="1" noChangeArrowheads="1"/>
                      </p:cNvPicPr>
                      <p:nvPr/>
                    </p:nvPicPr>
                    <p:blipFill>
                      <a:blip r:embed="rId9"/>
                      <a:srcRect/>
                      <a:stretch>
                        <a:fillRect/>
                      </a:stretch>
                    </p:blipFill>
                    <p:spPr bwMode="auto">
                      <a:xfrm>
                        <a:off x="409396" y="4293462"/>
                        <a:ext cx="3946525" cy="1057275"/>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211ED773-3CA9-4E94-9C38-85AA09A339E1}"/>
              </a:ext>
            </a:extLst>
          </p:cNvPr>
          <p:cNvSpPr txBox="1"/>
          <p:nvPr/>
        </p:nvSpPr>
        <p:spPr>
          <a:xfrm>
            <a:off x="2316163" y="3013661"/>
            <a:ext cx="7100596" cy="738664"/>
          </a:xfrm>
          <a:prstGeom prst="rect">
            <a:avLst/>
          </a:prstGeom>
          <a:noFill/>
        </p:spPr>
        <p:txBody>
          <a:bodyPr wrap="square" rtlCol="0">
            <a:spAutoFit/>
          </a:bodyPr>
          <a:lstStyle/>
          <a:p>
            <a:r>
              <a:rPr lang="en-US" sz="1400"/>
              <a:t>From CFA, the lowest lying states of H</a:t>
            </a:r>
            <a:r>
              <a:rPr lang="en-US" sz="1400" baseline="-25000"/>
              <a:t>CFA</a:t>
            </a:r>
            <a:r>
              <a:rPr lang="en-US" sz="1400"/>
              <a:t> are |L</a:t>
            </a:r>
            <a:r>
              <a:rPr lang="en-US" sz="1400" baseline="-25000"/>
              <a:t>T</a:t>
            </a:r>
            <a:r>
              <a:rPr lang="en-US" sz="1400"/>
              <a:t>S</a:t>
            </a:r>
            <a:r>
              <a:rPr lang="en-US" sz="1400" baseline="-25000"/>
              <a:t>T</a:t>
            </a:r>
            <a:r>
              <a:rPr lang="en-US" sz="1400"/>
              <a:t>J</a:t>
            </a:r>
            <a:r>
              <a:rPr lang="en-US" sz="1400" baseline="-25000"/>
              <a:t>T</a:t>
            </a:r>
            <a:r>
              <a:rPr lang="en-US" sz="1400"/>
              <a:t>J</a:t>
            </a:r>
            <a:r>
              <a:rPr lang="en-US" sz="1400" baseline="-25000"/>
              <a:t>zT</a:t>
            </a:r>
            <a:r>
              <a:rPr lang="en-US" sz="1400"/>
              <a:t>&gt; and these are also eigenstates of entire H.  And we use Wigner-Eckert theorem to replace </a:t>
            </a:r>
            <a:r>
              <a:rPr lang="en-US" sz="1400" b="1"/>
              <a:t>L</a:t>
            </a:r>
            <a:r>
              <a:rPr lang="en-US" sz="1400" baseline="-25000"/>
              <a:t>T</a:t>
            </a:r>
            <a:r>
              <a:rPr lang="en-US" sz="1400"/>
              <a:t> + g</a:t>
            </a:r>
            <a:r>
              <a:rPr lang="en-US" sz="1400" b="1"/>
              <a:t>S</a:t>
            </a:r>
            <a:r>
              <a:rPr lang="en-US" sz="1400" baseline="-25000"/>
              <a:t>T</a:t>
            </a:r>
            <a:r>
              <a:rPr lang="en-US" sz="1400"/>
              <a:t> with g</a:t>
            </a:r>
            <a:r>
              <a:rPr lang="en-US" sz="1400" baseline="-25000"/>
              <a:t>L</a:t>
            </a:r>
            <a:r>
              <a:rPr lang="en-US" sz="1400" b="1"/>
              <a:t>J</a:t>
            </a:r>
            <a:r>
              <a:rPr lang="en-US" sz="1400" baseline="-25000"/>
              <a:t>T</a:t>
            </a:r>
            <a:r>
              <a:rPr lang="en-US" sz="1400"/>
              <a:t> within this subspace.  Ignoring the degenerate E</a:t>
            </a:r>
            <a:r>
              <a:rPr lang="en-US" sz="1400" baseline="-25000"/>
              <a:t>CFA</a:t>
            </a:r>
            <a:r>
              <a:rPr lang="en-US" sz="1400"/>
              <a:t> energy, the eigenenergies are just:</a:t>
            </a:r>
            <a:endParaRPr lang="en-US"/>
          </a:p>
        </p:txBody>
      </p:sp>
      <p:graphicFrame>
        <p:nvGraphicFramePr>
          <p:cNvPr id="9" name="Object 8">
            <a:extLst>
              <a:ext uri="{FF2B5EF4-FFF2-40B4-BE49-F238E27FC236}">
                <a16:creationId xmlns:a16="http://schemas.microsoft.com/office/drawing/2014/main" id="{D2517217-E614-4B3B-AFAD-41425105286A}"/>
              </a:ext>
            </a:extLst>
          </p:cNvPr>
          <p:cNvGraphicFramePr>
            <a:graphicFrameLocks noChangeAspect="1"/>
          </p:cNvGraphicFramePr>
          <p:nvPr>
            <p:extLst>
              <p:ext uri="{D42A27DB-BD31-4B8C-83A1-F6EECF244321}">
                <p14:modId xmlns:p14="http://schemas.microsoft.com/office/powerpoint/2010/main" val="2562040994"/>
              </p:ext>
            </p:extLst>
          </p:nvPr>
        </p:nvGraphicFramePr>
        <p:xfrm>
          <a:off x="9704546" y="3115136"/>
          <a:ext cx="2117340" cy="642603"/>
        </p:xfrm>
        <a:graphic>
          <a:graphicData uri="http://schemas.openxmlformats.org/presentationml/2006/ole">
            <mc:AlternateContent xmlns:mc="http://schemas.openxmlformats.org/markup-compatibility/2006">
              <mc:Choice xmlns:v="urn:schemas-microsoft-com:vml" Requires="v">
                <p:oleObj name="Equation" r:id="rId10" imgW="1549080" imgH="457200" progId="Equation.DSMT4">
                  <p:embed/>
                </p:oleObj>
              </mc:Choice>
              <mc:Fallback>
                <p:oleObj name="Equation" r:id="rId10" imgW="1549080" imgH="457200" progId="Equation.DSMT4">
                  <p:embed/>
                  <p:pic>
                    <p:nvPicPr>
                      <p:cNvPr id="9" name="Object 8">
                        <a:extLst>
                          <a:ext uri="{FF2B5EF4-FFF2-40B4-BE49-F238E27FC236}">
                            <a16:creationId xmlns:a16="http://schemas.microsoft.com/office/drawing/2014/main" id="{D2517217-E614-4B3B-AFAD-41425105286A}"/>
                          </a:ext>
                        </a:extLst>
                      </p:cNvPr>
                      <p:cNvPicPr>
                        <a:picLocks noChangeAspect="1" noChangeArrowheads="1"/>
                      </p:cNvPicPr>
                      <p:nvPr/>
                    </p:nvPicPr>
                    <p:blipFill>
                      <a:blip r:embed="rId11"/>
                      <a:srcRect/>
                      <a:stretch>
                        <a:fillRect/>
                      </a:stretch>
                    </p:blipFill>
                    <p:spPr bwMode="auto">
                      <a:xfrm>
                        <a:off x="9704546" y="3115136"/>
                        <a:ext cx="2117340" cy="642603"/>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65F1E3C0-968E-4BC6-BB36-DA7EC12B10EF}"/>
              </a:ext>
            </a:extLst>
          </p:cNvPr>
          <p:cNvSpPr txBox="1"/>
          <p:nvPr/>
        </p:nvSpPr>
        <p:spPr>
          <a:xfrm>
            <a:off x="325862" y="3837186"/>
            <a:ext cx="3366573" cy="523220"/>
          </a:xfrm>
          <a:prstGeom prst="rect">
            <a:avLst/>
          </a:prstGeom>
          <a:noFill/>
        </p:spPr>
        <p:txBody>
          <a:bodyPr wrap="square" rtlCol="0">
            <a:spAutoFit/>
          </a:bodyPr>
          <a:lstStyle/>
          <a:p>
            <a:r>
              <a:rPr lang="en-US" sz="1400"/>
              <a:t>This time, just straightaway calculate magnetization.  We have:</a:t>
            </a:r>
          </a:p>
        </p:txBody>
      </p:sp>
      <p:sp>
        <p:nvSpPr>
          <p:cNvPr id="24" name="TextBox 23">
            <a:extLst>
              <a:ext uri="{FF2B5EF4-FFF2-40B4-BE49-F238E27FC236}">
                <a16:creationId xmlns:a16="http://schemas.microsoft.com/office/drawing/2014/main" id="{6E07D0F9-021C-4DF8-BC05-017EEDE16ABA}"/>
              </a:ext>
            </a:extLst>
          </p:cNvPr>
          <p:cNvSpPr txBox="1"/>
          <p:nvPr/>
        </p:nvSpPr>
        <p:spPr>
          <a:xfrm>
            <a:off x="325862" y="5593339"/>
            <a:ext cx="4238660" cy="307777"/>
          </a:xfrm>
          <a:prstGeom prst="rect">
            <a:avLst/>
          </a:prstGeom>
          <a:noFill/>
        </p:spPr>
        <p:txBody>
          <a:bodyPr wrap="square" rtlCol="0">
            <a:spAutoFit/>
          </a:bodyPr>
          <a:lstStyle/>
          <a:p>
            <a:r>
              <a:rPr lang="en-US" sz="1400"/>
              <a:t>Which reduces to (see definition of Brillouin function):</a:t>
            </a:r>
          </a:p>
        </p:txBody>
      </p:sp>
      <p:graphicFrame>
        <p:nvGraphicFramePr>
          <p:cNvPr id="26" name="Object 25">
            <a:extLst>
              <a:ext uri="{FF2B5EF4-FFF2-40B4-BE49-F238E27FC236}">
                <a16:creationId xmlns:a16="http://schemas.microsoft.com/office/drawing/2014/main" id="{3954C40D-A1AF-4694-947B-9184C0922E06}"/>
              </a:ext>
            </a:extLst>
          </p:cNvPr>
          <p:cNvGraphicFramePr>
            <a:graphicFrameLocks noChangeAspect="1"/>
          </p:cNvGraphicFramePr>
          <p:nvPr>
            <p:extLst>
              <p:ext uri="{D42A27DB-BD31-4B8C-83A1-F6EECF244321}">
                <p14:modId xmlns:p14="http://schemas.microsoft.com/office/powerpoint/2010/main" val="2362407125"/>
              </p:ext>
            </p:extLst>
          </p:nvPr>
        </p:nvGraphicFramePr>
        <p:xfrm>
          <a:off x="385631" y="6168293"/>
          <a:ext cx="2098675" cy="300037"/>
        </p:xfrm>
        <a:graphic>
          <a:graphicData uri="http://schemas.openxmlformats.org/presentationml/2006/ole">
            <mc:AlternateContent xmlns:mc="http://schemas.openxmlformats.org/markup-compatibility/2006">
              <mc:Choice xmlns:v="urn:schemas-microsoft-com:vml" Requires="v">
                <p:oleObj name="Equation" r:id="rId12" imgW="1612800" imgH="228600" progId="Equation.DSMT4">
                  <p:embed/>
                </p:oleObj>
              </mc:Choice>
              <mc:Fallback>
                <p:oleObj name="Equation" r:id="rId12" imgW="1612800" imgH="228600" progId="Equation.DSMT4">
                  <p:embed/>
                  <p:pic>
                    <p:nvPicPr>
                      <p:cNvPr id="26" name="Object 25">
                        <a:extLst>
                          <a:ext uri="{FF2B5EF4-FFF2-40B4-BE49-F238E27FC236}">
                            <a16:creationId xmlns:a16="http://schemas.microsoft.com/office/drawing/2014/main" id="{3954C40D-A1AF-4694-947B-9184C0922E06}"/>
                          </a:ext>
                        </a:extLst>
                      </p:cNvPr>
                      <p:cNvPicPr>
                        <a:picLocks noChangeAspect="1" noChangeArrowheads="1"/>
                      </p:cNvPicPr>
                      <p:nvPr/>
                    </p:nvPicPr>
                    <p:blipFill>
                      <a:blip r:embed="rId13"/>
                      <a:srcRect/>
                      <a:stretch>
                        <a:fillRect/>
                      </a:stretch>
                    </p:blipFill>
                    <p:spPr bwMode="auto">
                      <a:xfrm>
                        <a:off x="385631" y="6168293"/>
                        <a:ext cx="2098675" cy="300037"/>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4">
            <p14:nvContentPartPr>
              <p14:cNvPr id="27" name="Ink 26">
                <a:extLst>
                  <a:ext uri="{FF2B5EF4-FFF2-40B4-BE49-F238E27FC236}">
                    <a16:creationId xmlns:a16="http://schemas.microsoft.com/office/drawing/2014/main" id="{DA5173C5-52F6-42D2-B46F-09B19C51870B}"/>
                  </a:ext>
                </a:extLst>
              </p14:cNvPr>
              <p14:cNvContentPartPr/>
              <p14:nvPr/>
            </p14:nvContentPartPr>
            <p14:xfrm>
              <a:off x="4096750" y="4608945"/>
              <a:ext cx="1542557" cy="1766993"/>
            </p14:xfrm>
          </p:contentPart>
        </mc:Choice>
        <mc:Fallback xmlns="">
          <p:pic>
            <p:nvPicPr>
              <p:cNvPr id="27" name="Ink 26">
                <a:extLst>
                  <a:ext uri="{FF2B5EF4-FFF2-40B4-BE49-F238E27FC236}">
                    <a16:creationId xmlns:a16="http://schemas.microsoft.com/office/drawing/2014/main" id="{DA5173C5-52F6-42D2-B46F-09B19C51870B}"/>
                  </a:ext>
                </a:extLst>
              </p:cNvPr>
              <p:cNvPicPr/>
              <p:nvPr/>
            </p:nvPicPr>
            <p:blipFill>
              <a:blip r:embed="rId15"/>
              <a:stretch>
                <a:fillRect/>
              </a:stretch>
            </p:blipFill>
            <p:spPr>
              <a:xfrm>
                <a:off x="4087750" y="4600303"/>
                <a:ext cx="1560197" cy="1784638"/>
              </a:xfrm>
              <a:prstGeom prst="rect">
                <a:avLst/>
              </a:prstGeom>
            </p:spPr>
          </p:pic>
        </mc:Fallback>
      </mc:AlternateContent>
      <p:sp>
        <p:nvSpPr>
          <p:cNvPr id="28" name="TextBox 27">
            <a:extLst>
              <a:ext uri="{FF2B5EF4-FFF2-40B4-BE49-F238E27FC236}">
                <a16:creationId xmlns:a16="http://schemas.microsoft.com/office/drawing/2014/main" id="{AE79E5B3-03A9-4B04-9CEA-F8E4A3559CDC}"/>
              </a:ext>
            </a:extLst>
          </p:cNvPr>
          <p:cNvSpPr txBox="1"/>
          <p:nvPr/>
        </p:nvSpPr>
        <p:spPr>
          <a:xfrm>
            <a:off x="5810302" y="4171783"/>
            <a:ext cx="5375564" cy="523220"/>
          </a:xfrm>
          <a:prstGeom prst="rect">
            <a:avLst/>
          </a:prstGeom>
          <a:noFill/>
        </p:spPr>
        <p:txBody>
          <a:bodyPr wrap="square" rtlCol="0">
            <a:spAutoFit/>
          </a:bodyPr>
          <a:lstStyle/>
          <a:p>
            <a:r>
              <a:rPr lang="en-US" sz="1400"/>
              <a:t>which, for low fields, reduces to (and multiplying by n = N/V to get magnetization density):</a:t>
            </a:r>
          </a:p>
        </p:txBody>
      </p:sp>
      <p:graphicFrame>
        <p:nvGraphicFramePr>
          <p:cNvPr id="6" name="Object 5">
            <a:extLst>
              <a:ext uri="{FF2B5EF4-FFF2-40B4-BE49-F238E27FC236}">
                <a16:creationId xmlns:a16="http://schemas.microsoft.com/office/drawing/2014/main" id="{1DAC6612-A3EF-4F13-B26D-C518A9A45EE8}"/>
              </a:ext>
            </a:extLst>
          </p:cNvPr>
          <p:cNvGraphicFramePr>
            <a:graphicFrameLocks noChangeAspect="1"/>
          </p:cNvGraphicFramePr>
          <p:nvPr>
            <p:extLst>
              <p:ext uri="{D42A27DB-BD31-4B8C-83A1-F6EECF244321}">
                <p14:modId xmlns:p14="http://schemas.microsoft.com/office/powerpoint/2010/main" val="2828952774"/>
              </p:ext>
            </p:extLst>
          </p:nvPr>
        </p:nvGraphicFramePr>
        <p:xfrm>
          <a:off x="385631" y="2373227"/>
          <a:ext cx="5956301" cy="550863"/>
        </p:xfrm>
        <a:graphic>
          <a:graphicData uri="http://schemas.openxmlformats.org/presentationml/2006/ole">
            <mc:AlternateContent xmlns:mc="http://schemas.openxmlformats.org/markup-compatibility/2006">
              <mc:Choice xmlns:v="urn:schemas-microsoft-com:vml" Requires="v">
                <p:oleObj name="Equation" r:id="rId16" imgW="4622760" imgH="431640" progId="Equation.DSMT4">
                  <p:embed/>
                </p:oleObj>
              </mc:Choice>
              <mc:Fallback>
                <p:oleObj name="Equation" r:id="rId16" imgW="4622760" imgH="431640" progId="Equation.DSMT4">
                  <p:embed/>
                  <p:pic>
                    <p:nvPicPr>
                      <p:cNvPr id="0" name="Object 1"/>
                      <p:cNvPicPr>
                        <a:picLocks noChangeAspect="1" noChangeArrowheads="1"/>
                      </p:cNvPicPr>
                      <p:nvPr/>
                    </p:nvPicPr>
                    <p:blipFill>
                      <a:blip r:embed="rId17"/>
                      <a:srcRect/>
                      <a:stretch>
                        <a:fillRect/>
                      </a:stretch>
                    </p:blipFill>
                    <p:spPr bwMode="auto">
                      <a:xfrm>
                        <a:off x="385631" y="2373227"/>
                        <a:ext cx="5956301" cy="550863"/>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8D206082-04D5-41F6-ACD1-BEA62FC68DD0}"/>
              </a:ext>
            </a:extLst>
          </p:cNvPr>
          <p:cNvGraphicFramePr>
            <a:graphicFrameLocks noChangeAspect="1"/>
          </p:cNvGraphicFramePr>
          <p:nvPr>
            <p:extLst>
              <p:ext uri="{D42A27DB-BD31-4B8C-83A1-F6EECF244321}">
                <p14:modId xmlns:p14="http://schemas.microsoft.com/office/powerpoint/2010/main" val="3821235214"/>
              </p:ext>
            </p:extLst>
          </p:nvPr>
        </p:nvGraphicFramePr>
        <p:xfrm>
          <a:off x="8968127" y="4804539"/>
          <a:ext cx="2734345" cy="1972956"/>
        </p:xfrm>
        <a:graphic>
          <a:graphicData uri="http://schemas.openxmlformats.org/presentationml/2006/ole">
            <mc:AlternateContent xmlns:mc="http://schemas.openxmlformats.org/markup-compatibility/2006">
              <mc:Choice xmlns:v="urn:schemas-microsoft-com:vml" Requires="v">
                <p:oleObj name="Bitmap Image" r:id="rId18" imgW="1660952" imgH="1546994" progId="Paint.Picture">
                  <p:embed/>
                </p:oleObj>
              </mc:Choice>
              <mc:Fallback>
                <p:oleObj name="Bitmap Image" r:id="rId18" imgW="1660952" imgH="1546994" progId="Paint.Picture">
                  <p:embed/>
                  <p:pic>
                    <p:nvPicPr>
                      <p:cNvPr id="0" name="Object 3"/>
                      <p:cNvPicPr>
                        <a:picLocks noChangeAspect="1" noChangeArrowheads="1"/>
                      </p:cNvPicPr>
                      <p:nvPr/>
                    </p:nvPicPr>
                    <p:blipFill>
                      <a:blip r:embed="rId19">
                        <a:extLst>
                          <a:ext uri="{28A0092B-C50C-407E-A947-70E740481C1C}">
                            <a14:useLocalDpi xmlns:a14="http://schemas.microsoft.com/office/drawing/2010/main" val="0"/>
                          </a:ext>
                        </a:extLst>
                      </a:blip>
                      <a:srcRect l="-3430" t="15477" r="803" b="4765"/>
                      <a:stretch>
                        <a:fillRect/>
                      </a:stretch>
                    </p:blipFill>
                    <p:spPr bwMode="auto">
                      <a:xfrm>
                        <a:off x="8968127" y="4804539"/>
                        <a:ext cx="2734345" cy="1972956"/>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C04DD250-FDEB-44DE-B50B-F39363212FF9}"/>
              </a:ext>
            </a:extLst>
          </p:cNvPr>
          <p:cNvGraphicFramePr>
            <a:graphicFrameLocks noChangeAspect="1"/>
          </p:cNvGraphicFramePr>
          <p:nvPr>
            <p:extLst>
              <p:ext uri="{D42A27DB-BD31-4B8C-83A1-F6EECF244321}">
                <p14:modId xmlns:p14="http://schemas.microsoft.com/office/powerpoint/2010/main" val="575726587"/>
              </p:ext>
            </p:extLst>
          </p:nvPr>
        </p:nvGraphicFramePr>
        <p:xfrm>
          <a:off x="5913025" y="4794391"/>
          <a:ext cx="2375189" cy="509728"/>
        </p:xfrm>
        <a:graphic>
          <a:graphicData uri="http://schemas.openxmlformats.org/presentationml/2006/ole">
            <mc:AlternateContent xmlns:mc="http://schemas.openxmlformats.org/markup-compatibility/2006">
              <mc:Choice xmlns:v="urn:schemas-microsoft-com:vml" Requires="v">
                <p:oleObj name="Equation" r:id="rId20" imgW="2158920" imgH="419040" progId="Equation.DSMT4">
                  <p:embed/>
                </p:oleObj>
              </mc:Choice>
              <mc:Fallback>
                <p:oleObj name="Equation" r:id="rId20" imgW="2158920" imgH="419040" progId="Equation.DSMT4">
                  <p:embed/>
                  <p:pic>
                    <p:nvPicPr>
                      <p:cNvPr id="0" name="Object 5"/>
                      <p:cNvPicPr>
                        <a:picLocks noChangeAspect="1" noChangeArrowheads="1"/>
                      </p:cNvPicPr>
                      <p:nvPr/>
                    </p:nvPicPr>
                    <p:blipFill>
                      <a:blip r:embed="rId21"/>
                      <a:srcRect/>
                      <a:stretch>
                        <a:fillRect/>
                      </a:stretch>
                    </p:blipFill>
                    <p:spPr bwMode="auto">
                      <a:xfrm>
                        <a:off x="5913025" y="4794391"/>
                        <a:ext cx="2375189" cy="509728"/>
                      </a:xfrm>
                      <a:prstGeom prst="rect">
                        <a:avLst/>
                      </a:prstGeom>
                      <a:solidFill>
                        <a:srgbClr val="CCFFCC"/>
                      </a:solidFill>
                    </p:spPr>
                  </p:pic>
                </p:oleObj>
              </mc:Fallback>
            </mc:AlternateContent>
          </a:graphicData>
        </a:graphic>
      </p:graphicFrame>
      <p:sp>
        <p:nvSpPr>
          <p:cNvPr id="29" name="TextBox 28">
            <a:extLst>
              <a:ext uri="{FF2B5EF4-FFF2-40B4-BE49-F238E27FC236}">
                <a16:creationId xmlns:a16="http://schemas.microsoft.com/office/drawing/2014/main" id="{0880E88C-260C-4CDB-B840-3E0B7CB76687}"/>
              </a:ext>
            </a:extLst>
          </p:cNvPr>
          <p:cNvSpPr txBox="1"/>
          <p:nvPr/>
        </p:nvSpPr>
        <p:spPr>
          <a:xfrm>
            <a:off x="5866461" y="5529407"/>
            <a:ext cx="2734345" cy="738664"/>
          </a:xfrm>
          <a:prstGeom prst="rect">
            <a:avLst/>
          </a:prstGeom>
          <a:noFill/>
        </p:spPr>
        <p:txBody>
          <a:bodyPr wrap="square" rtlCol="0">
            <a:spAutoFit/>
          </a:bodyPr>
          <a:lstStyle/>
          <a:p>
            <a:r>
              <a:rPr lang="en-US" sz="1400"/>
              <a:t>Coefficient isn’t the magnetic susceptibility though, technically, since h is </a:t>
            </a:r>
            <a:r>
              <a:rPr lang="en-US" sz="1400" i="1"/>
              <a:t>total</a:t>
            </a:r>
            <a:r>
              <a:rPr lang="en-US" sz="1400"/>
              <a:t> field.  </a:t>
            </a:r>
          </a:p>
        </p:txBody>
      </p:sp>
    </p:spTree>
    <p:extLst>
      <p:ext uri="{BB962C8B-B14F-4D97-AF65-F5344CB8AC3E}">
        <p14:creationId xmlns:p14="http://schemas.microsoft.com/office/powerpoint/2010/main" val="3618130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2482030" y="212218"/>
            <a:ext cx="6286062" cy="640449"/>
          </a:xfrm>
        </p:spPr>
        <p:txBody>
          <a:bodyPr>
            <a:normAutofit/>
          </a:bodyPr>
          <a:lstStyle/>
          <a:p>
            <a:r>
              <a:rPr lang="en-US" sz="3200" b="1" u="sng">
                <a:latin typeface="+mn-lt"/>
              </a:rPr>
              <a:t>The Distribution Function</a:t>
            </a:r>
            <a:endParaRPr lang="en-US" sz="5400" b="1" u="sng">
              <a:latin typeface="+mn-lt"/>
            </a:endParaRPr>
          </a:p>
        </p:txBody>
      </p:sp>
      <p:sp>
        <p:nvSpPr>
          <p:cNvPr id="4" name="TextBox 3">
            <a:extLst>
              <a:ext uri="{FF2B5EF4-FFF2-40B4-BE49-F238E27FC236}">
                <a16:creationId xmlns:a16="http://schemas.microsoft.com/office/drawing/2014/main" id="{6811BC89-0362-4747-8610-58F381294EBA}"/>
              </a:ext>
            </a:extLst>
          </p:cNvPr>
          <p:cNvSpPr txBox="1"/>
          <p:nvPr/>
        </p:nvSpPr>
        <p:spPr>
          <a:xfrm>
            <a:off x="488816" y="1109315"/>
            <a:ext cx="10483983" cy="830997"/>
          </a:xfrm>
          <a:prstGeom prst="rect">
            <a:avLst/>
          </a:prstGeom>
          <a:noFill/>
        </p:spPr>
        <p:txBody>
          <a:bodyPr wrap="square" rtlCol="0">
            <a:spAutoFit/>
          </a:bodyPr>
          <a:lstStyle/>
          <a:p>
            <a:r>
              <a:rPr lang="en-US" sz="1600"/>
              <a:t>It’s worthwhile to discuss the distribution function somewhat.  A system naturally fluctuates through a vast number of states, and it is only the ‘average’ state that is picked up in an experiment.  We can define the distribution function f(t) to be the average state of the system during some microscopic time interval (t, t + </a:t>
            </a:r>
            <a:r>
              <a:rPr lang="el-GR" sz="1600"/>
              <a:t>τ</a:t>
            </a:r>
            <a:r>
              <a:rPr lang="en-US" sz="1600"/>
              <a:t>).  Classically, and quantumly, we’d have:</a:t>
            </a:r>
            <a:endParaRPr lang="en-US"/>
          </a:p>
        </p:txBody>
      </p:sp>
      <p:sp>
        <p:nvSpPr>
          <p:cNvPr id="5" name="TextBox 4">
            <a:extLst>
              <a:ext uri="{FF2B5EF4-FFF2-40B4-BE49-F238E27FC236}">
                <a16:creationId xmlns:a16="http://schemas.microsoft.com/office/drawing/2014/main" id="{81180610-9752-47D7-A9FF-F9246FEABFC6}"/>
              </a:ext>
            </a:extLst>
          </p:cNvPr>
          <p:cNvSpPr txBox="1"/>
          <p:nvPr/>
        </p:nvSpPr>
        <p:spPr>
          <a:xfrm>
            <a:off x="526524" y="3094058"/>
            <a:ext cx="4851649" cy="338554"/>
          </a:xfrm>
          <a:prstGeom prst="rect">
            <a:avLst/>
          </a:prstGeom>
          <a:noFill/>
        </p:spPr>
        <p:txBody>
          <a:bodyPr wrap="none" rtlCol="0">
            <a:spAutoFit/>
          </a:bodyPr>
          <a:lstStyle/>
          <a:p>
            <a:r>
              <a:rPr lang="en-US" sz="1600"/>
              <a:t>Averages of some quantity can be performed as follows:</a:t>
            </a:r>
          </a:p>
        </p:txBody>
      </p:sp>
      <p:graphicFrame>
        <p:nvGraphicFramePr>
          <p:cNvPr id="12" name="Object 11">
            <a:extLst>
              <a:ext uri="{FF2B5EF4-FFF2-40B4-BE49-F238E27FC236}">
                <a16:creationId xmlns:a16="http://schemas.microsoft.com/office/drawing/2014/main" id="{8E804671-9D90-40DD-A682-441AEC5439C8}"/>
              </a:ext>
            </a:extLst>
          </p:cNvPr>
          <p:cNvGraphicFramePr>
            <a:graphicFrameLocks noChangeAspect="1"/>
          </p:cNvGraphicFramePr>
          <p:nvPr>
            <p:extLst>
              <p:ext uri="{D42A27DB-BD31-4B8C-83A1-F6EECF244321}">
                <p14:modId xmlns:p14="http://schemas.microsoft.com/office/powerpoint/2010/main" val="2984891539"/>
              </p:ext>
            </p:extLst>
          </p:nvPr>
        </p:nvGraphicFramePr>
        <p:xfrm>
          <a:off x="554805" y="3611116"/>
          <a:ext cx="3854450" cy="398463"/>
        </p:xfrm>
        <a:graphic>
          <a:graphicData uri="http://schemas.openxmlformats.org/presentationml/2006/ole">
            <mc:AlternateContent xmlns:mc="http://schemas.openxmlformats.org/markup-compatibility/2006">
              <mc:Choice xmlns:v="urn:schemas-microsoft-com:vml" Requires="v">
                <p:oleObj name="Equation" r:id="rId2" imgW="2793960" imgH="291960" progId="Equation.DSMT4">
                  <p:embed/>
                </p:oleObj>
              </mc:Choice>
              <mc:Fallback>
                <p:oleObj name="Equation" r:id="rId2" imgW="2793960" imgH="291960" progId="Equation.DSMT4">
                  <p:embed/>
                  <p:pic>
                    <p:nvPicPr>
                      <p:cNvPr id="9" name="Object 8">
                        <a:extLst>
                          <a:ext uri="{FF2B5EF4-FFF2-40B4-BE49-F238E27FC236}">
                            <a16:creationId xmlns:a16="http://schemas.microsoft.com/office/drawing/2014/main" id="{CCA5534C-F8F1-4653-9DF8-EA07BCBA6439}"/>
                          </a:ext>
                        </a:extLst>
                      </p:cNvPr>
                      <p:cNvPicPr>
                        <a:picLocks noChangeAspect="1" noChangeArrowheads="1"/>
                      </p:cNvPicPr>
                      <p:nvPr/>
                    </p:nvPicPr>
                    <p:blipFill>
                      <a:blip r:embed="rId3"/>
                      <a:srcRect/>
                      <a:stretch>
                        <a:fillRect/>
                      </a:stretch>
                    </p:blipFill>
                    <p:spPr bwMode="auto">
                      <a:xfrm>
                        <a:off x="554805" y="3611116"/>
                        <a:ext cx="3854450" cy="398463"/>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3D36EA53-3264-40FD-AECC-333DAB09D41F}"/>
              </a:ext>
            </a:extLst>
          </p:cNvPr>
          <p:cNvGraphicFramePr>
            <a:graphicFrameLocks noChangeAspect="1"/>
          </p:cNvGraphicFramePr>
          <p:nvPr>
            <p:extLst>
              <p:ext uri="{D42A27DB-BD31-4B8C-83A1-F6EECF244321}">
                <p14:modId xmlns:p14="http://schemas.microsoft.com/office/powerpoint/2010/main" val="1682118491"/>
              </p:ext>
            </p:extLst>
          </p:nvPr>
        </p:nvGraphicFramePr>
        <p:xfrm>
          <a:off x="5819258" y="3432612"/>
          <a:ext cx="3943101" cy="3168504"/>
        </p:xfrm>
        <a:graphic>
          <a:graphicData uri="http://schemas.openxmlformats.org/presentationml/2006/ole">
            <mc:AlternateContent xmlns:mc="http://schemas.openxmlformats.org/markup-compatibility/2006">
              <mc:Choice xmlns:v="urn:schemas-microsoft-com:vml" Requires="v">
                <p:oleObj name="Equation" r:id="rId4" imgW="2717640" imgH="2209680" progId="Equation.DSMT4">
                  <p:embed/>
                </p:oleObj>
              </mc:Choice>
              <mc:Fallback>
                <p:oleObj name="Equation" r:id="rId4" imgW="2717640" imgH="2209680" progId="Equation.DSMT4">
                  <p:embed/>
                  <p:pic>
                    <p:nvPicPr>
                      <p:cNvPr id="12" name="Object 11">
                        <a:extLst>
                          <a:ext uri="{FF2B5EF4-FFF2-40B4-BE49-F238E27FC236}">
                            <a16:creationId xmlns:a16="http://schemas.microsoft.com/office/drawing/2014/main" id="{8E804671-9D90-40DD-A682-441AEC5439C8}"/>
                          </a:ext>
                        </a:extLst>
                      </p:cNvPr>
                      <p:cNvPicPr>
                        <a:picLocks noChangeAspect="1" noChangeArrowheads="1"/>
                      </p:cNvPicPr>
                      <p:nvPr/>
                    </p:nvPicPr>
                    <p:blipFill>
                      <a:blip r:embed="rId5"/>
                      <a:srcRect/>
                      <a:stretch>
                        <a:fillRect/>
                      </a:stretch>
                    </p:blipFill>
                    <p:spPr bwMode="auto">
                      <a:xfrm>
                        <a:off x="5819258" y="3432612"/>
                        <a:ext cx="3943101" cy="3168504"/>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38CFE0DF-13C8-455D-A6B7-B0CBEEAECAF3}"/>
              </a:ext>
            </a:extLst>
          </p:cNvPr>
          <p:cNvGraphicFramePr>
            <a:graphicFrameLocks noChangeAspect="1"/>
          </p:cNvGraphicFramePr>
          <p:nvPr>
            <p:extLst>
              <p:ext uri="{D42A27DB-BD31-4B8C-83A1-F6EECF244321}">
                <p14:modId xmlns:p14="http://schemas.microsoft.com/office/powerpoint/2010/main" val="3401135840"/>
              </p:ext>
            </p:extLst>
          </p:nvPr>
        </p:nvGraphicFramePr>
        <p:xfrm>
          <a:off x="554805" y="2275792"/>
          <a:ext cx="4114800" cy="639762"/>
        </p:xfrm>
        <a:graphic>
          <a:graphicData uri="http://schemas.openxmlformats.org/presentationml/2006/ole">
            <mc:AlternateContent xmlns:mc="http://schemas.openxmlformats.org/markup-compatibility/2006">
              <mc:Choice xmlns:v="urn:schemas-microsoft-com:vml" Requires="v">
                <p:oleObj name="Equation" r:id="rId6" imgW="2984400" imgH="469800" progId="Equation.DSMT4">
                  <p:embed/>
                </p:oleObj>
              </mc:Choice>
              <mc:Fallback>
                <p:oleObj name="Equation" r:id="rId6" imgW="2984400" imgH="469800" progId="Equation.DSMT4">
                  <p:embed/>
                  <p:pic>
                    <p:nvPicPr>
                      <p:cNvPr id="9" name="Object 8">
                        <a:extLst>
                          <a:ext uri="{FF2B5EF4-FFF2-40B4-BE49-F238E27FC236}">
                            <a16:creationId xmlns:a16="http://schemas.microsoft.com/office/drawing/2014/main" id="{CCA5534C-F8F1-4653-9DF8-EA07BCBA6439}"/>
                          </a:ext>
                        </a:extLst>
                      </p:cNvPr>
                      <p:cNvPicPr>
                        <a:picLocks noChangeAspect="1" noChangeArrowheads="1"/>
                      </p:cNvPicPr>
                      <p:nvPr/>
                    </p:nvPicPr>
                    <p:blipFill>
                      <a:blip r:embed="rId7"/>
                      <a:srcRect/>
                      <a:stretch>
                        <a:fillRect/>
                      </a:stretch>
                    </p:blipFill>
                    <p:spPr bwMode="auto">
                      <a:xfrm>
                        <a:off x="554805" y="2275792"/>
                        <a:ext cx="4114800" cy="639762"/>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88D14A02-58B8-433D-B8BE-F24D4A1E2861}"/>
              </a:ext>
            </a:extLst>
          </p:cNvPr>
          <p:cNvGraphicFramePr>
            <a:graphicFrameLocks noChangeAspect="1"/>
          </p:cNvGraphicFramePr>
          <p:nvPr>
            <p:extLst>
              <p:ext uri="{D42A27DB-BD31-4B8C-83A1-F6EECF244321}">
                <p14:modId xmlns:p14="http://schemas.microsoft.com/office/powerpoint/2010/main" val="624548284"/>
              </p:ext>
            </p:extLst>
          </p:nvPr>
        </p:nvGraphicFramePr>
        <p:xfrm>
          <a:off x="5907909" y="2275791"/>
          <a:ext cx="2346325" cy="639763"/>
        </p:xfrm>
        <a:graphic>
          <a:graphicData uri="http://schemas.openxmlformats.org/presentationml/2006/ole">
            <mc:AlternateContent xmlns:mc="http://schemas.openxmlformats.org/markup-compatibility/2006">
              <mc:Choice xmlns:v="urn:schemas-microsoft-com:vml" Requires="v">
                <p:oleObj name="Equation" r:id="rId8" imgW="1701720" imgH="469800" progId="Equation.DSMT4">
                  <p:embed/>
                </p:oleObj>
              </mc:Choice>
              <mc:Fallback>
                <p:oleObj name="Equation" r:id="rId8" imgW="1701720" imgH="469800" progId="Equation.DSMT4">
                  <p:embed/>
                  <p:pic>
                    <p:nvPicPr>
                      <p:cNvPr id="9" name="Object 8">
                        <a:extLst>
                          <a:ext uri="{FF2B5EF4-FFF2-40B4-BE49-F238E27FC236}">
                            <a16:creationId xmlns:a16="http://schemas.microsoft.com/office/drawing/2014/main" id="{CCA5534C-F8F1-4653-9DF8-EA07BCBA6439}"/>
                          </a:ext>
                        </a:extLst>
                      </p:cNvPr>
                      <p:cNvPicPr>
                        <a:picLocks noChangeAspect="1" noChangeArrowheads="1"/>
                      </p:cNvPicPr>
                      <p:nvPr/>
                    </p:nvPicPr>
                    <p:blipFill>
                      <a:blip r:embed="rId9"/>
                      <a:srcRect/>
                      <a:stretch>
                        <a:fillRect/>
                      </a:stretch>
                    </p:blipFill>
                    <p:spPr bwMode="auto">
                      <a:xfrm>
                        <a:off x="5907909" y="2275791"/>
                        <a:ext cx="2346325" cy="639763"/>
                      </a:xfrm>
                      <a:prstGeom prst="rect">
                        <a:avLst/>
                      </a:prstGeom>
                      <a:noFill/>
                    </p:spPr>
                  </p:pic>
                </p:oleObj>
              </mc:Fallback>
            </mc:AlternateContent>
          </a:graphicData>
        </a:graphic>
      </p:graphicFrame>
    </p:spTree>
    <p:extLst>
      <p:ext uri="{BB962C8B-B14F-4D97-AF65-F5344CB8AC3E}">
        <p14:creationId xmlns:p14="http://schemas.microsoft.com/office/powerpoint/2010/main" val="40028563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3255801" y="177334"/>
            <a:ext cx="5818965" cy="584775"/>
          </a:xfrm>
          <a:prstGeom prst="rect">
            <a:avLst/>
          </a:prstGeom>
          <a:noFill/>
        </p:spPr>
        <p:txBody>
          <a:bodyPr wrap="none" rtlCol="0">
            <a:spAutoFit/>
          </a:bodyPr>
          <a:lstStyle/>
          <a:p>
            <a:r>
              <a:rPr lang="en-US" sz="3200" b="1" u="sng"/>
              <a:t>Simple Ferromagnet Hamiltonian</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416735" y="961809"/>
            <a:ext cx="9955987" cy="584775"/>
          </a:xfrm>
          <a:prstGeom prst="rect">
            <a:avLst/>
          </a:prstGeom>
          <a:noFill/>
        </p:spPr>
        <p:txBody>
          <a:bodyPr wrap="square" rtlCol="0">
            <a:spAutoFit/>
          </a:bodyPr>
          <a:lstStyle/>
          <a:p>
            <a:r>
              <a:rPr lang="en-US" sz="1600"/>
              <a:t>Now let’s consider a ferromagnet model.  Going back to the QM/Identical Particles/Stark-Zeeman file, we’ll note that the Hamiltonian for particles interacting in presence of electric and magnetic field is:</a:t>
            </a:r>
            <a:endParaRPr lang="en-US"/>
          </a:p>
        </p:txBody>
      </p:sp>
      <p:graphicFrame>
        <p:nvGraphicFramePr>
          <p:cNvPr id="7" name="Object 6">
            <a:extLst>
              <a:ext uri="{FF2B5EF4-FFF2-40B4-BE49-F238E27FC236}">
                <a16:creationId xmlns:a16="http://schemas.microsoft.com/office/drawing/2014/main" id="{7D7DBD80-BD47-46B3-A7A4-F7012DC485EC}"/>
              </a:ext>
            </a:extLst>
          </p:cNvPr>
          <p:cNvGraphicFramePr>
            <a:graphicFrameLocks noChangeAspect="1"/>
          </p:cNvGraphicFramePr>
          <p:nvPr/>
        </p:nvGraphicFramePr>
        <p:xfrm>
          <a:off x="559849" y="4190909"/>
          <a:ext cx="10804525" cy="1927225"/>
        </p:xfrm>
        <a:graphic>
          <a:graphicData uri="http://schemas.openxmlformats.org/presentationml/2006/ole">
            <mc:AlternateContent xmlns:mc="http://schemas.openxmlformats.org/markup-compatibility/2006">
              <mc:Choice xmlns:v="urn:schemas-microsoft-com:vml" Requires="v">
                <p:oleObj name="Equation" r:id="rId2" imgW="7632360" imgH="1371600" progId="Equation.DSMT4">
                  <p:embed/>
                </p:oleObj>
              </mc:Choice>
              <mc:Fallback>
                <p:oleObj name="Equation" r:id="rId2" imgW="7632360" imgH="1371600" progId="Equation.DSMT4">
                  <p:embed/>
                  <p:pic>
                    <p:nvPicPr>
                      <p:cNvPr id="7" name="Object 6">
                        <a:extLst>
                          <a:ext uri="{FF2B5EF4-FFF2-40B4-BE49-F238E27FC236}">
                            <a16:creationId xmlns:a16="http://schemas.microsoft.com/office/drawing/2014/main" id="{7D7DBD80-BD47-46B3-A7A4-F7012DC485EC}"/>
                          </a:ext>
                        </a:extLst>
                      </p:cNvPr>
                      <p:cNvPicPr>
                        <a:picLocks noChangeAspect="1" noChangeArrowheads="1"/>
                      </p:cNvPicPr>
                      <p:nvPr/>
                    </p:nvPicPr>
                    <p:blipFill>
                      <a:blip r:embed="rId3"/>
                      <a:srcRect/>
                      <a:stretch>
                        <a:fillRect/>
                      </a:stretch>
                    </p:blipFill>
                    <p:spPr bwMode="auto">
                      <a:xfrm>
                        <a:off x="559849" y="4190909"/>
                        <a:ext cx="10804525" cy="1927225"/>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E2140B64-D5E8-49F9-BF02-111CB9E074BD}"/>
              </a:ext>
            </a:extLst>
          </p:cNvPr>
          <p:cNvSpPr txBox="1"/>
          <p:nvPr/>
        </p:nvSpPr>
        <p:spPr>
          <a:xfrm>
            <a:off x="559849" y="6317834"/>
            <a:ext cx="7857253" cy="338554"/>
          </a:xfrm>
          <a:prstGeom prst="rect">
            <a:avLst/>
          </a:prstGeom>
          <a:noFill/>
        </p:spPr>
        <p:txBody>
          <a:bodyPr wrap="square" rtlCol="0">
            <a:spAutoFit/>
          </a:bodyPr>
          <a:lstStyle/>
          <a:p>
            <a:r>
              <a:rPr lang="en-US" sz="1600"/>
              <a:t>Sum goes over z (on all sides) nearest neighbors.  This overcounts by 2 and so factor of ½.  </a:t>
            </a:r>
            <a:endParaRPr lang="en-US"/>
          </a:p>
        </p:txBody>
      </p:sp>
      <p:graphicFrame>
        <p:nvGraphicFramePr>
          <p:cNvPr id="4" name="Object 3">
            <a:extLst>
              <a:ext uri="{FF2B5EF4-FFF2-40B4-BE49-F238E27FC236}">
                <a16:creationId xmlns:a16="http://schemas.microsoft.com/office/drawing/2014/main" id="{8AB04328-F9D3-4C88-A4CE-13AD570A84AF}"/>
              </a:ext>
            </a:extLst>
          </p:cNvPr>
          <p:cNvGraphicFramePr>
            <a:graphicFrameLocks noChangeAspect="1"/>
          </p:cNvGraphicFramePr>
          <p:nvPr/>
        </p:nvGraphicFramePr>
        <p:xfrm>
          <a:off x="497703" y="1621591"/>
          <a:ext cx="7591425" cy="685800"/>
        </p:xfrm>
        <a:graphic>
          <a:graphicData uri="http://schemas.openxmlformats.org/presentationml/2006/ole">
            <mc:AlternateContent xmlns:mc="http://schemas.openxmlformats.org/markup-compatibility/2006">
              <mc:Choice xmlns:v="urn:schemas-microsoft-com:vml" Requires="v">
                <p:oleObj name="Equation" r:id="rId4" imgW="6248160" imgH="558720" progId="Equation.DSMT4">
                  <p:embed/>
                </p:oleObj>
              </mc:Choice>
              <mc:Fallback>
                <p:oleObj name="Equation" r:id="rId4" imgW="6248160" imgH="558720" progId="Equation.DSMT4">
                  <p:embed/>
                  <p:pic>
                    <p:nvPicPr>
                      <p:cNvPr id="4" name="Object 3">
                        <a:extLst>
                          <a:ext uri="{FF2B5EF4-FFF2-40B4-BE49-F238E27FC236}">
                            <a16:creationId xmlns:a16="http://schemas.microsoft.com/office/drawing/2014/main" id="{8AB04328-F9D3-4C88-A4CE-13AD570A84AF}"/>
                          </a:ext>
                        </a:extLst>
                      </p:cNvPr>
                      <p:cNvPicPr>
                        <a:picLocks noChangeAspect="1" noChangeArrowheads="1"/>
                      </p:cNvPicPr>
                      <p:nvPr/>
                    </p:nvPicPr>
                    <p:blipFill>
                      <a:blip r:embed="rId5"/>
                      <a:srcRect/>
                      <a:stretch>
                        <a:fillRect/>
                      </a:stretch>
                    </p:blipFill>
                    <p:spPr bwMode="auto">
                      <a:xfrm>
                        <a:off x="497703" y="1621591"/>
                        <a:ext cx="7591425" cy="685800"/>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A185CCBE-4E9F-437B-A0CD-B4B3DC68AACF}"/>
              </a:ext>
            </a:extLst>
          </p:cNvPr>
          <p:cNvSpPr txBox="1"/>
          <p:nvPr/>
        </p:nvSpPr>
        <p:spPr>
          <a:xfrm>
            <a:off x="416735" y="2501283"/>
            <a:ext cx="11497099" cy="1569660"/>
          </a:xfrm>
          <a:prstGeom prst="rect">
            <a:avLst/>
          </a:prstGeom>
          <a:noFill/>
        </p:spPr>
        <p:txBody>
          <a:bodyPr wrap="square" rtlCol="0">
            <a:spAutoFit/>
          </a:bodyPr>
          <a:lstStyle/>
          <a:p>
            <a:r>
              <a:rPr lang="en-US" sz="1600"/>
              <a:t>where B (and corresponding vector potential A) is the total (external + internal) field and E</a:t>
            </a:r>
            <a:r>
              <a:rPr lang="en-US" sz="1600" baseline="-25000"/>
              <a:t>f</a:t>
            </a:r>
            <a:r>
              <a:rPr lang="en-US" sz="1600"/>
              <a:t> is the free (external) electric field.  We’ll simplify by supposing that there is no external electric or magnetic field.  And we’ll presume the V</a:t>
            </a:r>
            <a:r>
              <a:rPr lang="en-US" sz="1600" baseline="30000"/>
              <a:t>(B)</a:t>
            </a:r>
            <a:r>
              <a:rPr lang="en-US" sz="1600" baseline="-25000"/>
              <a:t>interatomic</a:t>
            </a:r>
            <a:r>
              <a:rPr lang="en-US" sz="1600"/>
              <a:t> is small enough to ignore, we’ll model V</a:t>
            </a:r>
            <a:r>
              <a:rPr lang="en-US" sz="1600" baseline="30000"/>
              <a:t>(E)</a:t>
            </a:r>
            <a:r>
              <a:rPr lang="en-US" sz="1600" baseline="-25000"/>
              <a:t>interatomic</a:t>
            </a:r>
            <a:r>
              <a:rPr lang="en-US" sz="1600"/>
              <a:t> with the exchange interaction, and we’ll also ignore all parts of the atomic Hamiltonian besides the spin part [we should be able to do this because we’re just going to be focusing on the degenerate ground state subspace of the two-body Hamiltonian within which the exchange model applies, and so all the other terms would just amount to a constant basically].  So we have (since ignoring V</a:t>
            </a:r>
            <a:r>
              <a:rPr lang="en-US" sz="1600" baseline="30000"/>
              <a:t>(B)</a:t>
            </a:r>
            <a:r>
              <a:rPr lang="en-US" sz="1600"/>
              <a:t>, that means we’re implicitly ignoring magnetization, M, and so that means we’re replacing B with B</a:t>
            </a:r>
            <a:r>
              <a:rPr lang="en-US" sz="1600" baseline="-25000"/>
              <a:t>f</a:t>
            </a:r>
            <a:r>
              <a:rPr lang="en-US" sz="1600"/>
              <a:t>.    </a:t>
            </a:r>
            <a:endParaRPr lang="en-US"/>
          </a:p>
        </p:txBody>
      </p:sp>
    </p:spTree>
    <p:extLst>
      <p:ext uri="{BB962C8B-B14F-4D97-AF65-F5344CB8AC3E}">
        <p14:creationId xmlns:p14="http://schemas.microsoft.com/office/powerpoint/2010/main" val="6680593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4404809" y="176757"/>
            <a:ext cx="2172390" cy="584775"/>
          </a:xfrm>
          <a:prstGeom prst="rect">
            <a:avLst/>
          </a:prstGeom>
          <a:noFill/>
        </p:spPr>
        <p:txBody>
          <a:bodyPr wrap="none" rtlCol="0">
            <a:spAutoFit/>
          </a:bodyPr>
          <a:lstStyle/>
          <a:p>
            <a:r>
              <a:rPr lang="en-US" sz="3200" b="1" u="sng"/>
              <a:t>Ising Model</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416734" y="1063371"/>
            <a:ext cx="6013563" cy="584775"/>
          </a:xfrm>
          <a:prstGeom prst="rect">
            <a:avLst/>
          </a:prstGeom>
          <a:noFill/>
        </p:spPr>
        <p:txBody>
          <a:bodyPr wrap="square" rtlCol="0">
            <a:spAutoFit/>
          </a:bodyPr>
          <a:lstStyle/>
          <a:p>
            <a:r>
              <a:rPr lang="en-US" sz="1600"/>
              <a:t>We can solve the Ising model exactly in d = 1 dimension.  Using periodic boundary conditions on our chain of N spins, we write H as:  </a:t>
            </a:r>
            <a:endParaRPr lang="en-US"/>
          </a:p>
        </p:txBody>
      </p:sp>
      <p:sp>
        <p:nvSpPr>
          <p:cNvPr id="14" name="TextBox 13">
            <a:extLst>
              <a:ext uri="{FF2B5EF4-FFF2-40B4-BE49-F238E27FC236}">
                <a16:creationId xmlns:a16="http://schemas.microsoft.com/office/drawing/2014/main" id="{E2140B64-D5E8-49F9-BF02-111CB9E074BD}"/>
              </a:ext>
            </a:extLst>
          </p:cNvPr>
          <p:cNvSpPr txBox="1"/>
          <p:nvPr/>
        </p:nvSpPr>
        <p:spPr>
          <a:xfrm>
            <a:off x="416734" y="3227043"/>
            <a:ext cx="2198647" cy="338554"/>
          </a:xfrm>
          <a:prstGeom prst="rect">
            <a:avLst/>
          </a:prstGeom>
          <a:noFill/>
        </p:spPr>
        <p:txBody>
          <a:bodyPr wrap="square" rtlCol="0">
            <a:spAutoFit/>
          </a:bodyPr>
          <a:lstStyle/>
          <a:p>
            <a:r>
              <a:rPr lang="en-US" sz="1600"/>
              <a:t>and so can write Z as:</a:t>
            </a:r>
          </a:p>
        </p:txBody>
      </p:sp>
      <p:graphicFrame>
        <p:nvGraphicFramePr>
          <p:cNvPr id="3" name="Object 2">
            <a:extLst>
              <a:ext uri="{FF2B5EF4-FFF2-40B4-BE49-F238E27FC236}">
                <a16:creationId xmlns:a16="http://schemas.microsoft.com/office/drawing/2014/main" id="{84412A3A-BAC0-760F-8344-CE69455F20D0}"/>
              </a:ext>
            </a:extLst>
          </p:cNvPr>
          <p:cNvGraphicFramePr>
            <a:graphicFrameLocks noChangeAspect="1"/>
          </p:cNvGraphicFramePr>
          <p:nvPr/>
        </p:nvGraphicFramePr>
        <p:xfrm>
          <a:off x="514505" y="1787201"/>
          <a:ext cx="3005444" cy="1303245"/>
        </p:xfrm>
        <a:graphic>
          <a:graphicData uri="http://schemas.openxmlformats.org/presentationml/2006/ole">
            <mc:AlternateContent xmlns:mc="http://schemas.openxmlformats.org/markup-compatibility/2006">
              <mc:Choice xmlns:v="urn:schemas-microsoft-com:vml" Requires="v">
                <p:oleObj name="Equation" r:id="rId2" imgW="2332440" imgH="1011248" progId="Equation.DSMT4">
                  <p:embed/>
                </p:oleObj>
              </mc:Choice>
              <mc:Fallback>
                <p:oleObj name="Equation" r:id="rId2" imgW="2332440" imgH="1011248" progId="Equation.DSMT4">
                  <p:embed/>
                  <p:pic>
                    <p:nvPicPr>
                      <p:cNvPr id="3" name="Object 2">
                        <a:extLst>
                          <a:ext uri="{FF2B5EF4-FFF2-40B4-BE49-F238E27FC236}">
                            <a16:creationId xmlns:a16="http://schemas.microsoft.com/office/drawing/2014/main" id="{84412A3A-BAC0-760F-8344-CE69455F20D0}"/>
                          </a:ext>
                        </a:extLst>
                      </p:cNvPr>
                      <p:cNvPicPr/>
                      <p:nvPr/>
                    </p:nvPicPr>
                    <p:blipFill>
                      <a:blip r:embed="rId3"/>
                      <a:stretch>
                        <a:fillRect/>
                      </a:stretch>
                    </p:blipFill>
                    <p:spPr>
                      <a:xfrm>
                        <a:off x="514505" y="1787201"/>
                        <a:ext cx="3005444" cy="1303245"/>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9129B632-C0DB-6008-B403-EF0BA18FE1E6}"/>
              </a:ext>
            </a:extLst>
          </p:cNvPr>
          <p:cNvGraphicFramePr>
            <a:graphicFrameLocks noChangeAspect="1"/>
          </p:cNvGraphicFramePr>
          <p:nvPr/>
        </p:nvGraphicFramePr>
        <p:xfrm>
          <a:off x="514505" y="3702194"/>
          <a:ext cx="4558940" cy="2497326"/>
        </p:xfrm>
        <a:graphic>
          <a:graphicData uri="http://schemas.openxmlformats.org/presentationml/2006/ole">
            <mc:AlternateContent xmlns:mc="http://schemas.openxmlformats.org/markup-compatibility/2006">
              <mc:Choice xmlns:v="urn:schemas-microsoft-com:vml" Requires="v">
                <p:oleObj name="Equation" r:id="rId4" imgW="3340080" imgH="1828800" progId="Equation.DSMT4">
                  <p:embed/>
                </p:oleObj>
              </mc:Choice>
              <mc:Fallback>
                <p:oleObj name="Equation" r:id="rId4" imgW="3340080" imgH="1828800" progId="Equation.DSMT4">
                  <p:embed/>
                  <p:pic>
                    <p:nvPicPr>
                      <p:cNvPr id="4" name="Object 3">
                        <a:extLst>
                          <a:ext uri="{FF2B5EF4-FFF2-40B4-BE49-F238E27FC236}">
                            <a16:creationId xmlns:a16="http://schemas.microsoft.com/office/drawing/2014/main" id="{9129B632-C0DB-6008-B403-EF0BA18FE1E6}"/>
                          </a:ext>
                        </a:extLst>
                      </p:cNvPr>
                      <p:cNvPicPr/>
                      <p:nvPr/>
                    </p:nvPicPr>
                    <p:blipFill>
                      <a:blip r:embed="rId5"/>
                      <a:stretch>
                        <a:fillRect/>
                      </a:stretch>
                    </p:blipFill>
                    <p:spPr>
                      <a:xfrm>
                        <a:off x="514505" y="3702194"/>
                        <a:ext cx="4558940" cy="2497326"/>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D942636D-BFDB-C803-7D4E-2566D86612F5}"/>
                  </a:ext>
                </a:extLst>
              </p14:cNvPr>
              <p14:cNvContentPartPr/>
              <p14:nvPr/>
            </p14:nvContentPartPr>
            <p14:xfrm>
              <a:off x="4404809" y="2693028"/>
              <a:ext cx="1469880" cy="3403440"/>
            </p14:xfrm>
          </p:contentPart>
        </mc:Choice>
        <mc:Fallback xmlns="">
          <p:pic>
            <p:nvPicPr>
              <p:cNvPr id="8" name="Ink 7">
                <a:extLst>
                  <a:ext uri="{FF2B5EF4-FFF2-40B4-BE49-F238E27FC236}">
                    <a16:creationId xmlns:a16="http://schemas.microsoft.com/office/drawing/2014/main" id="{D942636D-BFDB-C803-7D4E-2566D86612F5}"/>
                  </a:ext>
                </a:extLst>
              </p:cNvPr>
              <p:cNvPicPr/>
              <p:nvPr/>
            </p:nvPicPr>
            <p:blipFill>
              <a:blip r:embed="rId7"/>
              <a:stretch>
                <a:fillRect/>
              </a:stretch>
            </p:blipFill>
            <p:spPr>
              <a:xfrm>
                <a:off x="4396169" y="2684028"/>
                <a:ext cx="1487520" cy="3421080"/>
              </a:xfrm>
              <a:prstGeom prst="rect">
                <a:avLst/>
              </a:prstGeom>
            </p:spPr>
          </p:pic>
        </mc:Fallback>
      </mc:AlternateContent>
      <p:graphicFrame>
        <p:nvGraphicFramePr>
          <p:cNvPr id="9" name="Object 8">
            <a:extLst>
              <a:ext uri="{FF2B5EF4-FFF2-40B4-BE49-F238E27FC236}">
                <a16:creationId xmlns:a16="http://schemas.microsoft.com/office/drawing/2014/main" id="{53B67796-7097-3F96-38E0-3E215E2BC99B}"/>
              </a:ext>
            </a:extLst>
          </p:cNvPr>
          <p:cNvGraphicFramePr>
            <a:graphicFrameLocks noChangeAspect="1"/>
          </p:cNvGraphicFramePr>
          <p:nvPr/>
        </p:nvGraphicFramePr>
        <p:xfrm>
          <a:off x="7118246" y="1750754"/>
          <a:ext cx="3362940" cy="468469"/>
        </p:xfrm>
        <a:graphic>
          <a:graphicData uri="http://schemas.openxmlformats.org/presentationml/2006/ole">
            <mc:AlternateContent xmlns:mc="http://schemas.openxmlformats.org/markup-compatibility/2006">
              <mc:Choice xmlns:v="urn:schemas-microsoft-com:vml" Requires="v">
                <p:oleObj name="Equation" r:id="rId8" imgW="2552400" imgH="355320" progId="Equation.DSMT4">
                  <p:embed/>
                </p:oleObj>
              </mc:Choice>
              <mc:Fallback>
                <p:oleObj name="Equation" r:id="rId8" imgW="2552400" imgH="355320" progId="Equation.DSMT4">
                  <p:embed/>
                  <p:pic>
                    <p:nvPicPr>
                      <p:cNvPr id="9" name="Object 8">
                        <a:extLst>
                          <a:ext uri="{FF2B5EF4-FFF2-40B4-BE49-F238E27FC236}">
                            <a16:creationId xmlns:a16="http://schemas.microsoft.com/office/drawing/2014/main" id="{53B67796-7097-3F96-38E0-3E215E2BC99B}"/>
                          </a:ext>
                        </a:extLst>
                      </p:cNvPr>
                      <p:cNvPicPr/>
                      <p:nvPr/>
                    </p:nvPicPr>
                    <p:blipFill>
                      <a:blip r:embed="rId9"/>
                      <a:stretch>
                        <a:fillRect/>
                      </a:stretch>
                    </p:blipFill>
                    <p:spPr>
                      <a:xfrm>
                        <a:off x="7118246" y="1750754"/>
                        <a:ext cx="3362940" cy="468469"/>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72492495-DA4F-93A7-2FF6-CCABB4ECDB95}"/>
              </a:ext>
            </a:extLst>
          </p:cNvPr>
          <p:cNvSpPr txBox="1"/>
          <p:nvPr/>
        </p:nvSpPr>
        <p:spPr>
          <a:xfrm>
            <a:off x="6989599" y="1062722"/>
            <a:ext cx="4697729" cy="584775"/>
          </a:xfrm>
          <a:prstGeom prst="rect">
            <a:avLst/>
          </a:prstGeom>
          <a:noFill/>
        </p:spPr>
        <p:txBody>
          <a:bodyPr wrap="square" rtlCol="0">
            <a:spAutoFit/>
          </a:bodyPr>
          <a:lstStyle/>
          <a:p>
            <a:r>
              <a:rPr lang="en-US" sz="1600"/>
              <a:t>we can evaluate the Tr by finding the eigenvalues of P.  These are:</a:t>
            </a:r>
          </a:p>
        </p:txBody>
      </p:sp>
      <p:sp>
        <p:nvSpPr>
          <p:cNvPr id="11" name="TextBox 10">
            <a:extLst>
              <a:ext uri="{FF2B5EF4-FFF2-40B4-BE49-F238E27FC236}">
                <a16:creationId xmlns:a16="http://schemas.microsoft.com/office/drawing/2014/main" id="{8475BA2D-AA9F-BD32-4C61-208C7077EAFA}"/>
              </a:ext>
            </a:extLst>
          </p:cNvPr>
          <p:cNvSpPr txBox="1"/>
          <p:nvPr/>
        </p:nvSpPr>
        <p:spPr>
          <a:xfrm>
            <a:off x="6989599" y="2370858"/>
            <a:ext cx="4697729" cy="584775"/>
          </a:xfrm>
          <a:prstGeom prst="rect">
            <a:avLst/>
          </a:prstGeom>
          <a:noFill/>
        </p:spPr>
        <p:txBody>
          <a:bodyPr wrap="square" rtlCol="0">
            <a:spAutoFit/>
          </a:bodyPr>
          <a:lstStyle/>
          <a:p>
            <a:r>
              <a:rPr lang="en-US" sz="1600"/>
              <a:t>The larger one contributes the most by far to Z.  So we have, in the thermodynamic limit:</a:t>
            </a:r>
          </a:p>
        </p:txBody>
      </p:sp>
      <p:graphicFrame>
        <p:nvGraphicFramePr>
          <p:cNvPr id="12" name="Object 11">
            <a:extLst>
              <a:ext uri="{FF2B5EF4-FFF2-40B4-BE49-F238E27FC236}">
                <a16:creationId xmlns:a16="http://schemas.microsoft.com/office/drawing/2014/main" id="{D074320C-523F-EE20-F09D-28D0D97F1C94}"/>
              </a:ext>
            </a:extLst>
          </p:cNvPr>
          <p:cNvGraphicFramePr>
            <a:graphicFrameLocks noChangeAspect="1"/>
          </p:cNvGraphicFramePr>
          <p:nvPr/>
        </p:nvGraphicFramePr>
        <p:xfrm>
          <a:off x="7118246" y="3027884"/>
          <a:ext cx="3854554" cy="556794"/>
        </p:xfrm>
        <a:graphic>
          <a:graphicData uri="http://schemas.openxmlformats.org/presentationml/2006/ole">
            <mc:AlternateContent xmlns:mc="http://schemas.openxmlformats.org/markup-compatibility/2006">
              <mc:Choice xmlns:v="urn:schemas-microsoft-com:vml" Requires="v">
                <p:oleObj name="Equation" r:id="rId10" imgW="2703788" imgH="391160" progId="Equation.DSMT4">
                  <p:embed/>
                </p:oleObj>
              </mc:Choice>
              <mc:Fallback>
                <p:oleObj name="Equation" r:id="rId10" imgW="2703788" imgH="391160" progId="Equation.DSMT4">
                  <p:embed/>
                  <p:pic>
                    <p:nvPicPr>
                      <p:cNvPr id="12" name="Object 11">
                        <a:extLst>
                          <a:ext uri="{FF2B5EF4-FFF2-40B4-BE49-F238E27FC236}">
                            <a16:creationId xmlns:a16="http://schemas.microsoft.com/office/drawing/2014/main" id="{D074320C-523F-EE20-F09D-28D0D97F1C94}"/>
                          </a:ext>
                        </a:extLst>
                      </p:cNvPr>
                      <p:cNvPicPr/>
                      <p:nvPr/>
                    </p:nvPicPr>
                    <p:blipFill>
                      <a:blip r:embed="rId11"/>
                      <a:stretch>
                        <a:fillRect/>
                      </a:stretch>
                    </p:blipFill>
                    <p:spPr>
                      <a:xfrm>
                        <a:off x="7118246" y="3027884"/>
                        <a:ext cx="3854554" cy="556794"/>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B32A0513-9119-9933-5042-9014476EF58D}"/>
              </a:ext>
            </a:extLst>
          </p:cNvPr>
          <p:cNvGraphicFramePr>
            <a:graphicFrameLocks noChangeAspect="1"/>
          </p:cNvGraphicFramePr>
          <p:nvPr/>
        </p:nvGraphicFramePr>
        <p:xfrm>
          <a:off x="7139499" y="4219090"/>
          <a:ext cx="4547829" cy="492592"/>
        </p:xfrm>
        <a:graphic>
          <a:graphicData uri="http://schemas.openxmlformats.org/presentationml/2006/ole">
            <mc:AlternateContent xmlns:mc="http://schemas.openxmlformats.org/markup-compatibility/2006">
              <mc:Choice xmlns:v="urn:schemas-microsoft-com:vml" Requires="v">
                <p:oleObj name="Equation" r:id="rId12" imgW="3341772" imgH="362319" progId="Equation.DSMT4">
                  <p:embed/>
                </p:oleObj>
              </mc:Choice>
              <mc:Fallback>
                <p:oleObj name="Equation" r:id="rId12" imgW="3341772" imgH="362319" progId="Equation.DSMT4">
                  <p:embed/>
                  <p:pic>
                    <p:nvPicPr>
                      <p:cNvPr id="13" name="Object 12">
                        <a:extLst>
                          <a:ext uri="{FF2B5EF4-FFF2-40B4-BE49-F238E27FC236}">
                            <a16:creationId xmlns:a16="http://schemas.microsoft.com/office/drawing/2014/main" id="{B32A0513-9119-9933-5042-9014476EF58D}"/>
                          </a:ext>
                        </a:extLst>
                      </p:cNvPr>
                      <p:cNvPicPr/>
                      <p:nvPr/>
                    </p:nvPicPr>
                    <p:blipFill>
                      <a:blip r:embed="rId13"/>
                      <a:stretch>
                        <a:fillRect/>
                      </a:stretch>
                    </p:blipFill>
                    <p:spPr>
                      <a:xfrm>
                        <a:off x="7139499" y="4219090"/>
                        <a:ext cx="4547829" cy="492592"/>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AA8462DF-01E8-CED7-0CE6-8A784CC59167}"/>
              </a:ext>
            </a:extLst>
          </p:cNvPr>
          <p:cNvSpPr txBox="1"/>
          <p:nvPr/>
        </p:nvSpPr>
        <p:spPr>
          <a:xfrm>
            <a:off x="7064549" y="3733091"/>
            <a:ext cx="1125723" cy="338554"/>
          </a:xfrm>
          <a:prstGeom prst="rect">
            <a:avLst/>
          </a:prstGeom>
          <a:noFill/>
        </p:spPr>
        <p:txBody>
          <a:bodyPr wrap="square" rtlCol="0">
            <a:spAutoFit/>
          </a:bodyPr>
          <a:lstStyle/>
          <a:p>
            <a:r>
              <a:rPr lang="en-US" sz="1600"/>
              <a:t>and so,</a:t>
            </a:r>
          </a:p>
        </p:txBody>
      </p:sp>
      <p:sp>
        <p:nvSpPr>
          <p:cNvPr id="16" name="TextBox 15">
            <a:extLst>
              <a:ext uri="{FF2B5EF4-FFF2-40B4-BE49-F238E27FC236}">
                <a16:creationId xmlns:a16="http://schemas.microsoft.com/office/drawing/2014/main" id="{7FAC156F-D94D-3193-20F4-CD0AA39B457C}"/>
              </a:ext>
            </a:extLst>
          </p:cNvPr>
          <p:cNvSpPr txBox="1"/>
          <p:nvPr/>
        </p:nvSpPr>
        <p:spPr>
          <a:xfrm>
            <a:off x="7064549" y="4848135"/>
            <a:ext cx="2561232" cy="338554"/>
          </a:xfrm>
          <a:prstGeom prst="rect">
            <a:avLst/>
          </a:prstGeom>
          <a:noFill/>
        </p:spPr>
        <p:txBody>
          <a:bodyPr wrap="square" rtlCol="0">
            <a:spAutoFit/>
          </a:bodyPr>
          <a:lstStyle/>
          <a:p>
            <a:r>
              <a:rPr lang="en-US" sz="1600"/>
              <a:t>magnetization m = -dF/dh is:</a:t>
            </a:r>
          </a:p>
        </p:txBody>
      </p:sp>
      <p:graphicFrame>
        <p:nvGraphicFramePr>
          <p:cNvPr id="17" name="Object 16">
            <a:extLst>
              <a:ext uri="{FF2B5EF4-FFF2-40B4-BE49-F238E27FC236}">
                <a16:creationId xmlns:a16="http://schemas.microsoft.com/office/drawing/2014/main" id="{C2C0486B-60B3-DA1F-75C5-C305254A40E2}"/>
              </a:ext>
            </a:extLst>
          </p:cNvPr>
          <p:cNvGraphicFramePr>
            <a:graphicFrameLocks noChangeAspect="1"/>
          </p:cNvGraphicFramePr>
          <p:nvPr/>
        </p:nvGraphicFramePr>
        <p:xfrm>
          <a:off x="7156002" y="5292504"/>
          <a:ext cx="2068539" cy="655292"/>
        </p:xfrm>
        <a:graphic>
          <a:graphicData uri="http://schemas.openxmlformats.org/presentationml/2006/ole">
            <mc:AlternateContent xmlns:mc="http://schemas.openxmlformats.org/markup-compatibility/2006">
              <mc:Choice xmlns:v="urn:schemas-microsoft-com:vml" Requires="v">
                <p:oleObj name="Equation" r:id="rId14" imgW="1504103" imgH="476963" progId="Equation.DSMT4">
                  <p:embed/>
                </p:oleObj>
              </mc:Choice>
              <mc:Fallback>
                <p:oleObj name="Equation" r:id="rId14" imgW="1504103" imgH="476963" progId="Equation.DSMT4">
                  <p:embed/>
                  <p:pic>
                    <p:nvPicPr>
                      <p:cNvPr id="17" name="Object 16">
                        <a:extLst>
                          <a:ext uri="{FF2B5EF4-FFF2-40B4-BE49-F238E27FC236}">
                            <a16:creationId xmlns:a16="http://schemas.microsoft.com/office/drawing/2014/main" id="{C2C0486B-60B3-DA1F-75C5-C305254A40E2}"/>
                          </a:ext>
                        </a:extLst>
                      </p:cNvPr>
                      <p:cNvPicPr/>
                      <p:nvPr/>
                    </p:nvPicPr>
                    <p:blipFill>
                      <a:blip r:embed="rId15"/>
                      <a:stretch>
                        <a:fillRect/>
                      </a:stretch>
                    </p:blipFill>
                    <p:spPr>
                      <a:xfrm>
                        <a:off x="7156002" y="5292504"/>
                        <a:ext cx="2068539" cy="655292"/>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F54B49E6-7CC4-F6A2-EB9E-902D94585EA5}"/>
              </a:ext>
            </a:extLst>
          </p:cNvPr>
          <p:cNvSpPr txBox="1"/>
          <p:nvPr/>
        </p:nvSpPr>
        <p:spPr>
          <a:xfrm>
            <a:off x="7118246" y="6118134"/>
            <a:ext cx="4697729" cy="584775"/>
          </a:xfrm>
          <a:prstGeom prst="rect">
            <a:avLst/>
          </a:prstGeom>
          <a:noFill/>
        </p:spPr>
        <p:txBody>
          <a:bodyPr wrap="square" rtlCol="0">
            <a:spAutoFit/>
          </a:bodyPr>
          <a:lstStyle/>
          <a:p>
            <a:r>
              <a:rPr lang="en-US" sz="1600"/>
              <a:t>this evinces a smooth increase in m from 0 to 1 as T: </a:t>
            </a:r>
            <a:r>
              <a:rPr lang="en-US" sz="1600">
                <a:latin typeface="Calibri" panose="020F0502020204030204" pitchFamily="34" charset="0"/>
                <a:cs typeface="Calibri" panose="020F0502020204030204" pitchFamily="34" charset="0"/>
              </a:rPr>
              <a:t>∞ </a:t>
            </a:r>
            <a:r>
              <a:rPr lang="en-US" sz="1600">
                <a:latin typeface="Calibri" panose="020F0502020204030204" pitchFamily="34" charset="0"/>
                <a:cs typeface="Calibri" panose="020F0502020204030204" pitchFamily="34" charset="0"/>
                <a:sym typeface="Wingdings" panose="05000000000000000000" pitchFamily="2" charset="2"/>
              </a:rPr>
              <a:t> 0.  So no finite temperature phase transition.  </a:t>
            </a:r>
            <a:endParaRPr lang="en-US" sz="1600"/>
          </a:p>
        </p:txBody>
      </p:sp>
    </p:spTree>
    <p:extLst>
      <p:ext uri="{BB962C8B-B14F-4D97-AF65-F5344CB8AC3E}">
        <p14:creationId xmlns:p14="http://schemas.microsoft.com/office/powerpoint/2010/main" val="40755256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358118" y="202675"/>
            <a:ext cx="2510638" cy="584775"/>
          </a:xfrm>
          <a:prstGeom prst="rect">
            <a:avLst/>
          </a:prstGeom>
          <a:noFill/>
        </p:spPr>
        <p:txBody>
          <a:bodyPr wrap="square" rtlCol="0">
            <a:spAutoFit/>
          </a:bodyPr>
          <a:lstStyle/>
          <a:p>
            <a:r>
              <a:rPr lang="en-US" sz="3200" b="1" u="sng"/>
              <a:t>EM Radiation</a:t>
            </a:r>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FBB8A356-D2D1-4AEF-8FAE-4146AC537A20}"/>
              </a:ext>
            </a:extLst>
          </p:cNvPr>
          <p:cNvSpPr txBox="1"/>
          <p:nvPr/>
        </p:nvSpPr>
        <p:spPr>
          <a:xfrm>
            <a:off x="317948" y="973161"/>
            <a:ext cx="8657376" cy="954107"/>
          </a:xfrm>
          <a:prstGeom prst="rect">
            <a:avLst/>
          </a:prstGeom>
          <a:noFill/>
        </p:spPr>
        <p:txBody>
          <a:bodyPr wrap="square" rtlCol="0">
            <a:spAutoFit/>
          </a:bodyPr>
          <a:lstStyle/>
          <a:p>
            <a:r>
              <a:rPr lang="en-US" sz="1400"/>
              <a:t>Now let’s consider black body radiation.  We can work out the statistics if we know the allowed energy levels of the system.  So radiation can exist in any number of waves satisfying the boundary conditions, and each wave can carry any number of photons with energy E</a:t>
            </a:r>
            <a:r>
              <a:rPr lang="en-US" sz="1400" baseline="-25000"/>
              <a:t>photon</a:t>
            </a:r>
            <a:r>
              <a:rPr lang="en-US" sz="1400"/>
              <a:t> = hf, where f is the frequency of the wave.  A state of the system then consists of a specification of the number of photons in each allowed wave.  </a:t>
            </a:r>
          </a:p>
        </p:txBody>
      </p:sp>
      <p:pic>
        <p:nvPicPr>
          <p:cNvPr id="3075" name="Picture 3">
            <a:extLst>
              <a:ext uri="{FF2B5EF4-FFF2-40B4-BE49-F238E27FC236}">
                <a16:creationId xmlns:a16="http://schemas.microsoft.com/office/drawing/2014/main" id="{194519C3-70D3-48C8-BD0F-E840871E87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24663" y="170754"/>
            <a:ext cx="1905000" cy="165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0" name="Object 29">
            <a:extLst>
              <a:ext uri="{FF2B5EF4-FFF2-40B4-BE49-F238E27FC236}">
                <a16:creationId xmlns:a16="http://schemas.microsoft.com/office/drawing/2014/main" id="{22905D01-8607-49AD-B66E-BA3B38C19917}"/>
              </a:ext>
            </a:extLst>
          </p:cNvPr>
          <p:cNvGraphicFramePr>
            <a:graphicFrameLocks noChangeAspect="1"/>
          </p:cNvGraphicFramePr>
          <p:nvPr>
            <p:extLst>
              <p:ext uri="{D42A27DB-BD31-4B8C-83A1-F6EECF244321}">
                <p14:modId xmlns:p14="http://schemas.microsoft.com/office/powerpoint/2010/main" val="628946051"/>
              </p:ext>
            </p:extLst>
          </p:nvPr>
        </p:nvGraphicFramePr>
        <p:xfrm>
          <a:off x="401424" y="2165448"/>
          <a:ext cx="3095625" cy="514350"/>
        </p:xfrm>
        <a:graphic>
          <a:graphicData uri="http://schemas.openxmlformats.org/presentationml/2006/ole">
            <mc:AlternateContent xmlns:mc="http://schemas.openxmlformats.org/markup-compatibility/2006">
              <mc:Choice xmlns:v="urn:schemas-microsoft-com:vml" Requires="v">
                <p:oleObj name="Equation" r:id="rId3" imgW="2374560" imgH="393480" progId="Equation.DSMT4">
                  <p:embed/>
                </p:oleObj>
              </mc:Choice>
              <mc:Fallback>
                <p:oleObj name="Equation" r:id="rId3" imgW="2374560" imgH="393480" progId="Equation.DSMT4">
                  <p:embed/>
                  <p:pic>
                    <p:nvPicPr>
                      <p:cNvPr id="30" name="Object 29">
                        <a:extLst>
                          <a:ext uri="{FF2B5EF4-FFF2-40B4-BE49-F238E27FC236}">
                            <a16:creationId xmlns:a16="http://schemas.microsoft.com/office/drawing/2014/main" id="{22905D01-8607-49AD-B66E-BA3B38C19917}"/>
                          </a:ext>
                        </a:extLst>
                      </p:cNvPr>
                      <p:cNvPicPr>
                        <a:picLocks noChangeAspect="1" noChangeArrowheads="1"/>
                      </p:cNvPicPr>
                      <p:nvPr/>
                    </p:nvPicPr>
                    <p:blipFill>
                      <a:blip r:embed="rId4"/>
                      <a:srcRect/>
                      <a:stretch>
                        <a:fillRect/>
                      </a:stretch>
                    </p:blipFill>
                    <p:spPr bwMode="auto">
                      <a:xfrm>
                        <a:off x="401424" y="2165448"/>
                        <a:ext cx="3095625" cy="514350"/>
                      </a:xfrm>
                      <a:prstGeom prst="rect">
                        <a:avLst/>
                      </a:prstGeom>
                      <a:noFill/>
                    </p:spPr>
                  </p:pic>
                </p:oleObj>
              </mc:Fallback>
            </mc:AlternateContent>
          </a:graphicData>
        </a:graphic>
      </p:graphicFrame>
      <p:sp>
        <p:nvSpPr>
          <p:cNvPr id="36" name="TextBox 35">
            <a:extLst>
              <a:ext uri="{FF2B5EF4-FFF2-40B4-BE49-F238E27FC236}">
                <a16:creationId xmlns:a16="http://schemas.microsoft.com/office/drawing/2014/main" id="{F2ED4035-E86D-456D-945E-C429857D3FB0}"/>
              </a:ext>
            </a:extLst>
          </p:cNvPr>
          <p:cNvSpPr txBox="1"/>
          <p:nvPr/>
        </p:nvSpPr>
        <p:spPr>
          <a:xfrm>
            <a:off x="317949" y="3569175"/>
            <a:ext cx="1338729" cy="307777"/>
          </a:xfrm>
          <a:prstGeom prst="rect">
            <a:avLst/>
          </a:prstGeom>
          <a:noFill/>
        </p:spPr>
        <p:txBody>
          <a:bodyPr wrap="square" rtlCol="0">
            <a:spAutoFit/>
          </a:bodyPr>
          <a:lstStyle/>
          <a:p>
            <a:r>
              <a:rPr lang="en-US" sz="1400"/>
              <a:t>Z is usual sum:</a:t>
            </a:r>
          </a:p>
        </p:txBody>
      </p:sp>
      <p:graphicFrame>
        <p:nvGraphicFramePr>
          <p:cNvPr id="17" name="Object 16">
            <a:extLst>
              <a:ext uri="{FF2B5EF4-FFF2-40B4-BE49-F238E27FC236}">
                <a16:creationId xmlns:a16="http://schemas.microsoft.com/office/drawing/2014/main" id="{235DBEE6-D377-434F-B2BE-99FC49F5022A}"/>
              </a:ext>
            </a:extLst>
          </p:cNvPr>
          <p:cNvGraphicFramePr>
            <a:graphicFrameLocks noChangeAspect="1"/>
          </p:cNvGraphicFramePr>
          <p:nvPr>
            <p:extLst>
              <p:ext uri="{D42A27DB-BD31-4B8C-83A1-F6EECF244321}">
                <p14:modId xmlns:p14="http://schemas.microsoft.com/office/powerpoint/2010/main" val="304944110"/>
              </p:ext>
            </p:extLst>
          </p:nvPr>
        </p:nvGraphicFramePr>
        <p:xfrm>
          <a:off x="403181" y="2823560"/>
          <a:ext cx="5164137" cy="536575"/>
        </p:xfrm>
        <a:graphic>
          <a:graphicData uri="http://schemas.openxmlformats.org/presentationml/2006/ole">
            <mc:AlternateContent xmlns:mc="http://schemas.openxmlformats.org/markup-compatibility/2006">
              <mc:Choice xmlns:v="urn:schemas-microsoft-com:vml" Requires="v">
                <p:oleObj name="Equation" r:id="rId5" imgW="3822480" imgH="393480" progId="Equation.DSMT4">
                  <p:embed/>
                </p:oleObj>
              </mc:Choice>
              <mc:Fallback>
                <p:oleObj name="Equation" r:id="rId5" imgW="3822480" imgH="393480" progId="Equation.DSMT4">
                  <p:embed/>
                  <p:pic>
                    <p:nvPicPr>
                      <p:cNvPr id="30" name="Object 29">
                        <a:extLst>
                          <a:ext uri="{FF2B5EF4-FFF2-40B4-BE49-F238E27FC236}">
                            <a16:creationId xmlns:a16="http://schemas.microsoft.com/office/drawing/2014/main" id="{22905D01-8607-49AD-B66E-BA3B38C19917}"/>
                          </a:ext>
                        </a:extLst>
                      </p:cNvPr>
                      <p:cNvPicPr>
                        <a:picLocks noChangeAspect="1" noChangeArrowheads="1"/>
                      </p:cNvPicPr>
                      <p:nvPr/>
                    </p:nvPicPr>
                    <p:blipFill>
                      <a:blip r:embed="rId6"/>
                      <a:srcRect/>
                      <a:stretch>
                        <a:fillRect/>
                      </a:stretch>
                    </p:blipFill>
                    <p:spPr bwMode="auto">
                      <a:xfrm>
                        <a:off x="403181" y="2823560"/>
                        <a:ext cx="5164137" cy="536575"/>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7A952EBB-CD1D-4D1E-9212-E19203AC38BD}"/>
              </a:ext>
            </a:extLst>
          </p:cNvPr>
          <p:cNvGraphicFramePr>
            <a:graphicFrameLocks noChangeAspect="1"/>
          </p:cNvGraphicFramePr>
          <p:nvPr>
            <p:extLst>
              <p:ext uri="{D42A27DB-BD31-4B8C-83A1-F6EECF244321}">
                <p14:modId xmlns:p14="http://schemas.microsoft.com/office/powerpoint/2010/main" val="4008807287"/>
              </p:ext>
            </p:extLst>
          </p:nvPr>
        </p:nvGraphicFramePr>
        <p:xfrm>
          <a:off x="3702992" y="6213072"/>
          <a:ext cx="3852863" cy="536575"/>
        </p:xfrm>
        <a:graphic>
          <a:graphicData uri="http://schemas.openxmlformats.org/presentationml/2006/ole">
            <mc:AlternateContent xmlns:mc="http://schemas.openxmlformats.org/markup-compatibility/2006">
              <mc:Choice xmlns:v="urn:schemas-microsoft-com:vml" Requires="v">
                <p:oleObj name="Equation" r:id="rId7" imgW="3022560" imgH="419040" progId="Equation.DSMT4">
                  <p:embed/>
                </p:oleObj>
              </mc:Choice>
              <mc:Fallback>
                <p:oleObj name="Equation" r:id="rId7" imgW="3022560" imgH="419040" progId="Equation.DSMT4">
                  <p:embed/>
                  <p:pic>
                    <p:nvPicPr>
                      <p:cNvPr id="0" name="Object 13"/>
                      <p:cNvPicPr>
                        <a:picLocks noChangeAspect="1" noChangeArrowheads="1"/>
                      </p:cNvPicPr>
                      <p:nvPr/>
                    </p:nvPicPr>
                    <p:blipFill>
                      <a:blip r:embed="rId8"/>
                      <a:srcRect/>
                      <a:stretch>
                        <a:fillRect/>
                      </a:stretch>
                    </p:blipFill>
                    <p:spPr bwMode="auto">
                      <a:xfrm>
                        <a:off x="3702992" y="6213072"/>
                        <a:ext cx="3852863" cy="536575"/>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9">
            <p14:nvContentPartPr>
              <p14:cNvPr id="4" name="Ink 3">
                <a:extLst>
                  <a:ext uri="{FF2B5EF4-FFF2-40B4-BE49-F238E27FC236}">
                    <a16:creationId xmlns:a16="http://schemas.microsoft.com/office/drawing/2014/main" id="{0564E9D1-75BC-4CBA-806D-D1727BD1A8F5}"/>
                  </a:ext>
                </a:extLst>
              </p14:cNvPr>
              <p14:cNvContentPartPr/>
              <p14:nvPr/>
            </p14:nvContentPartPr>
            <p14:xfrm>
              <a:off x="6027508" y="2433668"/>
              <a:ext cx="139680" cy="720360"/>
            </p14:xfrm>
          </p:contentPart>
        </mc:Choice>
        <mc:Fallback xmlns="">
          <p:pic>
            <p:nvPicPr>
              <p:cNvPr id="4" name="Ink 3">
                <a:extLst>
                  <a:ext uri="{FF2B5EF4-FFF2-40B4-BE49-F238E27FC236}">
                    <a16:creationId xmlns:a16="http://schemas.microsoft.com/office/drawing/2014/main" id="{0564E9D1-75BC-4CBA-806D-D1727BD1A8F5}"/>
                  </a:ext>
                </a:extLst>
              </p:cNvPr>
              <p:cNvPicPr/>
              <p:nvPr/>
            </p:nvPicPr>
            <p:blipFill>
              <a:blip r:embed="rId10"/>
              <a:stretch>
                <a:fillRect/>
              </a:stretch>
            </p:blipFill>
            <p:spPr>
              <a:xfrm>
                <a:off x="6018508" y="2424663"/>
                <a:ext cx="157320" cy="738009"/>
              </a:xfrm>
              <a:prstGeom prst="rect">
                <a:avLst/>
              </a:prstGeom>
            </p:spPr>
          </p:pic>
        </mc:Fallback>
      </mc:AlternateContent>
      <p:graphicFrame>
        <p:nvGraphicFramePr>
          <p:cNvPr id="26" name="Object 25">
            <a:extLst>
              <a:ext uri="{FF2B5EF4-FFF2-40B4-BE49-F238E27FC236}">
                <a16:creationId xmlns:a16="http://schemas.microsoft.com/office/drawing/2014/main" id="{238FE7AD-B375-4EA0-9181-5AD49DD3F061}"/>
              </a:ext>
            </a:extLst>
          </p:cNvPr>
          <p:cNvGraphicFramePr>
            <a:graphicFrameLocks noChangeAspect="1"/>
          </p:cNvGraphicFramePr>
          <p:nvPr>
            <p:extLst>
              <p:ext uri="{D42A27DB-BD31-4B8C-83A1-F6EECF244321}">
                <p14:modId xmlns:p14="http://schemas.microsoft.com/office/powerpoint/2010/main" val="1872210418"/>
              </p:ext>
            </p:extLst>
          </p:nvPr>
        </p:nvGraphicFramePr>
        <p:xfrm>
          <a:off x="6651158" y="2309598"/>
          <a:ext cx="4395788" cy="1009650"/>
        </p:xfrm>
        <a:graphic>
          <a:graphicData uri="http://schemas.openxmlformats.org/presentationml/2006/ole">
            <mc:AlternateContent xmlns:mc="http://schemas.openxmlformats.org/markup-compatibility/2006">
              <mc:Choice xmlns:v="urn:schemas-microsoft-com:vml" Requires="v">
                <p:oleObj name="Equation" r:id="rId11" imgW="2971800" imgH="685800" progId="Equation.DSMT4">
                  <p:embed/>
                </p:oleObj>
              </mc:Choice>
              <mc:Fallback>
                <p:oleObj name="Equation" r:id="rId11" imgW="2971800" imgH="685800" progId="Equation.DSMT4">
                  <p:embed/>
                  <p:pic>
                    <p:nvPicPr>
                      <p:cNvPr id="23" name="Object 22">
                        <a:extLst>
                          <a:ext uri="{FF2B5EF4-FFF2-40B4-BE49-F238E27FC236}">
                            <a16:creationId xmlns:a16="http://schemas.microsoft.com/office/drawing/2014/main" id="{B485406A-4B24-4B47-AA90-3611CCC7FAD7}"/>
                          </a:ext>
                        </a:extLst>
                      </p:cNvPr>
                      <p:cNvPicPr>
                        <a:picLocks noChangeAspect="1" noChangeArrowheads="1"/>
                      </p:cNvPicPr>
                      <p:nvPr/>
                    </p:nvPicPr>
                    <p:blipFill>
                      <a:blip r:embed="rId12"/>
                      <a:srcRect/>
                      <a:stretch>
                        <a:fillRect/>
                      </a:stretch>
                    </p:blipFill>
                    <p:spPr bwMode="auto">
                      <a:xfrm>
                        <a:off x="6651158" y="2309598"/>
                        <a:ext cx="4395788" cy="1009650"/>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C1465328-8658-4792-83F2-F4602EFBDB94}"/>
              </a:ext>
            </a:extLst>
          </p:cNvPr>
          <p:cNvGraphicFramePr>
            <a:graphicFrameLocks noChangeAspect="1"/>
          </p:cNvGraphicFramePr>
          <p:nvPr>
            <p:extLst>
              <p:ext uri="{D42A27DB-BD31-4B8C-83A1-F6EECF244321}">
                <p14:modId xmlns:p14="http://schemas.microsoft.com/office/powerpoint/2010/main" val="690765841"/>
              </p:ext>
            </p:extLst>
          </p:nvPr>
        </p:nvGraphicFramePr>
        <p:xfrm>
          <a:off x="1999002" y="3453152"/>
          <a:ext cx="2674937" cy="577850"/>
        </p:xfrm>
        <a:graphic>
          <a:graphicData uri="http://schemas.openxmlformats.org/presentationml/2006/ole">
            <mc:AlternateContent xmlns:mc="http://schemas.openxmlformats.org/markup-compatibility/2006">
              <mc:Choice xmlns:v="urn:schemas-microsoft-com:vml" Requires="v">
                <p:oleObj name="Equation" r:id="rId13" imgW="1930320" imgH="419040" progId="Equation.DSMT4">
                  <p:embed/>
                </p:oleObj>
              </mc:Choice>
              <mc:Fallback>
                <p:oleObj name="Equation" r:id="rId13" imgW="1930320" imgH="419040" progId="Equation.DSMT4">
                  <p:embed/>
                  <p:pic>
                    <p:nvPicPr>
                      <p:cNvPr id="0" name="Object 994"/>
                      <p:cNvPicPr>
                        <a:picLocks noChangeAspect="1" noChangeArrowheads="1"/>
                      </p:cNvPicPr>
                      <p:nvPr/>
                    </p:nvPicPr>
                    <p:blipFill>
                      <a:blip r:embed="rId14"/>
                      <a:srcRect/>
                      <a:stretch>
                        <a:fillRect/>
                      </a:stretch>
                    </p:blipFill>
                    <p:spPr bwMode="auto">
                      <a:xfrm>
                        <a:off x="1999002" y="3453152"/>
                        <a:ext cx="2674937" cy="577850"/>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992EE80B-A705-4251-93D4-B227F7E6B5A8}"/>
              </a:ext>
            </a:extLst>
          </p:cNvPr>
          <p:cNvGraphicFramePr>
            <a:graphicFrameLocks noChangeAspect="1"/>
          </p:cNvGraphicFramePr>
          <p:nvPr>
            <p:extLst>
              <p:ext uri="{D42A27DB-BD31-4B8C-83A1-F6EECF244321}">
                <p14:modId xmlns:p14="http://schemas.microsoft.com/office/powerpoint/2010/main" val="1273686269"/>
              </p:ext>
            </p:extLst>
          </p:nvPr>
        </p:nvGraphicFramePr>
        <p:xfrm>
          <a:off x="5567318" y="3584269"/>
          <a:ext cx="1700465" cy="446733"/>
        </p:xfrm>
        <a:graphic>
          <a:graphicData uri="http://schemas.openxmlformats.org/presentationml/2006/ole">
            <mc:AlternateContent xmlns:mc="http://schemas.openxmlformats.org/markup-compatibility/2006">
              <mc:Choice xmlns:v="urn:schemas-microsoft-com:vml" Requires="v">
                <p:oleObj name="Equation" r:id="rId15" imgW="1307880" imgH="342720" progId="Equation.DSMT4">
                  <p:embed/>
                </p:oleObj>
              </mc:Choice>
              <mc:Fallback>
                <p:oleObj name="Equation" r:id="rId15" imgW="1307880" imgH="342720" progId="Equation.DSMT4">
                  <p:embed/>
                  <p:pic>
                    <p:nvPicPr>
                      <p:cNvPr id="0" name="Object 996"/>
                      <p:cNvPicPr>
                        <a:picLocks noChangeAspect="1" noChangeArrowheads="1"/>
                      </p:cNvPicPr>
                      <p:nvPr/>
                    </p:nvPicPr>
                    <p:blipFill>
                      <a:blip r:embed="rId16"/>
                      <a:srcRect/>
                      <a:stretch>
                        <a:fillRect/>
                      </a:stretch>
                    </p:blipFill>
                    <p:spPr bwMode="auto">
                      <a:xfrm>
                        <a:off x="5567318" y="3584269"/>
                        <a:ext cx="1700465" cy="446733"/>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AE385FC9-A7C4-44C0-B653-524C3CF57B20}"/>
              </a:ext>
            </a:extLst>
          </p:cNvPr>
          <p:cNvGraphicFramePr>
            <a:graphicFrameLocks noChangeAspect="1"/>
          </p:cNvGraphicFramePr>
          <p:nvPr>
            <p:extLst>
              <p:ext uri="{D42A27DB-BD31-4B8C-83A1-F6EECF244321}">
                <p14:modId xmlns:p14="http://schemas.microsoft.com/office/powerpoint/2010/main" val="3700689876"/>
              </p:ext>
            </p:extLst>
          </p:nvPr>
        </p:nvGraphicFramePr>
        <p:xfrm>
          <a:off x="3602187" y="4945045"/>
          <a:ext cx="2492375" cy="1092200"/>
        </p:xfrm>
        <a:graphic>
          <a:graphicData uri="http://schemas.openxmlformats.org/presentationml/2006/ole">
            <mc:AlternateContent xmlns:mc="http://schemas.openxmlformats.org/markup-compatibility/2006">
              <mc:Choice xmlns:v="urn:schemas-microsoft-com:vml" Requires="v">
                <p:oleObj name="Equation" r:id="rId17" imgW="2082600" imgH="914400" progId="Equation.DSMT4">
                  <p:embed/>
                </p:oleObj>
              </mc:Choice>
              <mc:Fallback>
                <p:oleObj name="Equation" r:id="rId17" imgW="2082600" imgH="914400" progId="Equation.DSMT4">
                  <p:embed/>
                  <p:pic>
                    <p:nvPicPr>
                      <p:cNvPr id="0" name="Object 998"/>
                      <p:cNvPicPr>
                        <a:picLocks noChangeAspect="1" noChangeArrowheads="1"/>
                      </p:cNvPicPr>
                      <p:nvPr/>
                    </p:nvPicPr>
                    <p:blipFill>
                      <a:blip r:embed="rId18"/>
                      <a:srcRect/>
                      <a:stretch>
                        <a:fillRect/>
                      </a:stretch>
                    </p:blipFill>
                    <p:spPr bwMode="auto">
                      <a:xfrm>
                        <a:off x="3602187" y="4945045"/>
                        <a:ext cx="2492375" cy="1092200"/>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672C73EE-2DCD-44AF-AEF2-F83F85802165}"/>
              </a:ext>
            </a:extLst>
          </p:cNvPr>
          <p:cNvSpPr txBox="1"/>
          <p:nvPr/>
        </p:nvSpPr>
        <p:spPr>
          <a:xfrm>
            <a:off x="3497049" y="4353315"/>
            <a:ext cx="3371707" cy="523220"/>
          </a:xfrm>
          <a:prstGeom prst="rect">
            <a:avLst/>
          </a:prstGeom>
          <a:noFill/>
        </p:spPr>
        <p:txBody>
          <a:bodyPr wrap="square" rtlCol="0">
            <a:spAutoFit/>
          </a:bodyPr>
          <a:lstStyle/>
          <a:p>
            <a:r>
              <a:rPr lang="en-US" sz="1400"/>
              <a:t>We can get the energy density (and radiancy eventually if we wanted)</a:t>
            </a:r>
            <a:endParaRPr lang="en-US" sz="1600"/>
          </a:p>
        </p:txBody>
      </p:sp>
      <p:sp>
        <p:nvSpPr>
          <p:cNvPr id="14" name="Rectangle 1008">
            <a:extLst>
              <a:ext uri="{FF2B5EF4-FFF2-40B4-BE49-F238E27FC236}">
                <a16:creationId xmlns:a16="http://schemas.microsoft.com/office/drawing/2014/main" id="{8CDC0478-4191-4ACC-9475-6FCD541AE4AE}"/>
              </a:ext>
            </a:extLst>
          </p:cNvPr>
          <p:cNvSpPr>
            <a:spLocks noChangeArrowheads="1"/>
          </p:cNvSpPr>
          <p:nvPr/>
        </p:nvSpPr>
        <p:spPr bwMode="auto">
          <a:xfrm>
            <a:off x="7267783" y="44896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a:extLst>
              <a:ext uri="{FF2B5EF4-FFF2-40B4-BE49-F238E27FC236}">
                <a16:creationId xmlns:a16="http://schemas.microsoft.com/office/drawing/2014/main" id="{9612DA04-A079-4E74-891C-F6391A5239E0}"/>
              </a:ext>
            </a:extLst>
          </p:cNvPr>
          <p:cNvGraphicFramePr>
            <a:graphicFrameLocks noChangeAspect="1"/>
          </p:cNvGraphicFramePr>
          <p:nvPr>
            <p:extLst>
              <p:ext uri="{D42A27DB-BD31-4B8C-83A1-F6EECF244321}">
                <p14:modId xmlns:p14="http://schemas.microsoft.com/office/powerpoint/2010/main" val="2315799940"/>
              </p:ext>
            </p:extLst>
          </p:nvPr>
        </p:nvGraphicFramePr>
        <p:xfrm>
          <a:off x="10276176" y="4783876"/>
          <a:ext cx="1221476" cy="497638"/>
        </p:xfrm>
        <a:graphic>
          <a:graphicData uri="http://schemas.openxmlformats.org/presentationml/2006/ole">
            <mc:AlternateContent xmlns:mc="http://schemas.openxmlformats.org/markup-compatibility/2006">
              <mc:Choice xmlns:v="urn:schemas-microsoft-com:vml" Requires="v">
                <p:oleObj name="Equation" r:id="rId19" imgW="965160" imgH="393480" progId="Equation.DSMT4">
                  <p:embed/>
                </p:oleObj>
              </mc:Choice>
              <mc:Fallback>
                <p:oleObj name="Equation" r:id="rId19" imgW="965160" imgH="393480" progId="Equation.DSMT4">
                  <p:embed/>
                  <p:pic>
                    <p:nvPicPr>
                      <p:cNvPr id="0" name="Object 1007"/>
                      <p:cNvPicPr>
                        <a:picLocks noChangeAspect="1" noChangeArrowheads="1"/>
                      </p:cNvPicPr>
                      <p:nvPr/>
                    </p:nvPicPr>
                    <p:blipFill>
                      <a:blip r:embed="rId20"/>
                      <a:srcRect/>
                      <a:stretch>
                        <a:fillRect/>
                      </a:stretch>
                    </p:blipFill>
                    <p:spPr bwMode="auto">
                      <a:xfrm>
                        <a:off x="10276176" y="4783876"/>
                        <a:ext cx="1221476" cy="497638"/>
                      </a:xfrm>
                      <a:prstGeom prst="rect">
                        <a:avLst/>
                      </a:prstGeom>
                      <a:noFill/>
                    </p:spPr>
                  </p:pic>
                </p:oleObj>
              </mc:Fallback>
            </mc:AlternateContent>
          </a:graphicData>
        </a:graphic>
      </p:graphicFrame>
      <p:sp>
        <p:nvSpPr>
          <p:cNvPr id="32" name="TextBox 31">
            <a:extLst>
              <a:ext uri="{FF2B5EF4-FFF2-40B4-BE49-F238E27FC236}">
                <a16:creationId xmlns:a16="http://schemas.microsoft.com/office/drawing/2014/main" id="{4E9F94DA-AA7F-4F11-9D85-7137F26AFB34}"/>
              </a:ext>
            </a:extLst>
          </p:cNvPr>
          <p:cNvSpPr txBox="1"/>
          <p:nvPr/>
        </p:nvSpPr>
        <p:spPr>
          <a:xfrm>
            <a:off x="10191330" y="4320014"/>
            <a:ext cx="1306322" cy="307777"/>
          </a:xfrm>
          <a:prstGeom prst="rect">
            <a:avLst/>
          </a:prstGeom>
          <a:noFill/>
        </p:spPr>
        <p:txBody>
          <a:bodyPr wrap="square" rtlCol="0">
            <a:spAutoFit/>
          </a:bodyPr>
          <a:lstStyle/>
          <a:p>
            <a:r>
              <a:rPr lang="en-US" sz="1400"/>
              <a:t>Pressure…</a:t>
            </a:r>
            <a:endParaRPr lang="en-US" sz="1600"/>
          </a:p>
        </p:txBody>
      </p:sp>
      <p:graphicFrame>
        <p:nvGraphicFramePr>
          <p:cNvPr id="33" name="Object 32">
            <a:extLst>
              <a:ext uri="{FF2B5EF4-FFF2-40B4-BE49-F238E27FC236}">
                <a16:creationId xmlns:a16="http://schemas.microsoft.com/office/drawing/2014/main" id="{6703E44F-BF72-44B7-BA1E-3FCEE09E5E53}"/>
              </a:ext>
            </a:extLst>
          </p:cNvPr>
          <p:cNvGraphicFramePr>
            <a:graphicFrameLocks noChangeAspect="1"/>
          </p:cNvGraphicFramePr>
          <p:nvPr>
            <p:extLst>
              <p:ext uri="{D42A27DB-BD31-4B8C-83A1-F6EECF244321}">
                <p14:modId xmlns:p14="http://schemas.microsoft.com/office/powerpoint/2010/main" val="2285749516"/>
              </p:ext>
            </p:extLst>
          </p:nvPr>
        </p:nvGraphicFramePr>
        <p:xfrm>
          <a:off x="7635300" y="4783875"/>
          <a:ext cx="1100138" cy="1165225"/>
        </p:xfrm>
        <a:graphic>
          <a:graphicData uri="http://schemas.openxmlformats.org/presentationml/2006/ole">
            <mc:AlternateContent xmlns:mc="http://schemas.openxmlformats.org/markup-compatibility/2006">
              <mc:Choice xmlns:v="urn:schemas-microsoft-com:vml" Requires="v">
                <p:oleObj name="Equation" r:id="rId21" imgW="838080" imgH="888840" progId="Equation.DSMT4">
                  <p:embed/>
                </p:oleObj>
              </mc:Choice>
              <mc:Fallback>
                <p:oleObj name="Equation" r:id="rId21" imgW="838080" imgH="888840" progId="Equation.DSMT4">
                  <p:embed/>
                  <p:pic>
                    <p:nvPicPr>
                      <p:cNvPr id="15" name="Object 14">
                        <a:extLst>
                          <a:ext uri="{FF2B5EF4-FFF2-40B4-BE49-F238E27FC236}">
                            <a16:creationId xmlns:a16="http://schemas.microsoft.com/office/drawing/2014/main" id="{9612DA04-A079-4E74-891C-F6391A5239E0}"/>
                          </a:ext>
                        </a:extLst>
                      </p:cNvPr>
                      <p:cNvPicPr>
                        <a:picLocks noChangeAspect="1" noChangeArrowheads="1"/>
                      </p:cNvPicPr>
                      <p:nvPr/>
                    </p:nvPicPr>
                    <p:blipFill>
                      <a:blip r:embed="rId22"/>
                      <a:srcRect/>
                      <a:stretch>
                        <a:fillRect/>
                      </a:stretch>
                    </p:blipFill>
                    <p:spPr bwMode="auto">
                      <a:xfrm>
                        <a:off x="7635300" y="4783875"/>
                        <a:ext cx="1100138" cy="1165225"/>
                      </a:xfrm>
                      <a:prstGeom prst="rect">
                        <a:avLst/>
                      </a:prstGeom>
                      <a:noFill/>
                    </p:spPr>
                  </p:pic>
                </p:oleObj>
              </mc:Fallback>
            </mc:AlternateContent>
          </a:graphicData>
        </a:graphic>
      </p:graphicFrame>
      <p:sp>
        <p:nvSpPr>
          <p:cNvPr id="34" name="TextBox 33">
            <a:extLst>
              <a:ext uri="{FF2B5EF4-FFF2-40B4-BE49-F238E27FC236}">
                <a16:creationId xmlns:a16="http://schemas.microsoft.com/office/drawing/2014/main" id="{0D4A4A84-598B-415A-9774-25CFE014FCFB}"/>
              </a:ext>
            </a:extLst>
          </p:cNvPr>
          <p:cNvSpPr txBox="1"/>
          <p:nvPr/>
        </p:nvSpPr>
        <p:spPr>
          <a:xfrm>
            <a:off x="7563681" y="4320386"/>
            <a:ext cx="1709503" cy="307777"/>
          </a:xfrm>
          <a:prstGeom prst="rect">
            <a:avLst/>
          </a:prstGeom>
          <a:noFill/>
        </p:spPr>
        <p:txBody>
          <a:bodyPr wrap="square" rtlCol="0">
            <a:spAutoFit/>
          </a:bodyPr>
          <a:lstStyle/>
          <a:p>
            <a:r>
              <a:rPr lang="en-US" sz="1400"/>
              <a:t>Heat capacity…</a:t>
            </a:r>
            <a:endParaRPr lang="en-US" sz="1600"/>
          </a:p>
        </p:txBody>
      </p:sp>
      <p:pic>
        <p:nvPicPr>
          <p:cNvPr id="1026" name="Picture 1">
            <a:extLst>
              <a:ext uri="{FF2B5EF4-FFF2-40B4-BE49-F238E27FC236}">
                <a16:creationId xmlns:a16="http://schemas.microsoft.com/office/drawing/2014/main" id="{BDBD3881-6580-A289-1E25-DC7D38E8007C}"/>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00284" y="4400932"/>
            <a:ext cx="2996621" cy="2287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 name="Object 8">
            <a:extLst>
              <a:ext uri="{FF2B5EF4-FFF2-40B4-BE49-F238E27FC236}">
                <a16:creationId xmlns:a16="http://schemas.microsoft.com/office/drawing/2014/main" id="{9D90CD65-7073-C573-8ECC-88E85504CF4F}"/>
              </a:ext>
            </a:extLst>
          </p:cNvPr>
          <p:cNvGraphicFramePr>
            <a:graphicFrameLocks noChangeAspect="1"/>
          </p:cNvGraphicFramePr>
          <p:nvPr>
            <p:extLst>
              <p:ext uri="{D42A27DB-BD31-4B8C-83A1-F6EECF244321}">
                <p14:modId xmlns:p14="http://schemas.microsoft.com/office/powerpoint/2010/main" val="3815865880"/>
              </p:ext>
            </p:extLst>
          </p:nvPr>
        </p:nvGraphicFramePr>
        <p:xfrm>
          <a:off x="8925980" y="6228290"/>
          <a:ext cx="2530699" cy="506140"/>
        </p:xfrm>
        <a:graphic>
          <a:graphicData uri="http://schemas.openxmlformats.org/presentationml/2006/ole">
            <mc:AlternateContent xmlns:mc="http://schemas.openxmlformats.org/markup-compatibility/2006">
              <mc:Choice xmlns:v="urn:schemas-microsoft-com:vml" Requires="v">
                <p:oleObj name="Equation" r:id="rId24" imgW="2158920" imgH="431640" progId="Equation.DSMT4">
                  <p:embed/>
                </p:oleObj>
              </mc:Choice>
              <mc:Fallback>
                <p:oleObj name="Equation" r:id="rId24" imgW="2158920" imgH="431640" progId="Equation.DSMT4">
                  <p:embed/>
                  <p:pic>
                    <p:nvPicPr>
                      <p:cNvPr id="0" name=""/>
                      <p:cNvPicPr/>
                      <p:nvPr/>
                    </p:nvPicPr>
                    <p:blipFill>
                      <a:blip r:embed="rId25"/>
                      <a:stretch>
                        <a:fillRect/>
                      </a:stretch>
                    </p:blipFill>
                    <p:spPr>
                      <a:xfrm>
                        <a:off x="8925980" y="6228290"/>
                        <a:ext cx="2530699" cy="50614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6629558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101419" y="136686"/>
            <a:ext cx="6369941" cy="584775"/>
          </a:xfrm>
          <a:prstGeom prst="rect">
            <a:avLst/>
          </a:prstGeom>
          <a:noFill/>
        </p:spPr>
        <p:txBody>
          <a:bodyPr wrap="square" rtlCol="0">
            <a:spAutoFit/>
          </a:bodyPr>
          <a:lstStyle/>
          <a:p>
            <a:r>
              <a:rPr lang="en-US" sz="3200" b="1" u="sng"/>
              <a:t>Thermal Averaged Wick’s Theorem</a:t>
            </a:r>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E5657705-2A77-482B-9ED2-81CD3A90C393}"/>
              </a:ext>
            </a:extLst>
          </p:cNvPr>
          <p:cNvSpPr txBox="1"/>
          <p:nvPr/>
        </p:nvSpPr>
        <p:spPr>
          <a:xfrm>
            <a:off x="412609" y="839772"/>
            <a:ext cx="11050386" cy="738664"/>
          </a:xfrm>
          <a:prstGeom prst="rect">
            <a:avLst/>
          </a:prstGeom>
          <a:noFill/>
        </p:spPr>
        <p:txBody>
          <a:bodyPr wrap="square" rtlCol="0">
            <a:spAutoFit/>
          </a:bodyPr>
          <a:lstStyle/>
          <a:p>
            <a:r>
              <a:rPr lang="en-US" sz="1400"/>
              <a:t>We’ll segue into GF’s.  These can be used in much the same way they were in many-body QM.  One is to suss out the excitations in a more tractable way.  This time the excitations will be modulated by the temperature, and so we’ll get an idea of an energy window for these excitations and their lifetimes.  Secondly, they provide a convenient mechanism to calculate thermally averaged quantities,  including the partition function itself.  </a:t>
            </a:r>
          </a:p>
        </p:txBody>
      </p:sp>
      <p:sp>
        <p:nvSpPr>
          <p:cNvPr id="3" name="TextBox 2">
            <a:extLst>
              <a:ext uri="{FF2B5EF4-FFF2-40B4-BE49-F238E27FC236}">
                <a16:creationId xmlns:a16="http://schemas.microsoft.com/office/drawing/2014/main" id="{BDD8D3DD-1629-432F-B339-D34413BD6FCC}"/>
              </a:ext>
            </a:extLst>
          </p:cNvPr>
          <p:cNvSpPr txBox="1"/>
          <p:nvPr/>
        </p:nvSpPr>
        <p:spPr>
          <a:xfrm>
            <a:off x="410065" y="1610762"/>
            <a:ext cx="10694709" cy="307777"/>
          </a:xfrm>
          <a:prstGeom prst="rect">
            <a:avLst/>
          </a:prstGeom>
          <a:noFill/>
        </p:spPr>
        <p:txBody>
          <a:bodyPr wrap="square" rtlCol="0">
            <a:spAutoFit/>
          </a:bodyPr>
          <a:lstStyle/>
          <a:p>
            <a:r>
              <a:rPr lang="en-US" sz="1400"/>
              <a:t>So let’s consider a set of operators in either HO space, Fock space, etc. developing according to a free H, time-independent H.  For instance,</a:t>
            </a:r>
          </a:p>
        </p:txBody>
      </p:sp>
      <p:graphicFrame>
        <p:nvGraphicFramePr>
          <p:cNvPr id="7" name="Object 6">
            <a:extLst>
              <a:ext uri="{FF2B5EF4-FFF2-40B4-BE49-F238E27FC236}">
                <a16:creationId xmlns:a16="http://schemas.microsoft.com/office/drawing/2014/main" id="{AA173F76-5418-4C40-B85A-755F9B63D33B}"/>
              </a:ext>
            </a:extLst>
          </p:cNvPr>
          <p:cNvGraphicFramePr>
            <a:graphicFrameLocks noChangeAspect="1"/>
          </p:cNvGraphicFramePr>
          <p:nvPr>
            <p:extLst>
              <p:ext uri="{D42A27DB-BD31-4B8C-83A1-F6EECF244321}">
                <p14:modId xmlns:p14="http://schemas.microsoft.com/office/powerpoint/2010/main" val="428710985"/>
              </p:ext>
            </p:extLst>
          </p:nvPr>
        </p:nvGraphicFramePr>
        <p:xfrm>
          <a:off x="488067" y="2057382"/>
          <a:ext cx="6902450" cy="554038"/>
        </p:xfrm>
        <a:graphic>
          <a:graphicData uri="http://schemas.openxmlformats.org/presentationml/2006/ole">
            <mc:AlternateContent xmlns:mc="http://schemas.openxmlformats.org/markup-compatibility/2006">
              <mc:Choice xmlns:v="urn:schemas-microsoft-com:vml" Requires="v">
                <p:oleObj name="Equation" r:id="rId3" imgW="5524200" imgH="444240" progId="Equation.DSMT4">
                  <p:embed/>
                </p:oleObj>
              </mc:Choice>
              <mc:Fallback>
                <p:oleObj name="Equation" r:id="rId3" imgW="5524200" imgH="444240" progId="Equation.DSMT4">
                  <p:embed/>
                  <p:pic>
                    <p:nvPicPr>
                      <p:cNvPr id="0" name="Object 1"/>
                      <p:cNvPicPr>
                        <a:picLocks noChangeAspect="1" noChangeArrowheads="1"/>
                      </p:cNvPicPr>
                      <p:nvPr/>
                    </p:nvPicPr>
                    <p:blipFill>
                      <a:blip r:embed="rId4"/>
                      <a:srcRect/>
                      <a:stretch>
                        <a:fillRect/>
                      </a:stretch>
                    </p:blipFill>
                    <p:spPr bwMode="auto">
                      <a:xfrm>
                        <a:off x="488067" y="2057382"/>
                        <a:ext cx="6902450" cy="554038"/>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30120880-8D33-4CDF-9D4F-BED62F91442E}"/>
              </a:ext>
            </a:extLst>
          </p:cNvPr>
          <p:cNvSpPr txBox="1"/>
          <p:nvPr/>
        </p:nvSpPr>
        <p:spPr>
          <a:xfrm>
            <a:off x="410065" y="2750264"/>
            <a:ext cx="10694709" cy="954107"/>
          </a:xfrm>
          <a:prstGeom prst="rect">
            <a:avLst/>
          </a:prstGeom>
          <a:noFill/>
        </p:spPr>
        <p:txBody>
          <a:bodyPr wrap="square" rtlCol="0">
            <a:spAutoFit/>
          </a:bodyPr>
          <a:lstStyle/>
          <a:p>
            <a:r>
              <a:rPr lang="en-US" sz="1400"/>
              <a:t>We can transpose C</a:t>
            </a:r>
            <a:r>
              <a:rPr lang="en-US" sz="1400" baseline="-25000"/>
              <a:t>1</a:t>
            </a:r>
            <a:r>
              <a:rPr lang="en-US" sz="1400"/>
              <a:t>(t) –through to the end using its commutation relations with the other operators – then behind the density operator thanks to the cyclic trace property, and then back to its original position by using its commutation relation with the density operator.  Then solving for our original expression we get a simpler one in terms of lots of n-2 operator terms.  And we can keep doing with these n-2 operator terms, etc., to come to the following result.  </a:t>
            </a:r>
          </a:p>
        </p:txBody>
      </p:sp>
      <p:graphicFrame>
        <p:nvGraphicFramePr>
          <p:cNvPr id="11" name="Object 10">
            <a:extLst>
              <a:ext uri="{FF2B5EF4-FFF2-40B4-BE49-F238E27FC236}">
                <a16:creationId xmlns:a16="http://schemas.microsoft.com/office/drawing/2014/main" id="{6CAC6317-BD3A-49BE-885C-3B2B82A2AFF3}"/>
              </a:ext>
            </a:extLst>
          </p:cNvPr>
          <p:cNvGraphicFramePr>
            <a:graphicFrameLocks noChangeAspect="1"/>
          </p:cNvGraphicFramePr>
          <p:nvPr>
            <p:extLst>
              <p:ext uri="{D42A27DB-BD31-4B8C-83A1-F6EECF244321}">
                <p14:modId xmlns:p14="http://schemas.microsoft.com/office/powerpoint/2010/main" val="1882875897"/>
              </p:ext>
            </p:extLst>
          </p:nvPr>
        </p:nvGraphicFramePr>
        <p:xfrm>
          <a:off x="488067" y="3799240"/>
          <a:ext cx="4423298" cy="355122"/>
        </p:xfrm>
        <a:graphic>
          <a:graphicData uri="http://schemas.openxmlformats.org/presentationml/2006/ole">
            <mc:AlternateContent xmlns:mc="http://schemas.openxmlformats.org/markup-compatibility/2006">
              <mc:Choice xmlns:v="urn:schemas-microsoft-com:vml" Requires="v">
                <p:oleObj name="Equation" r:id="rId5" imgW="3174840" imgH="253800" progId="Equation.DSMT4">
                  <p:embed/>
                </p:oleObj>
              </mc:Choice>
              <mc:Fallback>
                <p:oleObj name="Equation" r:id="rId5" imgW="3174840" imgH="253800" progId="Equation.DSMT4">
                  <p:embed/>
                  <p:pic>
                    <p:nvPicPr>
                      <p:cNvPr id="0" name="Object 4"/>
                      <p:cNvPicPr>
                        <a:picLocks noChangeAspect="1" noChangeArrowheads="1"/>
                      </p:cNvPicPr>
                      <p:nvPr/>
                    </p:nvPicPr>
                    <p:blipFill>
                      <a:blip r:embed="rId6"/>
                      <a:srcRect/>
                      <a:stretch>
                        <a:fillRect/>
                      </a:stretch>
                    </p:blipFill>
                    <p:spPr bwMode="auto">
                      <a:xfrm>
                        <a:off x="488067" y="3799240"/>
                        <a:ext cx="4423298" cy="355122"/>
                      </a:xfrm>
                      <a:prstGeom prst="rect">
                        <a:avLst/>
                      </a:prstGeom>
                      <a:solidFill>
                        <a:srgbClr val="CCFFCC"/>
                      </a:solidFill>
                    </p:spPr>
                  </p:pic>
                </p:oleObj>
              </mc:Fallback>
            </mc:AlternateContent>
          </a:graphicData>
        </a:graphic>
      </p:graphicFrame>
      <p:sp>
        <p:nvSpPr>
          <p:cNvPr id="25" name="TextBox 24">
            <a:extLst>
              <a:ext uri="{FF2B5EF4-FFF2-40B4-BE49-F238E27FC236}">
                <a16:creationId xmlns:a16="http://schemas.microsoft.com/office/drawing/2014/main" id="{8E5FB277-32D4-4B11-87C6-E00AD5389620}"/>
              </a:ext>
            </a:extLst>
          </p:cNvPr>
          <p:cNvSpPr txBox="1"/>
          <p:nvPr/>
        </p:nvSpPr>
        <p:spPr>
          <a:xfrm>
            <a:off x="431505" y="4317824"/>
            <a:ext cx="2934881" cy="307777"/>
          </a:xfrm>
          <a:prstGeom prst="rect">
            <a:avLst/>
          </a:prstGeom>
          <a:noFill/>
        </p:spPr>
        <p:txBody>
          <a:bodyPr wrap="square" rtlCol="0">
            <a:spAutoFit/>
          </a:bodyPr>
          <a:lstStyle/>
          <a:p>
            <a:r>
              <a:rPr lang="en-US" sz="1400"/>
              <a:t>Where a contraction is defined as:</a:t>
            </a:r>
          </a:p>
        </p:txBody>
      </p:sp>
      <p:graphicFrame>
        <p:nvGraphicFramePr>
          <p:cNvPr id="15" name="Object 14">
            <a:extLst>
              <a:ext uri="{FF2B5EF4-FFF2-40B4-BE49-F238E27FC236}">
                <a16:creationId xmlns:a16="http://schemas.microsoft.com/office/drawing/2014/main" id="{38494AB9-B735-472B-8329-2D2FA26B1FE9}"/>
              </a:ext>
            </a:extLst>
          </p:cNvPr>
          <p:cNvGraphicFramePr>
            <a:graphicFrameLocks noChangeAspect="1"/>
          </p:cNvGraphicFramePr>
          <p:nvPr>
            <p:extLst>
              <p:ext uri="{D42A27DB-BD31-4B8C-83A1-F6EECF244321}">
                <p14:modId xmlns:p14="http://schemas.microsoft.com/office/powerpoint/2010/main" val="2289509011"/>
              </p:ext>
            </p:extLst>
          </p:nvPr>
        </p:nvGraphicFramePr>
        <p:xfrm>
          <a:off x="505562" y="4739551"/>
          <a:ext cx="2030247" cy="490921"/>
        </p:xfrm>
        <a:graphic>
          <a:graphicData uri="http://schemas.openxmlformats.org/presentationml/2006/ole">
            <mc:AlternateContent xmlns:mc="http://schemas.openxmlformats.org/markup-compatibility/2006">
              <mc:Choice xmlns:v="urn:schemas-microsoft-com:vml" Requires="v">
                <p:oleObj name="Equation" r:id="rId7" imgW="1803240" imgH="431640" progId="Equation.DSMT4">
                  <p:embed/>
                </p:oleObj>
              </mc:Choice>
              <mc:Fallback>
                <p:oleObj name="Equation" r:id="rId7" imgW="1803240" imgH="431640" progId="Equation.DSMT4">
                  <p:embed/>
                  <p:pic>
                    <p:nvPicPr>
                      <p:cNvPr id="0" name="Object 6"/>
                      <p:cNvPicPr>
                        <a:picLocks noChangeAspect="1" noChangeArrowheads="1"/>
                      </p:cNvPicPr>
                      <p:nvPr/>
                    </p:nvPicPr>
                    <p:blipFill>
                      <a:blip r:embed="rId8"/>
                      <a:srcRect/>
                      <a:stretch>
                        <a:fillRect/>
                      </a:stretch>
                    </p:blipFill>
                    <p:spPr bwMode="auto">
                      <a:xfrm>
                        <a:off x="505562" y="4739551"/>
                        <a:ext cx="2030247" cy="490921"/>
                      </a:xfrm>
                      <a:prstGeom prst="rect">
                        <a:avLst/>
                      </a:prstGeom>
                      <a:solidFill>
                        <a:srgbClr val="CCFFCC"/>
                      </a:solidFill>
                    </p:spPr>
                  </p:pic>
                </p:oleObj>
              </mc:Fallback>
            </mc:AlternateContent>
          </a:graphicData>
        </a:graphic>
      </p:graphicFrame>
      <p:sp>
        <p:nvSpPr>
          <p:cNvPr id="29" name="TextBox 28">
            <a:extLst>
              <a:ext uri="{FF2B5EF4-FFF2-40B4-BE49-F238E27FC236}">
                <a16:creationId xmlns:a16="http://schemas.microsoft.com/office/drawing/2014/main" id="{D4BFD7D6-51A5-4B68-9138-BA2376907356}"/>
              </a:ext>
            </a:extLst>
          </p:cNvPr>
          <p:cNvSpPr txBox="1"/>
          <p:nvPr/>
        </p:nvSpPr>
        <p:spPr>
          <a:xfrm>
            <a:off x="374944" y="5336404"/>
            <a:ext cx="4536421" cy="307777"/>
          </a:xfrm>
          <a:prstGeom prst="rect">
            <a:avLst/>
          </a:prstGeom>
          <a:noFill/>
        </p:spPr>
        <p:txBody>
          <a:bodyPr wrap="square" rtlCol="0">
            <a:spAutoFit/>
          </a:bodyPr>
          <a:lstStyle/>
          <a:p>
            <a:r>
              <a:rPr lang="en-US" sz="1400"/>
              <a:t>(</a:t>
            </a:r>
            <a:r>
              <a:rPr lang="el-GR" sz="1400"/>
              <a:t>ε</a:t>
            </a:r>
            <a:r>
              <a:rPr lang="en-US" sz="1400"/>
              <a:t> = ± for fermions/bosons) and is shown to be equal to:</a:t>
            </a:r>
          </a:p>
        </p:txBody>
      </p:sp>
      <p:graphicFrame>
        <p:nvGraphicFramePr>
          <p:cNvPr id="18" name="Object 17">
            <a:extLst>
              <a:ext uri="{FF2B5EF4-FFF2-40B4-BE49-F238E27FC236}">
                <a16:creationId xmlns:a16="http://schemas.microsoft.com/office/drawing/2014/main" id="{DF49379F-F505-44EB-924F-4EAD0C5AA68F}"/>
              </a:ext>
            </a:extLst>
          </p:cNvPr>
          <p:cNvGraphicFramePr>
            <a:graphicFrameLocks noChangeAspect="1"/>
          </p:cNvGraphicFramePr>
          <p:nvPr>
            <p:extLst>
              <p:ext uri="{D42A27DB-BD31-4B8C-83A1-F6EECF244321}">
                <p14:modId xmlns:p14="http://schemas.microsoft.com/office/powerpoint/2010/main" val="1759044221"/>
              </p:ext>
            </p:extLst>
          </p:nvPr>
        </p:nvGraphicFramePr>
        <p:xfrm>
          <a:off x="488066" y="5806113"/>
          <a:ext cx="2934881" cy="352265"/>
        </p:xfrm>
        <a:graphic>
          <a:graphicData uri="http://schemas.openxmlformats.org/presentationml/2006/ole">
            <mc:AlternateContent xmlns:mc="http://schemas.openxmlformats.org/markup-compatibility/2006">
              <mc:Choice xmlns:v="urn:schemas-microsoft-com:vml" Requires="v">
                <p:oleObj name="Equation" r:id="rId9" imgW="2361960" imgH="279360" progId="Equation.DSMT4">
                  <p:embed/>
                </p:oleObj>
              </mc:Choice>
              <mc:Fallback>
                <p:oleObj name="Equation" r:id="rId9" imgW="2361960" imgH="279360" progId="Equation.DSMT4">
                  <p:embed/>
                  <p:pic>
                    <p:nvPicPr>
                      <p:cNvPr id="0" name="Object 8"/>
                      <p:cNvPicPr>
                        <a:picLocks noChangeAspect="1" noChangeArrowheads="1"/>
                      </p:cNvPicPr>
                      <p:nvPr/>
                    </p:nvPicPr>
                    <p:blipFill>
                      <a:blip r:embed="rId10"/>
                      <a:srcRect/>
                      <a:stretch>
                        <a:fillRect/>
                      </a:stretch>
                    </p:blipFill>
                    <p:spPr bwMode="auto">
                      <a:xfrm>
                        <a:off x="488066" y="5806113"/>
                        <a:ext cx="2934881" cy="352265"/>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8DD23627-A86D-4BD7-A422-45B0D224D480}"/>
              </a:ext>
            </a:extLst>
          </p:cNvPr>
          <p:cNvSpPr txBox="1"/>
          <p:nvPr/>
        </p:nvSpPr>
        <p:spPr>
          <a:xfrm>
            <a:off x="410065" y="6320310"/>
            <a:ext cx="3431965" cy="307777"/>
          </a:xfrm>
          <a:prstGeom prst="rect">
            <a:avLst/>
          </a:prstGeom>
          <a:noFill/>
        </p:spPr>
        <p:txBody>
          <a:bodyPr wrap="none" rtlCol="0">
            <a:spAutoFit/>
          </a:bodyPr>
          <a:lstStyle/>
          <a:p>
            <a:r>
              <a:rPr lang="en-US" sz="1400"/>
              <a:t>These results hold for bilinear operators too.</a:t>
            </a:r>
            <a:endParaRPr lang="en-US"/>
          </a:p>
        </p:txBody>
      </p:sp>
    </p:spTree>
    <p:extLst>
      <p:ext uri="{BB962C8B-B14F-4D97-AF65-F5344CB8AC3E}">
        <p14:creationId xmlns:p14="http://schemas.microsoft.com/office/powerpoint/2010/main" val="42076155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447068" y="133586"/>
            <a:ext cx="4911364" cy="584775"/>
          </a:xfrm>
          <a:prstGeom prst="rect">
            <a:avLst/>
          </a:prstGeom>
          <a:noFill/>
        </p:spPr>
        <p:txBody>
          <a:bodyPr wrap="square" rtlCol="0">
            <a:spAutoFit/>
          </a:bodyPr>
          <a:lstStyle/>
          <a:p>
            <a:r>
              <a:rPr lang="en-US" sz="3200" b="1" u="sng"/>
              <a:t>Thermal Green’s Functions</a:t>
            </a:r>
          </a:p>
        </p:txBody>
      </p:sp>
      <p:sp>
        <p:nvSpPr>
          <p:cNvPr id="3" name="TextBox 2">
            <a:extLst>
              <a:ext uri="{FF2B5EF4-FFF2-40B4-BE49-F238E27FC236}">
                <a16:creationId xmlns:a16="http://schemas.microsoft.com/office/drawing/2014/main" id="{8E0ABE75-CB37-4160-AADA-E834EBDC3A05}"/>
              </a:ext>
            </a:extLst>
          </p:cNvPr>
          <p:cNvSpPr txBox="1"/>
          <p:nvPr/>
        </p:nvSpPr>
        <p:spPr>
          <a:xfrm>
            <a:off x="247327" y="773846"/>
            <a:ext cx="10859678" cy="523220"/>
          </a:xfrm>
          <a:prstGeom prst="rect">
            <a:avLst/>
          </a:prstGeom>
          <a:noFill/>
        </p:spPr>
        <p:txBody>
          <a:bodyPr wrap="square" rtlCol="0">
            <a:spAutoFit/>
          </a:bodyPr>
          <a:lstStyle/>
          <a:p>
            <a:r>
              <a:rPr lang="en-US" sz="1400"/>
              <a:t>So we’ll define mostly the same GF’s as before, with one addition.  I’ll mention that the governing H = H</a:t>
            </a:r>
            <a:r>
              <a:rPr lang="en-US" sz="1400" baseline="-25000"/>
              <a:t>0</a:t>
            </a:r>
            <a:r>
              <a:rPr lang="en-US" sz="1400"/>
              <a:t> + V</a:t>
            </a:r>
            <a:r>
              <a:rPr lang="en-US" sz="1400" baseline="-25000"/>
              <a:t>1</a:t>
            </a:r>
            <a:r>
              <a:rPr lang="en-US" sz="1400"/>
              <a:t> + V</a:t>
            </a:r>
            <a:r>
              <a:rPr lang="en-US" sz="1400" baseline="-25000"/>
              <a:t>2</a:t>
            </a:r>
            <a:r>
              <a:rPr lang="en-US" sz="1400"/>
              <a:t> will be time-independent, since time-dependent ones wouldn’t make sense in this context.</a:t>
            </a:r>
          </a:p>
        </p:txBody>
      </p:sp>
      <p:graphicFrame>
        <p:nvGraphicFramePr>
          <p:cNvPr id="12" name="Object 11">
            <a:extLst>
              <a:ext uri="{FF2B5EF4-FFF2-40B4-BE49-F238E27FC236}">
                <a16:creationId xmlns:a16="http://schemas.microsoft.com/office/drawing/2014/main" id="{EF9AF82E-3AEF-4B4F-9A73-6FA836037936}"/>
              </a:ext>
            </a:extLst>
          </p:cNvPr>
          <p:cNvGraphicFramePr>
            <a:graphicFrameLocks noChangeAspect="1"/>
          </p:cNvGraphicFramePr>
          <p:nvPr>
            <p:extLst>
              <p:ext uri="{D42A27DB-BD31-4B8C-83A1-F6EECF244321}">
                <p14:modId xmlns:p14="http://schemas.microsoft.com/office/powerpoint/2010/main" val="3210467051"/>
              </p:ext>
            </p:extLst>
          </p:nvPr>
        </p:nvGraphicFramePr>
        <p:xfrm>
          <a:off x="300595" y="1456298"/>
          <a:ext cx="2672128" cy="2414366"/>
        </p:xfrm>
        <a:graphic>
          <a:graphicData uri="http://schemas.openxmlformats.org/presentationml/2006/ole">
            <mc:AlternateContent xmlns:mc="http://schemas.openxmlformats.org/markup-compatibility/2006">
              <mc:Choice xmlns:v="urn:schemas-microsoft-com:vml" Requires="v">
                <p:oleObj name="Equation" r:id="rId3" imgW="2209680" imgH="1955520" progId="Equation.DSMT4">
                  <p:embed/>
                </p:oleObj>
              </mc:Choice>
              <mc:Fallback>
                <p:oleObj name="Equation" r:id="rId3" imgW="2209680" imgH="1955520" progId="Equation.DSMT4">
                  <p:embed/>
                  <p:pic>
                    <p:nvPicPr>
                      <p:cNvPr id="12" name="Object 11">
                        <a:extLst>
                          <a:ext uri="{FF2B5EF4-FFF2-40B4-BE49-F238E27FC236}">
                            <a16:creationId xmlns:a16="http://schemas.microsoft.com/office/drawing/2014/main" id="{EF9AF82E-3AEF-4B4F-9A73-6FA836037936}"/>
                          </a:ext>
                        </a:extLst>
                      </p:cNvPr>
                      <p:cNvPicPr>
                        <a:picLocks noChangeAspect="1" noChangeArrowheads="1"/>
                      </p:cNvPicPr>
                      <p:nvPr/>
                    </p:nvPicPr>
                    <p:blipFill>
                      <a:blip r:embed="rId4"/>
                      <a:srcRect/>
                      <a:stretch>
                        <a:fillRect/>
                      </a:stretch>
                    </p:blipFill>
                    <p:spPr bwMode="auto">
                      <a:xfrm>
                        <a:off x="300595" y="1456298"/>
                        <a:ext cx="2672128" cy="2414366"/>
                      </a:xfrm>
                      <a:prstGeom prst="rect">
                        <a:avLst/>
                      </a:prstGeom>
                      <a:solidFill>
                        <a:srgbClr val="CCFFCC"/>
                      </a:solidFill>
                    </p:spPr>
                  </p:pic>
                </p:oleObj>
              </mc:Fallback>
            </mc:AlternateContent>
          </a:graphicData>
        </a:graphic>
      </p:graphicFrame>
      <p:sp>
        <p:nvSpPr>
          <p:cNvPr id="15" name="Rectangle 14">
            <a:extLst>
              <a:ext uri="{FF2B5EF4-FFF2-40B4-BE49-F238E27FC236}">
                <a16:creationId xmlns:a16="http://schemas.microsoft.com/office/drawing/2014/main" id="{70D9A61E-A75B-488E-AE34-2678EE4AD837}"/>
              </a:ext>
            </a:extLst>
          </p:cNvPr>
          <p:cNvSpPr/>
          <p:nvPr/>
        </p:nvSpPr>
        <p:spPr>
          <a:xfrm>
            <a:off x="3986650" y="1338387"/>
            <a:ext cx="7095243" cy="738664"/>
          </a:xfrm>
          <a:prstGeom prst="rect">
            <a:avLst/>
          </a:prstGeom>
        </p:spPr>
        <p:txBody>
          <a:bodyPr wrap="square">
            <a:spAutoFit/>
          </a:bodyPr>
          <a:lstStyle/>
          <a:p>
            <a:r>
              <a:rPr lang="en-US" sz="1400"/>
              <a:t>The operators A, B, evolve according to the full H.  The &lt; &gt; stand for a thermal average, i.e., in the grand canonical ensemble – so we bracket against states with any particle number, and energy, &lt;E,N| |N,E&gt; and sum over all:</a:t>
            </a:r>
          </a:p>
        </p:txBody>
      </p:sp>
      <p:graphicFrame>
        <p:nvGraphicFramePr>
          <p:cNvPr id="16" name="Object 15">
            <a:extLst>
              <a:ext uri="{FF2B5EF4-FFF2-40B4-BE49-F238E27FC236}">
                <a16:creationId xmlns:a16="http://schemas.microsoft.com/office/drawing/2014/main" id="{563C46B2-60BB-4EB3-A66D-DF738A91B7FD}"/>
              </a:ext>
            </a:extLst>
          </p:cNvPr>
          <p:cNvGraphicFramePr>
            <a:graphicFrameLocks noChangeAspect="1"/>
          </p:cNvGraphicFramePr>
          <p:nvPr>
            <p:extLst>
              <p:ext uri="{D42A27DB-BD31-4B8C-83A1-F6EECF244321}">
                <p14:modId xmlns:p14="http://schemas.microsoft.com/office/powerpoint/2010/main" val="2070428371"/>
              </p:ext>
            </p:extLst>
          </p:nvPr>
        </p:nvGraphicFramePr>
        <p:xfrm>
          <a:off x="4017388" y="2164881"/>
          <a:ext cx="3893271" cy="585400"/>
        </p:xfrm>
        <a:graphic>
          <a:graphicData uri="http://schemas.openxmlformats.org/presentationml/2006/ole">
            <mc:AlternateContent xmlns:mc="http://schemas.openxmlformats.org/markup-compatibility/2006">
              <mc:Choice xmlns:v="urn:schemas-microsoft-com:vml" Requires="v">
                <p:oleObj name="Equation" r:id="rId5" imgW="3111480" imgH="457200" progId="Equation.DSMT4">
                  <p:embed/>
                </p:oleObj>
              </mc:Choice>
              <mc:Fallback>
                <p:oleObj name="Equation" r:id="rId5" imgW="3111480" imgH="457200" progId="Equation.DSMT4">
                  <p:embed/>
                  <p:pic>
                    <p:nvPicPr>
                      <p:cNvPr id="16" name="Object 15">
                        <a:extLst>
                          <a:ext uri="{FF2B5EF4-FFF2-40B4-BE49-F238E27FC236}">
                            <a16:creationId xmlns:a16="http://schemas.microsoft.com/office/drawing/2014/main" id="{563C46B2-60BB-4EB3-A66D-DF738A91B7FD}"/>
                          </a:ext>
                        </a:extLst>
                      </p:cNvPr>
                      <p:cNvPicPr>
                        <a:picLocks noChangeAspect="1" noChangeArrowheads="1"/>
                      </p:cNvPicPr>
                      <p:nvPr/>
                    </p:nvPicPr>
                    <p:blipFill>
                      <a:blip r:embed="rId6"/>
                      <a:srcRect/>
                      <a:stretch>
                        <a:fillRect/>
                      </a:stretch>
                    </p:blipFill>
                    <p:spPr bwMode="auto">
                      <a:xfrm>
                        <a:off x="4017388" y="2164881"/>
                        <a:ext cx="3893271" cy="585400"/>
                      </a:xfrm>
                      <a:prstGeom prst="rect">
                        <a:avLst/>
                      </a:prstGeom>
                      <a:noFill/>
                    </p:spPr>
                  </p:pic>
                </p:oleObj>
              </mc:Fallback>
            </mc:AlternateContent>
          </a:graphicData>
        </a:graphic>
      </p:graphicFrame>
      <p:sp>
        <p:nvSpPr>
          <p:cNvPr id="18" name="Rectangle 17">
            <a:extLst>
              <a:ext uri="{FF2B5EF4-FFF2-40B4-BE49-F238E27FC236}">
                <a16:creationId xmlns:a16="http://schemas.microsoft.com/office/drawing/2014/main" id="{93A50504-89B4-4E20-A940-8997A1855D7A}"/>
              </a:ext>
            </a:extLst>
          </p:cNvPr>
          <p:cNvSpPr/>
          <p:nvPr/>
        </p:nvSpPr>
        <p:spPr>
          <a:xfrm>
            <a:off x="3986650" y="2805766"/>
            <a:ext cx="7998204" cy="1169551"/>
          </a:xfrm>
          <a:prstGeom prst="rect">
            <a:avLst/>
          </a:prstGeom>
        </p:spPr>
        <p:txBody>
          <a:bodyPr wrap="square">
            <a:spAutoFit/>
          </a:bodyPr>
          <a:lstStyle/>
          <a:p>
            <a:r>
              <a:rPr lang="en-US" sz="1400"/>
              <a:t>If we agree to measure the single particle energies from the chemical potential, then we can put everything in terms of K, by writing the time-development operator as U(t) = exp(-iKt), or U(t,t</a:t>
            </a:r>
            <a:r>
              <a:rPr lang="en-US" sz="1400" baseline="-25000"/>
              <a:t>0</a:t>
            </a:r>
            <a:r>
              <a:rPr lang="en-US" sz="1400"/>
              <a:t>) =  exp(-iK(t-t</a:t>
            </a:r>
            <a:r>
              <a:rPr lang="en-US" sz="1400" baseline="-25000"/>
              <a:t>0</a:t>
            </a:r>
            <a:r>
              <a:rPr lang="en-US" sz="1400"/>
              <a:t>). For HO Hamiltonians, or fields, we can use the same formalism, but in this case we have no number operator per se’, and in any event, we’re in excitation space there, and there can be unlimited numbers of excitations, which can be effectuated by making the chemical potential zero.</a:t>
            </a:r>
          </a:p>
        </p:txBody>
      </p:sp>
      <p:sp>
        <p:nvSpPr>
          <p:cNvPr id="10" name="TextBox 9">
            <a:extLst>
              <a:ext uri="{FF2B5EF4-FFF2-40B4-BE49-F238E27FC236}">
                <a16:creationId xmlns:a16="http://schemas.microsoft.com/office/drawing/2014/main" id="{7A3A54B0-7462-4336-BE7A-44F997196053}"/>
              </a:ext>
            </a:extLst>
          </p:cNvPr>
          <p:cNvSpPr txBox="1"/>
          <p:nvPr/>
        </p:nvSpPr>
        <p:spPr>
          <a:xfrm>
            <a:off x="4017387" y="4030802"/>
            <a:ext cx="6600305" cy="2462213"/>
          </a:xfrm>
          <a:prstGeom prst="rect">
            <a:avLst/>
          </a:prstGeom>
          <a:noFill/>
        </p:spPr>
        <p:txBody>
          <a:bodyPr wrap="square" rtlCol="0">
            <a:spAutoFit/>
          </a:bodyPr>
          <a:lstStyle/>
          <a:p>
            <a:r>
              <a:rPr lang="en-US" sz="1400"/>
              <a:t>There are implicit exponential convergence factors associated with the </a:t>
            </a:r>
            <a:r>
              <a:rPr lang="el-GR" sz="1400"/>
              <a:t>θ</a:t>
            </a:r>
            <a:r>
              <a:rPr lang="en-US" sz="1400"/>
              <a:t> functions, i.e. </a:t>
            </a:r>
            <a:r>
              <a:rPr lang="el-GR" sz="1400"/>
              <a:t>θ </a:t>
            </a:r>
            <a:r>
              <a:rPr lang="en-US" sz="1400"/>
              <a:t>(t) </a:t>
            </a:r>
            <a:r>
              <a:rPr lang="en-US" sz="1400">
                <a:sym typeface="Wingdings" panose="05000000000000000000" pitchFamily="2" charset="2"/>
              </a:rPr>
              <a:t> </a:t>
            </a:r>
            <a:r>
              <a:rPr lang="el-GR" sz="1400"/>
              <a:t>θ</a:t>
            </a:r>
            <a:r>
              <a:rPr lang="en-US" sz="1400"/>
              <a:t>(t)e</a:t>
            </a:r>
            <a:r>
              <a:rPr lang="en-US" sz="1400" baseline="30000"/>
              <a:t>-</a:t>
            </a:r>
            <a:r>
              <a:rPr lang="el-GR" sz="1400" baseline="30000"/>
              <a:t>η</a:t>
            </a:r>
            <a:r>
              <a:rPr lang="en-US" sz="1400" baseline="30000"/>
              <a:t>t</a:t>
            </a:r>
            <a:r>
              <a:rPr lang="en-US" sz="1400"/>
              <a:t>, and </a:t>
            </a:r>
            <a:r>
              <a:rPr lang="el-GR" sz="1400"/>
              <a:t>θ</a:t>
            </a:r>
            <a:r>
              <a:rPr lang="en-US" sz="1400"/>
              <a:t>(-t) </a:t>
            </a:r>
            <a:r>
              <a:rPr lang="en-US" sz="1400">
                <a:sym typeface="Wingdings" panose="05000000000000000000" pitchFamily="2" charset="2"/>
              </a:rPr>
              <a:t> </a:t>
            </a:r>
            <a:r>
              <a:rPr lang="el-GR" sz="1400"/>
              <a:t>θ</a:t>
            </a:r>
            <a:r>
              <a:rPr lang="en-US" sz="1400"/>
              <a:t>(-t)e</a:t>
            </a:r>
            <a:r>
              <a:rPr lang="el-GR" sz="1400" baseline="30000"/>
              <a:t>η</a:t>
            </a:r>
            <a:r>
              <a:rPr lang="en-US" sz="1400" baseline="30000"/>
              <a:t>t</a:t>
            </a:r>
            <a:r>
              <a:rPr lang="en-US" sz="1400"/>
              <a:t>, where </a:t>
            </a:r>
            <a:r>
              <a:rPr lang="el-GR" sz="1400"/>
              <a:t>η</a:t>
            </a:r>
            <a:r>
              <a:rPr lang="en-US" sz="1400"/>
              <a:t> = 0</a:t>
            </a:r>
            <a:r>
              <a:rPr lang="en-US" sz="1400" baseline="30000"/>
              <a:t>+</a:t>
            </a:r>
            <a:r>
              <a:rPr lang="en-US" sz="1400"/>
              <a:t> is a small infinitesimal factor.  And even in G</a:t>
            </a:r>
            <a:r>
              <a:rPr lang="en-US" sz="1400" baseline="30000"/>
              <a:t>&gt;,&lt;</a:t>
            </a:r>
            <a:r>
              <a:rPr lang="en-US" sz="1400"/>
              <a:t>, as we’d write for instance G</a:t>
            </a:r>
            <a:r>
              <a:rPr lang="en-US" sz="1400" baseline="30000"/>
              <a:t>&gt;</a:t>
            </a:r>
            <a:r>
              <a:rPr lang="en-US" sz="1400"/>
              <a:t>(t,t’) = θ(t-t’)G</a:t>
            </a:r>
            <a:r>
              <a:rPr lang="en-US" sz="1400" baseline="30000"/>
              <a:t>&gt;</a:t>
            </a:r>
            <a:r>
              <a:rPr lang="en-US" sz="1400"/>
              <a:t>(t,t’) + θ(t’-t)G</a:t>
            </a:r>
            <a:r>
              <a:rPr lang="en-US" sz="1400" baseline="30000"/>
              <a:t>&gt;</a:t>
            </a:r>
            <a:r>
              <a:rPr lang="en-US" sz="1400"/>
              <a:t>(t,t’) </a:t>
            </a:r>
            <a:r>
              <a:rPr lang="en-US" sz="1400">
                <a:sym typeface="Wingdings" panose="05000000000000000000" pitchFamily="2" charset="2"/>
              </a:rPr>
              <a:t> </a:t>
            </a:r>
            <a:r>
              <a:rPr lang="en-US" sz="1400"/>
              <a:t>θ(t-t’)e</a:t>
            </a:r>
            <a:r>
              <a:rPr lang="en-US" sz="1400" baseline="30000"/>
              <a:t>-</a:t>
            </a:r>
            <a:r>
              <a:rPr lang="el-GR" sz="1400" baseline="30000"/>
              <a:t>η</a:t>
            </a:r>
            <a:r>
              <a:rPr lang="en-US" sz="1400" baseline="30000"/>
              <a:t>(t-t’) </a:t>
            </a:r>
            <a:r>
              <a:rPr lang="en-US" sz="1400"/>
              <a:t>G</a:t>
            </a:r>
            <a:r>
              <a:rPr lang="en-US" sz="1400" baseline="30000"/>
              <a:t>&gt;</a:t>
            </a:r>
            <a:r>
              <a:rPr lang="en-US" sz="1400"/>
              <a:t>(t,t’) + θ(t’-t) e</a:t>
            </a:r>
            <a:r>
              <a:rPr lang="el-GR" sz="1400" baseline="30000"/>
              <a:t>η</a:t>
            </a:r>
            <a:r>
              <a:rPr lang="en-US" sz="1400" baseline="30000"/>
              <a:t>(t-t’) </a:t>
            </a:r>
            <a:r>
              <a:rPr lang="en-US" sz="1400"/>
              <a:t>G</a:t>
            </a:r>
            <a:r>
              <a:rPr lang="en-US" sz="1400" baseline="30000"/>
              <a:t>&gt;</a:t>
            </a:r>
            <a:r>
              <a:rPr lang="en-US" sz="1400"/>
              <a:t>(t,t’). The presence of the factor is formally justified when we use the non-equilibrium distribution function f(</a:t>
            </a:r>
            <a:r>
              <a:rPr lang="el-GR" sz="1400"/>
              <a:t>Ω</a:t>
            </a:r>
            <a:r>
              <a:rPr lang="en-US" sz="1400"/>
              <a:t>), which employs them as an ad-hoc way to incorporate the thermal bath which drives the system to equilibrium and prevents quantum recurrences (recall in QM these will happen on time scale 1/</a:t>
            </a:r>
            <a:r>
              <a:rPr lang="el-GR" sz="1400"/>
              <a:t>Δ</a:t>
            </a:r>
            <a:r>
              <a:rPr lang="en-US" sz="1400"/>
              <a:t>E</a:t>
            </a:r>
            <a:r>
              <a:rPr lang="en-US" sz="1400" baseline="-25000"/>
              <a:t>gcf</a:t>
            </a:r>
            <a:r>
              <a:rPr lang="en-US" sz="1400"/>
              <a:t>).  This factor has the nice side-effect of making the Fourier transform exist.  Still, I’ll just leave it off most of the time, for the sake of convenience, as its limit is 1, and will only matter when t or t’ is taken to +/- ∞ (as would happen to internal GF’s when integrating over time, in the limit of starting the thermal averaging in the distant past).</a:t>
            </a:r>
          </a:p>
        </p:txBody>
      </p:sp>
    </p:spTree>
    <p:extLst>
      <p:ext uri="{BB962C8B-B14F-4D97-AF65-F5344CB8AC3E}">
        <p14:creationId xmlns:p14="http://schemas.microsoft.com/office/powerpoint/2010/main" val="26184115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591612" y="126394"/>
            <a:ext cx="5222449" cy="584775"/>
          </a:xfrm>
          <a:prstGeom prst="rect">
            <a:avLst/>
          </a:prstGeom>
          <a:noFill/>
        </p:spPr>
        <p:txBody>
          <a:bodyPr wrap="square" rtlCol="0">
            <a:spAutoFit/>
          </a:bodyPr>
          <a:lstStyle/>
          <a:p>
            <a:r>
              <a:rPr lang="en-US" sz="3200" b="1" u="sng"/>
              <a:t>Thermal Green’s Functions</a:t>
            </a:r>
          </a:p>
        </p:txBody>
      </p:sp>
      <p:sp>
        <p:nvSpPr>
          <p:cNvPr id="8" name="TextBox 7">
            <a:extLst>
              <a:ext uri="{FF2B5EF4-FFF2-40B4-BE49-F238E27FC236}">
                <a16:creationId xmlns:a16="http://schemas.microsoft.com/office/drawing/2014/main" id="{3EF24BC0-B55C-4E29-A29A-AFB627C961A1}"/>
              </a:ext>
            </a:extLst>
          </p:cNvPr>
          <p:cNvSpPr txBox="1"/>
          <p:nvPr/>
        </p:nvSpPr>
        <p:spPr>
          <a:xfrm flipH="1">
            <a:off x="367644" y="931890"/>
            <a:ext cx="8870624" cy="338554"/>
          </a:xfrm>
          <a:prstGeom prst="rect">
            <a:avLst/>
          </a:prstGeom>
          <a:noFill/>
        </p:spPr>
        <p:txBody>
          <a:bodyPr wrap="square" rtlCol="0">
            <a:spAutoFit/>
          </a:bodyPr>
          <a:lstStyle/>
          <a:p>
            <a:r>
              <a:rPr lang="en-US" sz="1600"/>
              <a:t>The complex time-ordered GF turns out to be periodic/anti-periodic in this formulation, as shown here:</a:t>
            </a:r>
          </a:p>
        </p:txBody>
      </p:sp>
      <p:graphicFrame>
        <p:nvGraphicFramePr>
          <p:cNvPr id="9" name="Object 8">
            <a:extLst>
              <a:ext uri="{FF2B5EF4-FFF2-40B4-BE49-F238E27FC236}">
                <a16:creationId xmlns:a16="http://schemas.microsoft.com/office/drawing/2014/main" id="{765C09F3-0819-4B8E-9508-A9C631EEE92F}"/>
              </a:ext>
            </a:extLst>
          </p:cNvPr>
          <p:cNvGraphicFramePr>
            <a:graphicFrameLocks noChangeAspect="1"/>
          </p:cNvGraphicFramePr>
          <p:nvPr>
            <p:extLst>
              <p:ext uri="{D42A27DB-BD31-4B8C-83A1-F6EECF244321}">
                <p14:modId xmlns:p14="http://schemas.microsoft.com/office/powerpoint/2010/main" val="913500264"/>
              </p:ext>
            </p:extLst>
          </p:nvPr>
        </p:nvGraphicFramePr>
        <p:xfrm>
          <a:off x="511175" y="1401763"/>
          <a:ext cx="4165600" cy="1677987"/>
        </p:xfrm>
        <a:graphic>
          <a:graphicData uri="http://schemas.openxmlformats.org/presentationml/2006/ole">
            <mc:AlternateContent xmlns:mc="http://schemas.openxmlformats.org/markup-compatibility/2006">
              <mc:Choice xmlns:v="urn:schemas-microsoft-com:vml" Requires="v">
                <p:oleObj name="Equation" r:id="rId2" imgW="3085920" imgH="1244520" progId="Equation.DSMT4">
                  <p:embed/>
                </p:oleObj>
              </mc:Choice>
              <mc:Fallback>
                <p:oleObj name="Equation" r:id="rId2" imgW="3085920" imgH="1244520" progId="Equation.DSMT4">
                  <p:embed/>
                  <p:pic>
                    <p:nvPicPr>
                      <p:cNvPr id="9" name="Object 8">
                        <a:extLst>
                          <a:ext uri="{FF2B5EF4-FFF2-40B4-BE49-F238E27FC236}">
                            <a16:creationId xmlns:a16="http://schemas.microsoft.com/office/drawing/2014/main" id="{765C09F3-0819-4B8E-9508-A9C631EEE92F}"/>
                          </a:ext>
                        </a:extLst>
                      </p:cNvPr>
                      <p:cNvPicPr>
                        <a:picLocks noChangeAspect="1" noChangeArrowheads="1"/>
                      </p:cNvPicPr>
                      <p:nvPr/>
                    </p:nvPicPr>
                    <p:blipFill>
                      <a:blip r:embed="rId3"/>
                      <a:srcRect/>
                      <a:stretch>
                        <a:fillRect/>
                      </a:stretch>
                    </p:blipFill>
                    <p:spPr bwMode="auto">
                      <a:xfrm>
                        <a:off x="511175" y="1401763"/>
                        <a:ext cx="4165600" cy="1677987"/>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9F4B3176-EDA4-4D0E-A5B0-CCD8C123D3D7}"/>
              </a:ext>
            </a:extLst>
          </p:cNvPr>
          <p:cNvGraphicFramePr>
            <a:graphicFrameLocks noChangeAspect="1"/>
          </p:cNvGraphicFramePr>
          <p:nvPr/>
        </p:nvGraphicFramePr>
        <p:xfrm>
          <a:off x="461375" y="3714750"/>
          <a:ext cx="6851650" cy="622300"/>
        </p:xfrm>
        <a:graphic>
          <a:graphicData uri="http://schemas.openxmlformats.org/presentationml/2006/ole">
            <mc:AlternateContent xmlns:mc="http://schemas.openxmlformats.org/markup-compatibility/2006">
              <mc:Choice xmlns:v="urn:schemas-microsoft-com:vml" Requires="v">
                <p:oleObj name="Equation" r:id="rId4" imgW="5346360" imgH="482400" progId="Equation.DSMT4">
                  <p:embed/>
                </p:oleObj>
              </mc:Choice>
              <mc:Fallback>
                <p:oleObj name="Equation" r:id="rId4" imgW="5346360" imgH="482400" progId="Equation.DSMT4">
                  <p:embed/>
                  <p:pic>
                    <p:nvPicPr>
                      <p:cNvPr id="10" name="Object 9">
                        <a:extLst>
                          <a:ext uri="{FF2B5EF4-FFF2-40B4-BE49-F238E27FC236}">
                            <a16:creationId xmlns:a16="http://schemas.microsoft.com/office/drawing/2014/main" id="{9F4B3176-EDA4-4D0E-A5B0-CCD8C123D3D7}"/>
                          </a:ext>
                        </a:extLst>
                      </p:cNvPr>
                      <p:cNvPicPr>
                        <a:picLocks noChangeAspect="1" noChangeArrowheads="1"/>
                      </p:cNvPicPr>
                      <p:nvPr/>
                    </p:nvPicPr>
                    <p:blipFill>
                      <a:blip r:embed="rId5"/>
                      <a:srcRect/>
                      <a:stretch>
                        <a:fillRect/>
                      </a:stretch>
                    </p:blipFill>
                    <p:spPr bwMode="auto">
                      <a:xfrm>
                        <a:off x="461375" y="3714750"/>
                        <a:ext cx="6851650" cy="622300"/>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8E7C7866-093C-4ACE-8036-A6B1187B11FF}"/>
              </a:ext>
            </a:extLst>
          </p:cNvPr>
          <p:cNvSpPr txBox="1"/>
          <p:nvPr/>
        </p:nvSpPr>
        <p:spPr>
          <a:xfrm flipH="1">
            <a:off x="419609" y="3227896"/>
            <a:ext cx="6989858" cy="338554"/>
          </a:xfrm>
          <a:prstGeom prst="rect">
            <a:avLst/>
          </a:prstGeom>
          <a:noFill/>
        </p:spPr>
        <p:txBody>
          <a:bodyPr wrap="square" rtlCol="0">
            <a:spAutoFit/>
          </a:bodyPr>
          <a:lstStyle/>
          <a:p>
            <a:r>
              <a:rPr lang="en-US" sz="1600"/>
              <a:t>And so its FT would be finite, and for fermions would look like this:</a:t>
            </a:r>
          </a:p>
        </p:txBody>
      </p:sp>
      <p:graphicFrame>
        <p:nvGraphicFramePr>
          <p:cNvPr id="12" name="Object 11">
            <a:extLst>
              <a:ext uri="{FF2B5EF4-FFF2-40B4-BE49-F238E27FC236}">
                <a16:creationId xmlns:a16="http://schemas.microsoft.com/office/drawing/2014/main" id="{5573421F-034E-4A6C-A5FB-5D59DA18FF8B}"/>
              </a:ext>
            </a:extLst>
          </p:cNvPr>
          <p:cNvGraphicFramePr>
            <a:graphicFrameLocks noChangeAspect="1"/>
          </p:cNvGraphicFramePr>
          <p:nvPr>
            <p:extLst>
              <p:ext uri="{D42A27DB-BD31-4B8C-83A1-F6EECF244321}">
                <p14:modId xmlns:p14="http://schemas.microsoft.com/office/powerpoint/2010/main" val="771470640"/>
              </p:ext>
            </p:extLst>
          </p:nvPr>
        </p:nvGraphicFramePr>
        <p:xfrm>
          <a:off x="438463" y="4981504"/>
          <a:ext cx="6654800" cy="622300"/>
        </p:xfrm>
        <a:graphic>
          <a:graphicData uri="http://schemas.openxmlformats.org/presentationml/2006/ole">
            <mc:AlternateContent xmlns:mc="http://schemas.openxmlformats.org/markup-compatibility/2006">
              <mc:Choice xmlns:v="urn:schemas-microsoft-com:vml" Requires="v">
                <p:oleObj name="Equation" r:id="rId6" imgW="5194080" imgH="482400" progId="Equation.DSMT4">
                  <p:embed/>
                </p:oleObj>
              </mc:Choice>
              <mc:Fallback>
                <p:oleObj name="Equation" r:id="rId6" imgW="5194080" imgH="482400" progId="Equation.DSMT4">
                  <p:embed/>
                  <p:pic>
                    <p:nvPicPr>
                      <p:cNvPr id="12" name="Object 11">
                        <a:extLst>
                          <a:ext uri="{FF2B5EF4-FFF2-40B4-BE49-F238E27FC236}">
                            <a16:creationId xmlns:a16="http://schemas.microsoft.com/office/drawing/2014/main" id="{5573421F-034E-4A6C-A5FB-5D59DA18FF8B}"/>
                          </a:ext>
                        </a:extLst>
                      </p:cNvPr>
                      <p:cNvPicPr>
                        <a:picLocks noChangeAspect="1" noChangeArrowheads="1"/>
                      </p:cNvPicPr>
                      <p:nvPr/>
                    </p:nvPicPr>
                    <p:blipFill>
                      <a:blip r:embed="rId7"/>
                      <a:srcRect/>
                      <a:stretch>
                        <a:fillRect/>
                      </a:stretch>
                    </p:blipFill>
                    <p:spPr bwMode="auto">
                      <a:xfrm>
                        <a:off x="438463" y="4981504"/>
                        <a:ext cx="6654800" cy="622300"/>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C80167FC-FC11-4E8F-8E20-2CEF0A9F14BD}"/>
              </a:ext>
            </a:extLst>
          </p:cNvPr>
          <p:cNvSpPr txBox="1"/>
          <p:nvPr/>
        </p:nvSpPr>
        <p:spPr>
          <a:xfrm flipH="1">
            <a:off x="367644" y="4489279"/>
            <a:ext cx="5269585" cy="338554"/>
          </a:xfrm>
          <a:prstGeom prst="rect">
            <a:avLst/>
          </a:prstGeom>
          <a:noFill/>
        </p:spPr>
        <p:txBody>
          <a:bodyPr wrap="square" rtlCol="0">
            <a:spAutoFit/>
          </a:bodyPr>
          <a:lstStyle/>
          <a:p>
            <a:r>
              <a:rPr lang="en-US" sz="1600"/>
              <a:t>And for bosons like this:</a:t>
            </a:r>
          </a:p>
        </p:txBody>
      </p:sp>
    </p:spTree>
    <p:extLst>
      <p:ext uri="{BB962C8B-B14F-4D97-AF65-F5344CB8AC3E}">
        <p14:creationId xmlns:p14="http://schemas.microsoft.com/office/powerpoint/2010/main" val="13037651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623232" y="116364"/>
            <a:ext cx="5143696" cy="584775"/>
          </a:xfrm>
          <a:prstGeom prst="rect">
            <a:avLst/>
          </a:prstGeom>
          <a:noFill/>
        </p:spPr>
        <p:txBody>
          <a:bodyPr wrap="square" rtlCol="0">
            <a:spAutoFit/>
          </a:bodyPr>
          <a:lstStyle/>
          <a:p>
            <a:r>
              <a:rPr lang="en-US" sz="3200" b="1" u="sng"/>
              <a:t>Thermal Green’s Functions</a:t>
            </a:r>
          </a:p>
        </p:txBody>
      </p:sp>
      <p:graphicFrame>
        <p:nvGraphicFramePr>
          <p:cNvPr id="17" name="Object 16">
            <a:extLst>
              <a:ext uri="{FF2B5EF4-FFF2-40B4-BE49-F238E27FC236}">
                <a16:creationId xmlns:a16="http://schemas.microsoft.com/office/drawing/2014/main" id="{0CB2EFCC-3676-40EA-98C8-CE21CE8B781F}"/>
              </a:ext>
            </a:extLst>
          </p:cNvPr>
          <p:cNvGraphicFramePr>
            <a:graphicFrameLocks noChangeAspect="1"/>
          </p:cNvGraphicFramePr>
          <p:nvPr>
            <p:extLst>
              <p:ext uri="{D42A27DB-BD31-4B8C-83A1-F6EECF244321}">
                <p14:modId xmlns:p14="http://schemas.microsoft.com/office/powerpoint/2010/main" val="2144220083"/>
              </p:ext>
            </p:extLst>
          </p:nvPr>
        </p:nvGraphicFramePr>
        <p:xfrm>
          <a:off x="360920" y="3147138"/>
          <a:ext cx="1819275" cy="533400"/>
        </p:xfrm>
        <a:graphic>
          <a:graphicData uri="http://schemas.openxmlformats.org/presentationml/2006/ole">
            <mc:AlternateContent xmlns:mc="http://schemas.openxmlformats.org/markup-compatibility/2006">
              <mc:Choice xmlns:v="urn:schemas-microsoft-com:vml" Requires="v">
                <p:oleObj name="Equation" r:id="rId3" imgW="1562040" imgH="457200" progId="Equation.DSMT4">
                  <p:embed/>
                </p:oleObj>
              </mc:Choice>
              <mc:Fallback>
                <p:oleObj name="Equation" r:id="rId3" imgW="1562040" imgH="457200" progId="Equation.DSMT4">
                  <p:embed/>
                  <p:pic>
                    <p:nvPicPr>
                      <p:cNvPr id="17" name="Object 16">
                        <a:extLst>
                          <a:ext uri="{FF2B5EF4-FFF2-40B4-BE49-F238E27FC236}">
                            <a16:creationId xmlns:a16="http://schemas.microsoft.com/office/drawing/2014/main" id="{0CB2EFCC-3676-40EA-98C8-CE21CE8B781F}"/>
                          </a:ext>
                        </a:extLst>
                      </p:cNvPr>
                      <p:cNvPicPr>
                        <a:picLocks noChangeAspect="1" noChangeArrowheads="1"/>
                      </p:cNvPicPr>
                      <p:nvPr/>
                    </p:nvPicPr>
                    <p:blipFill>
                      <a:blip r:embed="rId4"/>
                      <a:srcRect/>
                      <a:stretch>
                        <a:fillRect/>
                      </a:stretch>
                    </p:blipFill>
                    <p:spPr bwMode="auto">
                      <a:xfrm>
                        <a:off x="360920" y="3147138"/>
                        <a:ext cx="1819275" cy="533400"/>
                      </a:xfrm>
                      <a:prstGeom prst="rect">
                        <a:avLst/>
                      </a:prstGeom>
                      <a:solidFill>
                        <a:srgbClr val="CCFFCC"/>
                      </a:solidFill>
                    </p:spPr>
                  </p:pic>
                </p:oleObj>
              </mc:Fallback>
            </mc:AlternateContent>
          </a:graphicData>
        </a:graphic>
      </p:graphicFrame>
      <p:graphicFrame>
        <p:nvGraphicFramePr>
          <p:cNvPr id="29" name="Object 28">
            <a:extLst>
              <a:ext uri="{FF2B5EF4-FFF2-40B4-BE49-F238E27FC236}">
                <a16:creationId xmlns:a16="http://schemas.microsoft.com/office/drawing/2014/main" id="{76844F51-9F05-402C-8B85-33557EDF2ADD}"/>
              </a:ext>
            </a:extLst>
          </p:cNvPr>
          <p:cNvGraphicFramePr>
            <a:graphicFrameLocks noChangeAspect="1"/>
          </p:cNvGraphicFramePr>
          <p:nvPr>
            <p:extLst>
              <p:ext uri="{D42A27DB-BD31-4B8C-83A1-F6EECF244321}">
                <p14:modId xmlns:p14="http://schemas.microsoft.com/office/powerpoint/2010/main" val="2002555322"/>
              </p:ext>
            </p:extLst>
          </p:nvPr>
        </p:nvGraphicFramePr>
        <p:xfrm>
          <a:off x="360920" y="3757613"/>
          <a:ext cx="1819275" cy="533400"/>
        </p:xfrm>
        <a:graphic>
          <a:graphicData uri="http://schemas.openxmlformats.org/presentationml/2006/ole">
            <mc:AlternateContent xmlns:mc="http://schemas.openxmlformats.org/markup-compatibility/2006">
              <mc:Choice xmlns:v="urn:schemas-microsoft-com:vml" Requires="v">
                <p:oleObj name="Equation" r:id="rId5" imgW="1562040" imgH="457200" progId="Equation.DSMT4">
                  <p:embed/>
                </p:oleObj>
              </mc:Choice>
              <mc:Fallback>
                <p:oleObj name="Equation" r:id="rId5" imgW="1562040" imgH="457200" progId="Equation.DSMT4">
                  <p:embed/>
                  <p:pic>
                    <p:nvPicPr>
                      <p:cNvPr id="29" name="Object 28">
                        <a:extLst>
                          <a:ext uri="{FF2B5EF4-FFF2-40B4-BE49-F238E27FC236}">
                            <a16:creationId xmlns:a16="http://schemas.microsoft.com/office/drawing/2014/main" id="{76844F51-9F05-402C-8B85-33557EDF2ADD}"/>
                          </a:ext>
                        </a:extLst>
                      </p:cNvPr>
                      <p:cNvPicPr>
                        <a:picLocks noChangeAspect="1" noChangeArrowheads="1"/>
                      </p:cNvPicPr>
                      <p:nvPr/>
                    </p:nvPicPr>
                    <p:blipFill>
                      <a:blip r:embed="rId6"/>
                      <a:srcRect/>
                      <a:stretch>
                        <a:fillRect/>
                      </a:stretch>
                    </p:blipFill>
                    <p:spPr bwMode="auto">
                      <a:xfrm>
                        <a:off x="360920" y="3757613"/>
                        <a:ext cx="1819275" cy="533400"/>
                      </a:xfrm>
                      <a:prstGeom prst="rect">
                        <a:avLst/>
                      </a:prstGeom>
                      <a:solidFill>
                        <a:srgbClr val="CCFFCC"/>
                      </a:solidFill>
                    </p:spPr>
                  </p:pic>
                </p:oleObj>
              </mc:Fallback>
            </mc:AlternateContent>
          </a:graphicData>
        </a:graphic>
      </p:graphicFrame>
      <p:graphicFrame>
        <p:nvGraphicFramePr>
          <p:cNvPr id="31" name="Object 30">
            <a:extLst>
              <a:ext uri="{FF2B5EF4-FFF2-40B4-BE49-F238E27FC236}">
                <a16:creationId xmlns:a16="http://schemas.microsoft.com/office/drawing/2014/main" id="{3032223F-A743-4A53-B86E-BD1B23C43FF6}"/>
              </a:ext>
            </a:extLst>
          </p:cNvPr>
          <p:cNvGraphicFramePr>
            <a:graphicFrameLocks noChangeAspect="1"/>
          </p:cNvGraphicFramePr>
          <p:nvPr>
            <p:extLst>
              <p:ext uri="{D42A27DB-BD31-4B8C-83A1-F6EECF244321}">
                <p14:modId xmlns:p14="http://schemas.microsoft.com/office/powerpoint/2010/main" val="3429875459"/>
              </p:ext>
            </p:extLst>
          </p:nvPr>
        </p:nvGraphicFramePr>
        <p:xfrm>
          <a:off x="6307138" y="3110900"/>
          <a:ext cx="3059112" cy="311150"/>
        </p:xfrm>
        <a:graphic>
          <a:graphicData uri="http://schemas.openxmlformats.org/presentationml/2006/ole">
            <mc:AlternateContent xmlns:mc="http://schemas.openxmlformats.org/markup-compatibility/2006">
              <mc:Choice xmlns:v="urn:schemas-microsoft-com:vml" Requires="v">
                <p:oleObj name="Equation" r:id="rId7" imgW="2361960" imgH="241200" progId="Equation.DSMT4">
                  <p:embed/>
                </p:oleObj>
              </mc:Choice>
              <mc:Fallback>
                <p:oleObj name="Equation" r:id="rId7" imgW="2361960" imgH="241200" progId="Equation.DSMT4">
                  <p:embed/>
                  <p:pic>
                    <p:nvPicPr>
                      <p:cNvPr id="31" name="Object 30">
                        <a:extLst>
                          <a:ext uri="{FF2B5EF4-FFF2-40B4-BE49-F238E27FC236}">
                            <a16:creationId xmlns:a16="http://schemas.microsoft.com/office/drawing/2014/main" id="{3032223F-A743-4A53-B86E-BD1B23C43FF6}"/>
                          </a:ext>
                        </a:extLst>
                      </p:cNvPr>
                      <p:cNvPicPr>
                        <a:picLocks noChangeAspect="1" noChangeArrowheads="1"/>
                      </p:cNvPicPr>
                      <p:nvPr/>
                    </p:nvPicPr>
                    <p:blipFill>
                      <a:blip r:embed="rId8"/>
                      <a:srcRect/>
                      <a:stretch>
                        <a:fillRect/>
                      </a:stretch>
                    </p:blipFill>
                    <p:spPr bwMode="auto">
                      <a:xfrm>
                        <a:off x="6307138" y="3110900"/>
                        <a:ext cx="3059112" cy="311150"/>
                      </a:xfrm>
                      <a:prstGeom prst="rect">
                        <a:avLst/>
                      </a:prstGeom>
                      <a:solidFill>
                        <a:srgbClr val="CCFFCC"/>
                      </a:solidFill>
                    </p:spPr>
                  </p:pic>
                </p:oleObj>
              </mc:Fallback>
            </mc:AlternateContent>
          </a:graphicData>
        </a:graphic>
      </p:graphicFrame>
      <p:graphicFrame>
        <p:nvGraphicFramePr>
          <p:cNvPr id="33" name="Object 32">
            <a:extLst>
              <a:ext uri="{FF2B5EF4-FFF2-40B4-BE49-F238E27FC236}">
                <a16:creationId xmlns:a16="http://schemas.microsoft.com/office/drawing/2014/main" id="{1F8CC728-812D-470F-99ED-1DD28CB93F10}"/>
              </a:ext>
            </a:extLst>
          </p:cNvPr>
          <p:cNvGraphicFramePr>
            <a:graphicFrameLocks noChangeAspect="1"/>
          </p:cNvGraphicFramePr>
          <p:nvPr>
            <p:extLst>
              <p:ext uri="{D42A27DB-BD31-4B8C-83A1-F6EECF244321}">
                <p14:modId xmlns:p14="http://schemas.microsoft.com/office/powerpoint/2010/main" val="486741093"/>
              </p:ext>
            </p:extLst>
          </p:nvPr>
        </p:nvGraphicFramePr>
        <p:xfrm>
          <a:off x="6321425" y="3569687"/>
          <a:ext cx="2141538" cy="312738"/>
        </p:xfrm>
        <a:graphic>
          <a:graphicData uri="http://schemas.openxmlformats.org/presentationml/2006/ole">
            <mc:AlternateContent xmlns:mc="http://schemas.openxmlformats.org/markup-compatibility/2006">
              <mc:Choice xmlns:v="urn:schemas-microsoft-com:vml" Requires="v">
                <p:oleObj name="Equation" r:id="rId9" imgW="1650960" imgH="241200" progId="Equation.DSMT4">
                  <p:embed/>
                </p:oleObj>
              </mc:Choice>
              <mc:Fallback>
                <p:oleObj name="Equation" r:id="rId9" imgW="1650960" imgH="241200" progId="Equation.DSMT4">
                  <p:embed/>
                  <p:pic>
                    <p:nvPicPr>
                      <p:cNvPr id="33" name="Object 32">
                        <a:extLst>
                          <a:ext uri="{FF2B5EF4-FFF2-40B4-BE49-F238E27FC236}">
                            <a16:creationId xmlns:a16="http://schemas.microsoft.com/office/drawing/2014/main" id="{1F8CC728-812D-470F-99ED-1DD28CB93F10}"/>
                          </a:ext>
                        </a:extLst>
                      </p:cNvPr>
                      <p:cNvPicPr>
                        <a:picLocks noChangeAspect="1" noChangeArrowheads="1"/>
                      </p:cNvPicPr>
                      <p:nvPr/>
                    </p:nvPicPr>
                    <p:blipFill>
                      <a:blip r:embed="rId10"/>
                      <a:srcRect/>
                      <a:stretch>
                        <a:fillRect/>
                      </a:stretch>
                    </p:blipFill>
                    <p:spPr bwMode="auto">
                      <a:xfrm>
                        <a:off x="6321425" y="3569687"/>
                        <a:ext cx="2141538" cy="312738"/>
                      </a:xfrm>
                      <a:prstGeom prst="rect">
                        <a:avLst/>
                      </a:prstGeom>
                      <a:solidFill>
                        <a:srgbClr val="CCFFCC"/>
                      </a:solidFill>
                    </p:spPr>
                  </p:pic>
                </p:oleObj>
              </mc:Fallback>
            </mc:AlternateContent>
          </a:graphicData>
        </a:graphic>
      </p:graphicFrame>
      <p:graphicFrame>
        <p:nvGraphicFramePr>
          <p:cNvPr id="35" name="Object 34">
            <a:extLst>
              <a:ext uri="{FF2B5EF4-FFF2-40B4-BE49-F238E27FC236}">
                <a16:creationId xmlns:a16="http://schemas.microsoft.com/office/drawing/2014/main" id="{8E812410-5C61-44A5-AD7A-21FDD968708C}"/>
              </a:ext>
            </a:extLst>
          </p:cNvPr>
          <p:cNvGraphicFramePr>
            <a:graphicFrameLocks noChangeAspect="1"/>
          </p:cNvGraphicFramePr>
          <p:nvPr>
            <p:extLst>
              <p:ext uri="{D42A27DB-BD31-4B8C-83A1-F6EECF244321}">
                <p14:modId xmlns:p14="http://schemas.microsoft.com/office/powerpoint/2010/main" val="3484666872"/>
              </p:ext>
            </p:extLst>
          </p:nvPr>
        </p:nvGraphicFramePr>
        <p:xfrm>
          <a:off x="2598738" y="3118837"/>
          <a:ext cx="3444875" cy="552450"/>
        </p:xfrm>
        <a:graphic>
          <a:graphicData uri="http://schemas.openxmlformats.org/presentationml/2006/ole">
            <mc:AlternateContent xmlns:mc="http://schemas.openxmlformats.org/markup-compatibility/2006">
              <mc:Choice xmlns:v="urn:schemas-microsoft-com:vml" Requires="v">
                <p:oleObj name="Equation" r:id="rId11" imgW="2793960" imgH="457200" progId="Equation.DSMT4">
                  <p:embed/>
                </p:oleObj>
              </mc:Choice>
              <mc:Fallback>
                <p:oleObj name="Equation" r:id="rId11" imgW="2793960" imgH="457200" progId="Equation.DSMT4">
                  <p:embed/>
                  <p:pic>
                    <p:nvPicPr>
                      <p:cNvPr id="35" name="Object 34">
                        <a:extLst>
                          <a:ext uri="{FF2B5EF4-FFF2-40B4-BE49-F238E27FC236}">
                            <a16:creationId xmlns:a16="http://schemas.microsoft.com/office/drawing/2014/main" id="{8E812410-5C61-44A5-AD7A-21FDD968708C}"/>
                          </a:ext>
                        </a:extLst>
                      </p:cNvPr>
                      <p:cNvPicPr>
                        <a:picLocks noChangeAspect="1" noChangeArrowheads="1"/>
                      </p:cNvPicPr>
                      <p:nvPr/>
                    </p:nvPicPr>
                    <p:blipFill>
                      <a:blip r:embed="rId12"/>
                      <a:srcRect/>
                      <a:stretch>
                        <a:fillRect/>
                      </a:stretch>
                    </p:blipFill>
                    <p:spPr bwMode="auto">
                      <a:xfrm>
                        <a:off x="2598738" y="3118837"/>
                        <a:ext cx="3444875" cy="552450"/>
                      </a:xfrm>
                      <a:prstGeom prst="rect">
                        <a:avLst/>
                      </a:prstGeom>
                      <a:solidFill>
                        <a:srgbClr val="CCFFCC"/>
                      </a:solidFill>
                    </p:spPr>
                  </p:pic>
                </p:oleObj>
              </mc:Fallback>
            </mc:AlternateContent>
          </a:graphicData>
        </a:graphic>
      </p:graphicFrame>
      <p:graphicFrame>
        <p:nvGraphicFramePr>
          <p:cNvPr id="37" name="Object 36">
            <a:extLst>
              <a:ext uri="{FF2B5EF4-FFF2-40B4-BE49-F238E27FC236}">
                <a16:creationId xmlns:a16="http://schemas.microsoft.com/office/drawing/2014/main" id="{31C0173E-4413-4A2D-B97F-8AA41F1F568E}"/>
              </a:ext>
            </a:extLst>
          </p:cNvPr>
          <p:cNvGraphicFramePr>
            <a:graphicFrameLocks noChangeAspect="1"/>
          </p:cNvGraphicFramePr>
          <p:nvPr>
            <p:extLst>
              <p:ext uri="{D42A27DB-BD31-4B8C-83A1-F6EECF244321}">
                <p14:modId xmlns:p14="http://schemas.microsoft.com/office/powerpoint/2010/main" val="1508202295"/>
              </p:ext>
            </p:extLst>
          </p:nvPr>
        </p:nvGraphicFramePr>
        <p:xfrm>
          <a:off x="2598738" y="3766537"/>
          <a:ext cx="3519487" cy="550863"/>
        </p:xfrm>
        <a:graphic>
          <a:graphicData uri="http://schemas.openxmlformats.org/presentationml/2006/ole">
            <mc:AlternateContent xmlns:mc="http://schemas.openxmlformats.org/markup-compatibility/2006">
              <mc:Choice xmlns:v="urn:schemas-microsoft-com:vml" Requires="v">
                <p:oleObj name="Equation" r:id="rId13" imgW="2857320" imgH="457200" progId="Equation.DSMT4">
                  <p:embed/>
                </p:oleObj>
              </mc:Choice>
              <mc:Fallback>
                <p:oleObj name="Equation" r:id="rId13" imgW="2857320" imgH="457200" progId="Equation.DSMT4">
                  <p:embed/>
                  <p:pic>
                    <p:nvPicPr>
                      <p:cNvPr id="37" name="Object 36">
                        <a:extLst>
                          <a:ext uri="{FF2B5EF4-FFF2-40B4-BE49-F238E27FC236}">
                            <a16:creationId xmlns:a16="http://schemas.microsoft.com/office/drawing/2014/main" id="{31C0173E-4413-4A2D-B97F-8AA41F1F568E}"/>
                          </a:ext>
                        </a:extLst>
                      </p:cNvPr>
                      <p:cNvPicPr>
                        <a:picLocks noChangeAspect="1" noChangeArrowheads="1"/>
                      </p:cNvPicPr>
                      <p:nvPr/>
                    </p:nvPicPr>
                    <p:blipFill>
                      <a:blip r:embed="rId14"/>
                      <a:srcRect/>
                      <a:stretch>
                        <a:fillRect/>
                      </a:stretch>
                    </p:blipFill>
                    <p:spPr bwMode="auto">
                      <a:xfrm>
                        <a:off x="2598738" y="3766537"/>
                        <a:ext cx="3519487" cy="550863"/>
                      </a:xfrm>
                      <a:prstGeom prst="rect">
                        <a:avLst/>
                      </a:prstGeom>
                      <a:solidFill>
                        <a:srgbClr val="CCFFCC"/>
                      </a:solidFill>
                    </p:spPr>
                  </p:pic>
                </p:oleObj>
              </mc:Fallback>
            </mc:AlternateContent>
          </a:graphicData>
        </a:graphic>
      </p:graphicFrame>
      <p:graphicFrame>
        <p:nvGraphicFramePr>
          <p:cNvPr id="39" name="Object 38">
            <a:extLst>
              <a:ext uri="{FF2B5EF4-FFF2-40B4-BE49-F238E27FC236}">
                <a16:creationId xmlns:a16="http://schemas.microsoft.com/office/drawing/2014/main" id="{05DFD9CD-0DC3-4E40-9359-C6830192EAF0}"/>
              </a:ext>
            </a:extLst>
          </p:cNvPr>
          <p:cNvGraphicFramePr>
            <a:graphicFrameLocks noChangeAspect="1"/>
          </p:cNvGraphicFramePr>
          <p:nvPr>
            <p:extLst>
              <p:ext uri="{D42A27DB-BD31-4B8C-83A1-F6EECF244321}">
                <p14:modId xmlns:p14="http://schemas.microsoft.com/office/powerpoint/2010/main" val="2233329222"/>
              </p:ext>
            </p:extLst>
          </p:nvPr>
        </p:nvGraphicFramePr>
        <p:xfrm>
          <a:off x="360920" y="1608832"/>
          <a:ext cx="6360391" cy="574137"/>
        </p:xfrm>
        <a:graphic>
          <a:graphicData uri="http://schemas.openxmlformats.org/presentationml/2006/ole">
            <mc:AlternateContent xmlns:mc="http://schemas.openxmlformats.org/markup-compatibility/2006">
              <mc:Choice xmlns:v="urn:schemas-microsoft-com:vml" Requires="v">
                <p:oleObj name="Equation" r:id="rId15" imgW="4800600" imgH="431640" progId="Equation.DSMT4">
                  <p:embed/>
                </p:oleObj>
              </mc:Choice>
              <mc:Fallback>
                <p:oleObj name="Equation" r:id="rId15" imgW="4800600" imgH="431640" progId="Equation.DSMT4">
                  <p:embed/>
                  <p:pic>
                    <p:nvPicPr>
                      <p:cNvPr id="39" name="Object 38">
                        <a:extLst>
                          <a:ext uri="{FF2B5EF4-FFF2-40B4-BE49-F238E27FC236}">
                            <a16:creationId xmlns:a16="http://schemas.microsoft.com/office/drawing/2014/main" id="{05DFD9CD-0DC3-4E40-9359-C6830192EAF0}"/>
                          </a:ext>
                        </a:extLst>
                      </p:cNvPr>
                      <p:cNvPicPr>
                        <a:picLocks noChangeAspect="1" noChangeArrowheads="1"/>
                      </p:cNvPicPr>
                      <p:nvPr/>
                    </p:nvPicPr>
                    <p:blipFill>
                      <a:blip r:embed="rId16"/>
                      <a:srcRect/>
                      <a:stretch>
                        <a:fillRect/>
                      </a:stretch>
                    </p:blipFill>
                    <p:spPr bwMode="auto">
                      <a:xfrm>
                        <a:off x="360920" y="1608832"/>
                        <a:ext cx="6360391" cy="574137"/>
                      </a:xfrm>
                      <a:prstGeom prst="rect">
                        <a:avLst/>
                      </a:prstGeom>
                      <a:noFill/>
                    </p:spPr>
                  </p:pic>
                </p:oleObj>
              </mc:Fallback>
            </mc:AlternateContent>
          </a:graphicData>
        </a:graphic>
      </p:graphicFrame>
      <p:sp>
        <p:nvSpPr>
          <p:cNvPr id="40" name="TextBox 39">
            <a:extLst>
              <a:ext uri="{FF2B5EF4-FFF2-40B4-BE49-F238E27FC236}">
                <a16:creationId xmlns:a16="http://schemas.microsoft.com/office/drawing/2014/main" id="{61CBF6C5-0F12-477B-A712-C1D5FCB2178D}"/>
              </a:ext>
            </a:extLst>
          </p:cNvPr>
          <p:cNvSpPr txBox="1"/>
          <p:nvPr/>
        </p:nvSpPr>
        <p:spPr>
          <a:xfrm>
            <a:off x="304789" y="855121"/>
            <a:ext cx="10328646" cy="584775"/>
          </a:xfrm>
          <a:prstGeom prst="rect">
            <a:avLst/>
          </a:prstGeom>
          <a:noFill/>
        </p:spPr>
        <p:txBody>
          <a:bodyPr wrap="square" rtlCol="0">
            <a:spAutoFit/>
          </a:bodyPr>
          <a:lstStyle/>
          <a:p>
            <a:r>
              <a:rPr lang="en-US" sz="1600"/>
              <a:t>Now taking the temporal FT (with infinitesimal complex part to make converge as necessary), we find that we can relate all of these functions to a single ‘spectral’ function A(</a:t>
            </a:r>
            <a:r>
              <a:rPr lang="el-GR" sz="1600"/>
              <a:t>ω</a:t>
            </a:r>
            <a:r>
              <a:rPr lang="en-US" sz="1600"/>
              <a:t>):</a:t>
            </a:r>
            <a:endParaRPr lang="en-US"/>
          </a:p>
        </p:txBody>
      </p:sp>
      <p:sp>
        <p:nvSpPr>
          <p:cNvPr id="41" name="TextBox 40">
            <a:extLst>
              <a:ext uri="{FF2B5EF4-FFF2-40B4-BE49-F238E27FC236}">
                <a16:creationId xmlns:a16="http://schemas.microsoft.com/office/drawing/2014/main" id="{0ED51A58-DF9E-43BA-A6A0-13172DD18550}"/>
              </a:ext>
            </a:extLst>
          </p:cNvPr>
          <p:cNvSpPr txBox="1"/>
          <p:nvPr/>
        </p:nvSpPr>
        <p:spPr>
          <a:xfrm>
            <a:off x="294831" y="4534457"/>
            <a:ext cx="5945713" cy="338554"/>
          </a:xfrm>
          <a:prstGeom prst="rect">
            <a:avLst/>
          </a:prstGeom>
          <a:noFill/>
        </p:spPr>
        <p:txBody>
          <a:bodyPr wrap="square" rtlCol="0">
            <a:spAutoFit/>
          </a:bodyPr>
          <a:lstStyle/>
          <a:p>
            <a:r>
              <a:rPr lang="en-US" sz="1600"/>
              <a:t>All those comments about excitations and things apply here too.</a:t>
            </a:r>
          </a:p>
        </p:txBody>
      </p:sp>
      <p:sp>
        <p:nvSpPr>
          <p:cNvPr id="42" name="TextBox 41">
            <a:extLst>
              <a:ext uri="{FF2B5EF4-FFF2-40B4-BE49-F238E27FC236}">
                <a16:creationId xmlns:a16="http://schemas.microsoft.com/office/drawing/2014/main" id="{6CEA3404-440B-44D4-8808-7B305084E122}"/>
              </a:ext>
            </a:extLst>
          </p:cNvPr>
          <p:cNvSpPr txBox="1"/>
          <p:nvPr/>
        </p:nvSpPr>
        <p:spPr>
          <a:xfrm>
            <a:off x="285936" y="2342382"/>
            <a:ext cx="10639730" cy="584775"/>
          </a:xfrm>
          <a:prstGeom prst="rect">
            <a:avLst/>
          </a:prstGeom>
          <a:noFill/>
        </p:spPr>
        <p:txBody>
          <a:bodyPr wrap="square" rtlCol="0">
            <a:spAutoFit/>
          </a:bodyPr>
          <a:lstStyle/>
          <a:p>
            <a:r>
              <a:rPr lang="en-US" sz="1600"/>
              <a:t>|m&gt;, |n&gt; are the many body eigenstates (covering all particle numbers N), and E’</a:t>
            </a:r>
            <a:r>
              <a:rPr lang="en-US" sz="1600" baseline="-25000"/>
              <a:t>m</a:t>
            </a:r>
            <a:r>
              <a:rPr lang="en-US" sz="1600"/>
              <a:t> = E</a:t>
            </a:r>
            <a:r>
              <a:rPr lang="en-US" sz="1600" baseline="-25000"/>
              <a:t>m</a:t>
            </a:r>
            <a:r>
              <a:rPr lang="en-US" sz="1600"/>
              <a:t> - </a:t>
            </a:r>
            <a:r>
              <a:rPr lang="el-GR" sz="1600"/>
              <a:t>μ</a:t>
            </a:r>
            <a:r>
              <a:rPr lang="en-US" sz="1600"/>
              <a:t>N</a:t>
            </a:r>
            <a:r>
              <a:rPr lang="en-US" sz="1600" baseline="-25000"/>
              <a:t>m</a:t>
            </a:r>
            <a:r>
              <a:rPr lang="en-US" sz="1600"/>
              <a:t>.  Functions defined below allow </a:t>
            </a:r>
            <a:r>
              <a:rPr lang="el-GR" sz="1600"/>
              <a:t>ω</a:t>
            </a:r>
            <a:r>
              <a:rPr lang="en-US" sz="1600"/>
              <a:t> as any real #.</a:t>
            </a:r>
            <a:endParaRPr lang="en-US"/>
          </a:p>
        </p:txBody>
      </p:sp>
      <p:sp>
        <p:nvSpPr>
          <p:cNvPr id="43" name="TextBox 42">
            <a:extLst>
              <a:ext uri="{FF2B5EF4-FFF2-40B4-BE49-F238E27FC236}">
                <a16:creationId xmlns:a16="http://schemas.microsoft.com/office/drawing/2014/main" id="{8F4A41A8-3BC2-4A1C-BD39-25D292368D2F}"/>
              </a:ext>
            </a:extLst>
          </p:cNvPr>
          <p:cNvSpPr txBox="1"/>
          <p:nvPr/>
        </p:nvSpPr>
        <p:spPr>
          <a:xfrm>
            <a:off x="285934" y="5112177"/>
            <a:ext cx="4823393" cy="584775"/>
          </a:xfrm>
          <a:prstGeom prst="rect">
            <a:avLst/>
          </a:prstGeom>
          <a:noFill/>
        </p:spPr>
        <p:txBody>
          <a:bodyPr wrap="square" rtlCol="0">
            <a:spAutoFit/>
          </a:bodyPr>
          <a:lstStyle/>
          <a:p>
            <a:r>
              <a:rPr lang="en-US" sz="1600"/>
              <a:t>Due to their similarity, many of these GF’s are related via Kramers-Kronig relations.  One nice relationship is:</a:t>
            </a:r>
          </a:p>
        </p:txBody>
      </p:sp>
      <p:graphicFrame>
        <p:nvGraphicFramePr>
          <p:cNvPr id="45" name="Object 44">
            <a:extLst>
              <a:ext uri="{FF2B5EF4-FFF2-40B4-BE49-F238E27FC236}">
                <a16:creationId xmlns:a16="http://schemas.microsoft.com/office/drawing/2014/main" id="{6A64B576-41AA-4DEC-9313-7FB11CF632C1}"/>
              </a:ext>
            </a:extLst>
          </p:cNvPr>
          <p:cNvGraphicFramePr>
            <a:graphicFrameLocks noChangeAspect="1"/>
          </p:cNvGraphicFramePr>
          <p:nvPr>
            <p:extLst>
              <p:ext uri="{D42A27DB-BD31-4B8C-83A1-F6EECF244321}">
                <p14:modId xmlns:p14="http://schemas.microsoft.com/office/powerpoint/2010/main" val="1751439361"/>
              </p:ext>
            </p:extLst>
          </p:nvPr>
        </p:nvGraphicFramePr>
        <p:xfrm>
          <a:off x="5300173" y="5116829"/>
          <a:ext cx="1714500" cy="500063"/>
        </p:xfrm>
        <a:graphic>
          <a:graphicData uri="http://schemas.openxmlformats.org/presentationml/2006/ole">
            <mc:AlternateContent xmlns:mc="http://schemas.openxmlformats.org/markup-compatibility/2006">
              <mc:Choice xmlns:v="urn:schemas-microsoft-com:vml" Requires="v">
                <p:oleObj name="Equation" r:id="rId17" imgW="1333440" imgH="393480" progId="Equation.DSMT4">
                  <p:embed/>
                </p:oleObj>
              </mc:Choice>
              <mc:Fallback>
                <p:oleObj name="Equation" r:id="rId17" imgW="1333440" imgH="393480" progId="Equation.DSMT4">
                  <p:embed/>
                  <p:pic>
                    <p:nvPicPr>
                      <p:cNvPr id="45" name="Object 44">
                        <a:extLst>
                          <a:ext uri="{FF2B5EF4-FFF2-40B4-BE49-F238E27FC236}">
                            <a16:creationId xmlns:a16="http://schemas.microsoft.com/office/drawing/2014/main" id="{6A64B576-41AA-4DEC-9313-7FB11CF632C1}"/>
                          </a:ext>
                        </a:extLst>
                      </p:cNvPr>
                      <p:cNvPicPr>
                        <a:picLocks noChangeAspect="1" noChangeArrowheads="1"/>
                      </p:cNvPicPr>
                      <p:nvPr/>
                    </p:nvPicPr>
                    <p:blipFill>
                      <a:blip r:embed="rId18"/>
                      <a:srcRect/>
                      <a:stretch>
                        <a:fillRect/>
                      </a:stretch>
                    </p:blipFill>
                    <p:spPr bwMode="auto">
                      <a:xfrm>
                        <a:off x="5300173" y="5116829"/>
                        <a:ext cx="1714500" cy="500063"/>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BB238EFE-1F18-419D-90F1-B6DDCA3555B7}"/>
              </a:ext>
            </a:extLst>
          </p:cNvPr>
          <p:cNvGraphicFramePr>
            <a:graphicFrameLocks noChangeAspect="1"/>
          </p:cNvGraphicFramePr>
          <p:nvPr>
            <p:extLst>
              <p:ext uri="{D42A27DB-BD31-4B8C-83A1-F6EECF244321}">
                <p14:modId xmlns:p14="http://schemas.microsoft.com/office/powerpoint/2010/main" val="2350839438"/>
              </p:ext>
            </p:extLst>
          </p:nvPr>
        </p:nvGraphicFramePr>
        <p:xfrm>
          <a:off x="9471843" y="3105150"/>
          <a:ext cx="2522537" cy="568325"/>
        </p:xfrm>
        <a:graphic>
          <a:graphicData uri="http://schemas.openxmlformats.org/presentationml/2006/ole">
            <mc:AlternateContent xmlns:mc="http://schemas.openxmlformats.org/markup-compatibility/2006">
              <mc:Choice xmlns:v="urn:schemas-microsoft-com:vml" Requires="v">
                <p:oleObj name="Equation" r:id="rId19" imgW="2031840" imgH="457200" progId="Equation.DSMT4">
                  <p:embed/>
                </p:oleObj>
              </mc:Choice>
              <mc:Fallback>
                <p:oleObj name="Equation" r:id="rId19" imgW="2031840" imgH="457200" progId="Equation.DSMT4">
                  <p:embed/>
                  <p:pic>
                    <p:nvPicPr>
                      <p:cNvPr id="18" name="Object 17">
                        <a:extLst>
                          <a:ext uri="{FF2B5EF4-FFF2-40B4-BE49-F238E27FC236}">
                            <a16:creationId xmlns:a16="http://schemas.microsoft.com/office/drawing/2014/main" id="{BB238EFE-1F18-419D-90F1-B6DDCA3555B7}"/>
                          </a:ext>
                        </a:extLst>
                      </p:cNvPr>
                      <p:cNvPicPr>
                        <a:picLocks noChangeAspect="1" noChangeArrowheads="1"/>
                      </p:cNvPicPr>
                      <p:nvPr/>
                    </p:nvPicPr>
                    <p:blipFill>
                      <a:blip r:embed="rId20"/>
                      <a:srcRect/>
                      <a:stretch>
                        <a:fillRect/>
                      </a:stretch>
                    </p:blipFill>
                    <p:spPr bwMode="auto">
                      <a:xfrm>
                        <a:off x="9471843" y="3105150"/>
                        <a:ext cx="2522537" cy="568325"/>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2049476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082565" y="81333"/>
            <a:ext cx="5731497" cy="584775"/>
          </a:xfrm>
          <a:prstGeom prst="rect">
            <a:avLst/>
          </a:prstGeom>
          <a:noFill/>
        </p:spPr>
        <p:txBody>
          <a:bodyPr wrap="square" rtlCol="0">
            <a:spAutoFit/>
          </a:bodyPr>
          <a:lstStyle/>
          <a:p>
            <a:r>
              <a:rPr lang="en-US" sz="3200" b="1" u="sng"/>
              <a:t>Thermal Green’s Functions - Free</a:t>
            </a:r>
            <a:endParaRPr lang="en-US" sz="3600" b="1" u="sng"/>
          </a:p>
        </p:txBody>
      </p:sp>
      <p:sp>
        <p:nvSpPr>
          <p:cNvPr id="2" name="TextBox 1">
            <a:extLst>
              <a:ext uri="{FF2B5EF4-FFF2-40B4-BE49-F238E27FC236}">
                <a16:creationId xmlns:a16="http://schemas.microsoft.com/office/drawing/2014/main" id="{52E2718B-6EE2-480E-BC68-5F05A631CDFE}"/>
              </a:ext>
            </a:extLst>
          </p:cNvPr>
          <p:cNvSpPr txBox="1"/>
          <p:nvPr/>
        </p:nvSpPr>
        <p:spPr>
          <a:xfrm flipH="1">
            <a:off x="145503" y="742558"/>
            <a:ext cx="3945730" cy="615553"/>
          </a:xfrm>
          <a:prstGeom prst="rect">
            <a:avLst/>
          </a:prstGeom>
          <a:noFill/>
        </p:spPr>
        <p:txBody>
          <a:bodyPr wrap="square" rtlCol="0">
            <a:spAutoFit/>
          </a:bodyPr>
          <a:lstStyle/>
          <a:p>
            <a:r>
              <a:rPr lang="en-US" b="1"/>
              <a:t>Free Particle GF’s</a:t>
            </a:r>
          </a:p>
          <a:p>
            <a:r>
              <a:rPr lang="en-US" sz="1600"/>
              <a:t>Let’s revisit the free particle GF’s.</a:t>
            </a:r>
          </a:p>
        </p:txBody>
      </p:sp>
      <p:graphicFrame>
        <p:nvGraphicFramePr>
          <p:cNvPr id="5" name="Object 4">
            <a:extLst>
              <a:ext uri="{FF2B5EF4-FFF2-40B4-BE49-F238E27FC236}">
                <a16:creationId xmlns:a16="http://schemas.microsoft.com/office/drawing/2014/main" id="{02E3B2F1-592D-44C9-8740-4AC67220062C}"/>
              </a:ext>
            </a:extLst>
          </p:cNvPr>
          <p:cNvGraphicFramePr>
            <a:graphicFrameLocks noChangeAspect="1"/>
          </p:cNvGraphicFramePr>
          <p:nvPr/>
        </p:nvGraphicFramePr>
        <p:xfrm>
          <a:off x="205050" y="1495425"/>
          <a:ext cx="5113337" cy="501650"/>
        </p:xfrm>
        <a:graphic>
          <a:graphicData uri="http://schemas.openxmlformats.org/presentationml/2006/ole">
            <mc:AlternateContent xmlns:mc="http://schemas.openxmlformats.org/markup-compatibility/2006">
              <mc:Choice xmlns:v="urn:schemas-microsoft-com:vml" Requires="v">
                <p:oleObj name="Equation" r:id="rId3" imgW="3492360" imgH="342720" progId="Equation.DSMT4">
                  <p:embed/>
                </p:oleObj>
              </mc:Choice>
              <mc:Fallback>
                <p:oleObj name="Equation" r:id="rId3" imgW="3492360" imgH="342720" progId="Equation.DSMT4">
                  <p:embed/>
                  <p:pic>
                    <p:nvPicPr>
                      <p:cNvPr id="5" name="Object 4">
                        <a:extLst>
                          <a:ext uri="{FF2B5EF4-FFF2-40B4-BE49-F238E27FC236}">
                            <a16:creationId xmlns:a16="http://schemas.microsoft.com/office/drawing/2014/main" id="{02E3B2F1-592D-44C9-8740-4AC67220062C}"/>
                          </a:ext>
                        </a:extLst>
                      </p:cNvPr>
                      <p:cNvPicPr>
                        <a:picLocks noChangeAspect="1" noChangeArrowheads="1"/>
                      </p:cNvPicPr>
                      <p:nvPr/>
                    </p:nvPicPr>
                    <p:blipFill>
                      <a:blip r:embed="rId4"/>
                      <a:srcRect/>
                      <a:stretch>
                        <a:fillRect/>
                      </a:stretch>
                    </p:blipFill>
                    <p:spPr bwMode="auto">
                      <a:xfrm>
                        <a:off x="205050" y="1495425"/>
                        <a:ext cx="5113337" cy="501650"/>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49C5C601-D1C0-4669-819A-F0529E7FDA22}"/>
              </a:ext>
            </a:extLst>
          </p:cNvPr>
          <p:cNvGraphicFramePr>
            <a:graphicFrameLocks noChangeAspect="1"/>
          </p:cNvGraphicFramePr>
          <p:nvPr>
            <p:extLst>
              <p:ext uri="{D42A27DB-BD31-4B8C-83A1-F6EECF244321}">
                <p14:modId xmlns:p14="http://schemas.microsoft.com/office/powerpoint/2010/main" val="2987028452"/>
              </p:ext>
            </p:extLst>
          </p:nvPr>
        </p:nvGraphicFramePr>
        <p:xfrm>
          <a:off x="215850" y="2800535"/>
          <a:ext cx="5732463" cy="2728913"/>
        </p:xfrm>
        <a:graphic>
          <a:graphicData uri="http://schemas.openxmlformats.org/presentationml/2006/ole">
            <mc:AlternateContent xmlns:mc="http://schemas.openxmlformats.org/markup-compatibility/2006">
              <mc:Choice xmlns:v="urn:schemas-microsoft-com:vml" Requires="v">
                <p:oleObj name="Equation" r:id="rId5" imgW="4076640" imgH="1930320" progId="Equation.DSMT4">
                  <p:embed/>
                </p:oleObj>
              </mc:Choice>
              <mc:Fallback>
                <p:oleObj name="Equation" r:id="rId5" imgW="4076640" imgH="1930320" progId="Equation.DSMT4">
                  <p:embed/>
                  <p:pic>
                    <p:nvPicPr>
                      <p:cNvPr id="10" name="Object 9">
                        <a:extLst>
                          <a:ext uri="{FF2B5EF4-FFF2-40B4-BE49-F238E27FC236}">
                            <a16:creationId xmlns:a16="http://schemas.microsoft.com/office/drawing/2014/main" id="{49C5C601-D1C0-4669-819A-F0529E7FDA22}"/>
                          </a:ext>
                        </a:extLst>
                      </p:cNvPr>
                      <p:cNvPicPr>
                        <a:picLocks noChangeAspect="1" noChangeArrowheads="1"/>
                      </p:cNvPicPr>
                      <p:nvPr/>
                    </p:nvPicPr>
                    <p:blipFill>
                      <a:blip r:embed="rId6"/>
                      <a:srcRect/>
                      <a:stretch>
                        <a:fillRect/>
                      </a:stretch>
                    </p:blipFill>
                    <p:spPr bwMode="auto">
                      <a:xfrm>
                        <a:off x="215850" y="2800535"/>
                        <a:ext cx="5732463" cy="2728913"/>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92EDF726-B222-406B-9E53-C20AC0805971}"/>
              </a:ext>
            </a:extLst>
          </p:cNvPr>
          <p:cNvSpPr txBox="1"/>
          <p:nvPr/>
        </p:nvSpPr>
        <p:spPr>
          <a:xfrm>
            <a:off x="145503" y="2033699"/>
            <a:ext cx="10723602" cy="615553"/>
          </a:xfrm>
          <a:prstGeom prst="rect">
            <a:avLst/>
          </a:prstGeom>
          <a:noFill/>
        </p:spPr>
        <p:txBody>
          <a:bodyPr wrap="square" rtlCol="0">
            <a:spAutoFit/>
          </a:bodyPr>
          <a:lstStyle/>
          <a:p>
            <a:r>
              <a:rPr lang="en-US" sz="1600"/>
              <a:t>The only thing that changes, really, is a reinterpretation of the occupation number to be for a system at temperature T, and chemical potential </a:t>
            </a:r>
            <a:r>
              <a:rPr lang="el-GR" sz="1600"/>
              <a:t>μ</a:t>
            </a:r>
            <a:r>
              <a:rPr lang="en-US" sz="1600"/>
              <a:t>.  So this will be n</a:t>
            </a:r>
            <a:r>
              <a:rPr lang="el-GR" sz="1600" baseline="-25000"/>
              <a:t>λ</a:t>
            </a:r>
            <a:r>
              <a:rPr lang="en-US" sz="1600"/>
              <a:t> = n</a:t>
            </a:r>
            <a:r>
              <a:rPr lang="en-US" sz="1600" baseline="-25000"/>
              <a:t>F/B</a:t>
            </a:r>
            <a:r>
              <a:rPr lang="en-US" sz="1600"/>
              <a:t>(</a:t>
            </a:r>
            <a:r>
              <a:rPr lang="el-GR" sz="1600"/>
              <a:t>ξ</a:t>
            </a:r>
            <a:r>
              <a:rPr lang="el-GR" sz="1600" baseline="-25000"/>
              <a:t>λ</a:t>
            </a:r>
            <a:r>
              <a:rPr lang="en-US" sz="1600"/>
              <a:t>). Note </a:t>
            </a:r>
            <a:r>
              <a:rPr lang="el-GR" sz="1600"/>
              <a:t>ξ</a:t>
            </a:r>
            <a:r>
              <a:rPr lang="en-US" sz="1600" baseline="-25000"/>
              <a:t>k</a:t>
            </a:r>
            <a:r>
              <a:rPr lang="en-US" sz="1600"/>
              <a:t> = </a:t>
            </a:r>
            <a:r>
              <a:rPr lang="el-GR"/>
              <a:t>ε</a:t>
            </a:r>
            <a:r>
              <a:rPr lang="en-US" baseline="-25000"/>
              <a:t>k</a:t>
            </a:r>
            <a:r>
              <a:rPr lang="en-US"/>
              <a:t> – </a:t>
            </a:r>
            <a:r>
              <a:rPr lang="el-GR"/>
              <a:t>μ</a:t>
            </a:r>
            <a:r>
              <a:rPr lang="en-US"/>
              <a:t>.</a:t>
            </a:r>
          </a:p>
        </p:txBody>
      </p:sp>
      <p:graphicFrame>
        <p:nvGraphicFramePr>
          <p:cNvPr id="6" name="Object 5">
            <a:extLst>
              <a:ext uri="{FF2B5EF4-FFF2-40B4-BE49-F238E27FC236}">
                <a16:creationId xmlns:a16="http://schemas.microsoft.com/office/drawing/2014/main" id="{7A6F757C-7206-46BB-86D1-F0A95BF3A678}"/>
              </a:ext>
            </a:extLst>
          </p:cNvPr>
          <p:cNvGraphicFramePr>
            <a:graphicFrameLocks noChangeAspect="1"/>
          </p:cNvGraphicFramePr>
          <p:nvPr>
            <p:extLst>
              <p:ext uri="{D42A27DB-BD31-4B8C-83A1-F6EECF244321}">
                <p14:modId xmlns:p14="http://schemas.microsoft.com/office/powerpoint/2010/main" val="1431930446"/>
              </p:ext>
            </p:extLst>
          </p:nvPr>
        </p:nvGraphicFramePr>
        <p:xfrm>
          <a:off x="212725" y="6179784"/>
          <a:ext cx="2055813" cy="361950"/>
        </p:xfrm>
        <a:graphic>
          <a:graphicData uri="http://schemas.openxmlformats.org/presentationml/2006/ole">
            <mc:AlternateContent xmlns:mc="http://schemas.openxmlformats.org/markup-compatibility/2006">
              <mc:Choice xmlns:v="urn:schemas-microsoft-com:vml" Requires="v">
                <p:oleObj name="Equation" r:id="rId7" imgW="1371600" imgH="241200" progId="Equation.DSMT4">
                  <p:embed/>
                </p:oleObj>
              </mc:Choice>
              <mc:Fallback>
                <p:oleObj name="Equation" r:id="rId7" imgW="1371600" imgH="241200" progId="Equation.DSMT4">
                  <p:embed/>
                  <p:pic>
                    <p:nvPicPr>
                      <p:cNvPr id="6" name="Object 5">
                        <a:extLst>
                          <a:ext uri="{FF2B5EF4-FFF2-40B4-BE49-F238E27FC236}">
                            <a16:creationId xmlns:a16="http://schemas.microsoft.com/office/drawing/2014/main" id="{7A6F757C-7206-46BB-86D1-F0A95BF3A678}"/>
                          </a:ext>
                        </a:extLst>
                      </p:cNvPr>
                      <p:cNvPicPr>
                        <a:picLocks noChangeAspect="1" noChangeArrowheads="1"/>
                      </p:cNvPicPr>
                      <p:nvPr/>
                    </p:nvPicPr>
                    <p:blipFill>
                      <a:blip r:embed="rId8"/>
                      <a:srcRect/>
                      <a:stretch>
                        <a:fillRect/>
                      </a:stretch>
                    </p:blipFill>
                    <p:spPr bwMode="auto">
                      <a:xfrm>
                        <a:off x="212725" y="6179784"/>
                        <a:ext cx="2055813" cy="361950"/>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78A4A075-AC95-4148-8AA6-23A0B9BD08BA}"/>
              </a:ext>
            </a:extLst>
          </p:cNvPr>
          <p:cNvGraphicFramePr>
            <a:graphicFrameLocks noChangeAspect="1"/>
          </p:cNvGraphicFramePr>
          <p:nvPr>
            <p:extLst>
              <p:ext uri="{D42A27DB-BD31-4B8C-83A1-F6EECF244321}">
                <p14:modId xmlns:p14="http://schemas.microsoft.com/office/powerpoint/2010/main" val="1151409347"/>
              </p:ext>
            </p:extLst>
          </p:nvPr>
        </p:nvGraphicFramePr>
        <p:xfrm>
          <a:off x="6907213" y="2868259"/>
          <a:ext cx="4821237" cy="1490663"/>
        </p:xfrm>
        <a:graphic>
          <a:graphicData uri="http://schemas.openxmlformats.org/presentationml/2006/ole">
            <mc:AlternateContent xmlns:mc="http://schemas.openxmlformats.org/markup-compatibility/2006">
              <mc:Choice xmlns:v="urn:schemas-microsoft-com:vml" Requires="v">
                <p:oleObj name="Equation" r:id="rId9" imgW="3429000" imgH="1054080" progId="Equation.DSMT4">
                  <p:embed/>
                </p:oleObj>
              </mc:Choice>
              <mc:Fallback>
                <p:oleObj name="Equation" r:id="rId9" imgW="3429000" imgH="1054080" progId="Equation.DSMT4">
                  <p:embed/>
                  <p:pic>
                    <p:nvPicPr>
                      <p:cNvPr id="8" name="Object 7">
                        <a:extLst>
                          <a:ext uri="{FF2B5EF4-FFF2-40B4-BE49-F238E27FC236}">
                            <a16:creationId xmlns:a16="http://schemas.microsoft.com/office/drawing/2014/main" id="{78A4A075-AC95-4148-8AA6-23A0B9BD08BA}"/>
                          </a:ext>
                        </a:extLst>
                      </p:cNvPr>
                      <p:cNvPicPr>
                        <a:picLocks noChangeAspect="1" noChangeArrowheads="1"/>
                      </p:cNvPicPr>
                      <p:nvPr/>
                    </p:nvPicPr>
                    <p:blipFill>
                      <a:blip r:embed="rId10"/>
                      <a:srcRect/>
                      <a:stretch>
                        <a:fillRect/>
                      </a:stretch>
                    </p:blipFill>
                    <p:spPr bwMode="auto">
                      <a:xfrm>
                        <a:off x="6907213" y="2868259"/>
                        <a:ext cx="4821237" cy="1490663"/>
                      </a:xfrm>
                      <a:prstGeom prst="rect">
                        <a:avLst/>
                      </a:prstGeom>
                      <a:noFill/>
                    </p:spPr>
                  </p:pic>
                </p:oleObj>
              </mc:Fallback>
            </mc:AlternateContent>
          </a:graphicData>
        </a:graphic>
      </p:graphicFrame>
      <p:sp>
        <p:nvSpPr>
          <p:cNvPr id="9" name="Rectangle 5">
            <a:extLst>
              <a:ext uri="{FF2B5EF4-FFF2-40B4-BE49-F238E27FC236}">
                <a16:creationId xmlns:a16="http://schemas.microsoft.com/office/drawing/2014/main" id="{479BE6ED-2210-4FFB-8053-155F2F783AB0}"/>
              </a:ext>
            </a:extLst>
          </p:cNvPr>
          <p:cNvSpPr>
            <a:spLocks noChangeArrowheads="1"/>
          </p:cNvSpPr>
          <p:nvPr/>
        </p:nvSpPr>
        <p:spPr bwMode="auto">
          <a:xfrm>
            <a:off x="145505" y="5720724"/>
            <a:ext cx="238398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And the spectral function is:</a:t>
            </a:r>
            <a:endParaRPr kumimoji="0" lang="en-US" altLang="en-US" sz="9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586475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035431" y="100210"/>
            <a:ext cx="5882326" cy="584775"/>
          </a:xfrm>
          <a:prstGeom prst="rect">
            <a:avLst/>
          </a:prstGeom>
          <a:noFill/>
        </p:spPr>
        <p:txBody>
          <a:bodyPr wrap="square" rtlCol="0">
            <a:spAutoFit/>
          </a:bodyPr>
          <a:lstStyle/>
          <a:p>
            <a:r>
              <a:rPr lang="en-US" sz="3200" b="1" u="sng"/>
              <a:t>Thermal Green’s Functions - Free</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267600" y="824063"/>
            <a:ext cx="7163009" cy="584775"/>
          </a:xfrm>
          <a:prstGeom prst="rect">
            <a:avLst/>
          </a:prstGeom>
          <a:noFill/>
        </p:spPr>
        <p:txBody>
          <a:bodyPr wrap="square" rtlCol="0">
            <a:spAutoFit/>
          </a:bodyPr>
          <a:lstStyle/>
          <a:p>
            <a:r>
              <a:rPr lang="en-US" b="1"/>
              <a:t>Free phonon GF’s</a:t>
            </a:r>
          </a:p>
          <a:p>
            <a:r>
              <a:rPr lang="en-US" sz="1400"/>
              <a:t>Let’s revisit the free phonon GF’s [using that particular phase convention].</a:t>
            </a:r>
          </a:p>
        </p:txBody>
      </p:sp>
      <p:graphicFrame>
        <p:nvGraphicFramePr>
          <p:cNvPr id="3" name="Object 2">
            <a:extLst>
              <a:ext uri="{FF2B5EF4-FFF2-40B4-BE49-F238E27FC236}">
                <a16:creationId xmlns:a16="http://schemas.microsoft.com/office/drawing/2014/main" id="{83114245-AFD9-4181-B39B-8264C64DAFDB}"/>
              </a:ext>
            </a:extLst>
          </p:cNvPr>
          <p:cNvGraphicFramePr>
            <a:graphicFrameLocks noChangeAspect="1"/>
          </p:cNvGraphicFramePr>
          <p:nvPr>
            <p:extLst>
              <p:ext uri="{D42A27DB-BD31-4B8C-83A1-F6EECF244321}">
                <p14:modId xmlns:p14="http://schemas.microsoft.com/office/powerpoint/2010/main" val="485874580"/>
              </p:ext>
            </p:extLst>
          </p:nvPr>
        </p:nvGraphicFramePr>
        <p:xfrm>
          <a:off x="305701" y="1504659"/>
          <a:ext cx="2100148" cy="477498"/>
        </p:xfrm>
        <a:graphic>
          <a:graphicData uri="http://schemas.openxmlformats.org/presentationml/2006/ole">
            <mc:AlternateContent xmlns:mc="http://schemas.openxmlformats.org/markup-compatibility/2006">
              <mc:Choice xmlns:v="urn:schemas-microsoft-com:vml" Requires="v">
                <p:oleObj name="Equation" r:id="rId3" imgW="1574117" imgH="355446" progId="Equation.DSMT4">
                  <p:embed/>
                </p:oleObj>
              </mc:Choice>
              <mc:Fallback>
                <p:oleObj name="Equation" r:id="rId3" imgW="1574117" imgH="355446" progId="Equation.DSMT4">
                  <p:embed/>
                  <p:pic>
                    <p:nvPicPr>
                      <p:cNvPr id="3" name="Object 2">
                        <a:extLst>
                          <a:ext uri="{FF2B5EF4-FFF2-40B4-BE49-F238E27FC236}">
                            <a16:creationId xmlns:a16="http://schemas.microsoft.com/office/drawing/2014/main" id="{83114245-AFD9-4181-B39B-8264C64DAF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701" y="1504659"/>
                        <a:ext cx="2100148" cy="477498"/>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3F615A08-D1DC-44C7-BF63-CF2FE0013D98}"/>
              </a:ext>
            </a:extLst>
          </p:cNvPr>
          <p:cNvGraphicFramePr>
            <a:graphicFrameLocks noChangeAspect="1"/>
          </p:cNvGraphicFramePr>
          <p:nvPr>
            <p:extLst>
              <p:ext uri="{D42A27DB-BD31-4B8C-83A1-F6EECF244321}">
                <p14:modId xmlns:p14="http://schemas.microsoft.com/office/powerpoint/2010/main" val="4039507179"/>
              </p:ext>
            </p:extLst>
          </p:nvPr>
        </p:nvGraphicFramePr>
        <p:xfrm>
          <a:off x="3365424" y="1409400"/>
          <a:ext cx="5707555" cy="590146"/>
        </p:xfrm>
        <a:graphic>
          <a:graphicData uri="http://schemas.openxmlformats.org/presentationml/2006/ole">
            <mc:AlternateContent xmlns:mc="http://schemas.openxmlformats.org/markup-compatibility/2006">
              <mc:Choice xmlns:v="urn:schemas-microsoft-com:vml" Requires="v">
                <p:oleObj name="Equation" r:id="rId5" imgW="4597200" imgH="469800" progId="Equation.DSMT4">
                  <p:embed/>
                </p:oleObj>
              </mc:Choice>
              <mc:Fallback>
                <p:oleObj name="Equation" r:id="rId5" imgW="4597200" imgH="469800" progId="Equation.DSMT4">
                  <p:embed/>
                  <p:pic>
                    <p:nvPicPr>
                      <p:cNvPr id="6" name="Object 5">
                        <a:extLst>
                          <a:ext uri="{FF2B5EF4-FFF2-40B4-BE49-F238E27FC236}">
                            <a16:creationId xmlns:a16="http://schemas.microsoft.com/office/drawing/2014/main" id="{3F615A08-D1DC-44C7-BF63-CF2FE0013D98}"/>
                          </a:ext>
                        </a:extLst>
                      </p:cNvPr>
                      <p:cNvPicPr>
                        <a:picLocks noChangeAspect="1" noChangeArrowheads="1"/>
                      </p:cNvPicPr>
                      <p:nvPr/>
                    </p:nvPicPr>
                    <p:blipFill>
                      <a:blip r:embed="rId6"/>
                      <a:srcRect/>
                      <a:stretch>
                        <a:fillRect/>
                      </a:stretch>
                    </p:blipFill>
                    <p:spPr bwMode="auto">
                      <a:xfrm>
                        <a:off x="3365424" y="1409400"/>
                        <a:ext cx="5707555" cy="590146"/>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C3D474B5-9B3C-433C-8A40-BBC59733C4EE}"/>
              </a:ext>
            </a:extLst>
          </p:cNvPr>
          <p:cNvGraphicFramePr>
            <a:graphicFrameLocks noChangeAspect="1"/>
          </p:cNvGraphicFramePr>
          <p:nvPr>
            <p:extLst>
              <p:ext uri="{D42A27DB-BD31-4B8C-83A1-F6EECF244321}">
                <p14:modId xmlns:p14="http://schemas.microsoft.com/office/powerpoint/2010/main" val="3728750786"/>
              </p:ext>
            </p:extLst>
          </p:nvPr>
        </p:nvGraphicFramePr>
        <p:xfrm>
          <a:off x="292567" y="3458540"/>
          <a:ext cx="5997575" cy="2578100"/>
        </p:xfrm>
        <a:graphic>
          <a:graphicData uri="http://schemas.openxmlformats.org/presentationml/2006/ole">
            <mc:AlternateContent xmlns:mc="http://schemas.openxmlformats.org/markup-compatibility/2006">
              <mc:Choice xmlns:v="urn:schemas-microsoft-com:vml" Requires="v">
                <p:oleObj name="Equation" r:id="rId7" imgW="4698720" imgH="2031840" progId="Equation.DSMT4">
                  <p:embed/>
                </p:oleObj>
              </mc:Choice>
              <mc:Fallback>
                <p:oleObj name="Equation" r:id="rId7" imgW="4698720" imgH="2031840" progId="Equation.DSMT4">
                  <p:embed/>
                  <p:pic>
                    <p:nvPicPr>
                      <p:cNvPr id="21" name="Object 20">
                        <a:extLst>
                          <a:ext uri="{FF2B5EF4-FFF2-40B4-BE49-F238E27FC236}">
                            <a16:creationId xmlns:a16="http://schemas.microsoft.com/office/drawing/2014/main" id="{C3D474B5-9B3C-433C-8A40-BBC59733C4EE}"/>
                          </a:ext>
                        </a:extLst>
                      </p:cNvPr>
                      <p:cNvPicPr>
                        <a:picLocks noChangeAspect="1" noChangeArrowheads="1"/>
                      </p:cNvPicPr>
                      <p:nvPr/>
                    </p:nvPicPr>
                    <p:blipFill>
                      <a:blip r:embed="rId8"/>
                      <a:srcRect/>
                      <a:stretch>
                        <a:fillRect/>
                      </a:stretch>
                    </p:blipFill>
                    <p:spPr bwMode="auto">
                      <a:xfrm>
                        <a:off x="292567" y="3458540"/>
                        <a:ext cx="5997575" cy="2578100"/>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B2C85FB1-C25D-4D56-8867-EF2BBAC5ADDD}"/>
              </a:ext>
            </a:extLst>
          </p:cNvPr>
          <p:cNvGraphicFramePr>
            <a:graphicFrameLocks noChangeAspect="1"/>
          </p:cNvGraphicFramePr>
          <p:nvPr>
            <p:extLst>
              <p:ext uri="{D42A27DB-BD31-4B8C-83A1-F6EECF244321}">
                <p14:modId xmlns:p14="http://schemas.microsoft.com/office/powerpoint/2010/main" val="1494568108"/>
              </p:ext>
            </p:extLst>
          </p:nvPr>
        </p:nvGraphicFramePr>
        <p:xfrm>
          <a:off x="276692" y="6459523"/>
          <a:ext cx="2871788" cy="311150"/>
        </p:xfrm>
        <a:graphic>
          <a:graphicData uri="http://schemas.openxmlformats.org/presentationml/2006/ole">
            <mc:AlternateContent xmlns:mc="http://schemas.openxmlformats.org/markup-compatibility/2006">
              <mc:Choice xmlns:v="urn:schemas-microsoft-com:vml" Requires="v">
                <p:oleObj name="Equation" r:id="rId9" imgW="2184120" imgH="241200" progId="Equation.DSMT4">
                  <p:embed/>
                </p:oleObj>
              </mc:Choice>
              <mc:Fallback>
                <p:oleObj name="Equation" r:id="rId9" imgW="2184120" imgH="241200" progId="Equation.DSMT4">
                  <p:embed/>
                  <p:pic>
                    <p:nvPicPr>
                      <p:cNvPr id="23" name="Object 22">
                        <a:extLst>
                          <a:ext uri="{FF2B5EF4-FFF2-40B4-BE49-F238E27FC236}">
                            <a16:creationId xmlns:a16="http://schemas.microsoft.com/office/drawing/2014/main" id="{B2C85FB1-C25D-4D56-8867-EF2BBAC5ADDD}"/>
                          </a:ext>
                        </a:extLst>
                      </p:cNvPr>
                      <p:cNvPicPr>
                        <a:picLocks noChangeAspect="1" noChangeArrowheads="1"/>
                      </p:cNvPicPr>
                      <p:nvPr/>
                    </p:nvPicPr>
                    <p:blipFill>
                      <a:blip r:embed="rId10"/>
                      <a:srcRect/>
                      <a:stretch>
                        <a:fillRect/>
                      </a:stretch>
                    </p:blipFill>
                    <p:spPr bwMode="auto">
                      <a:xfrm>
                        <a:off x="276692" y="6459523"/>
                        <a:ext cx="2871788" cy="311150"/>
                      </a:xfrm>
                      <a:prstGeom prst="rect">
                        <a:avLst/>
                      </a:prstGeom>
                      <a:solidFill>
                        <a:srgbClr val="CCFFCC"/>
                      </a:solidFill>
                    </p:spPr>
                  </p:pic>
                </p:oleObj>
              </mc:Fallback>
            </mc:AlternateContent>
          </a:graphicData>
        </a:graphic>
      </p:graphicFrame>
      <p:sp>
        <p:nvSpPr>
          <p:cNvPr id="27" name="TextBox 26">
            <a:extLst>
              <a:ext uri="{FF2B5EF4-FFF2-40B4-BE49-F238E27FC236}">
                <a16:creationId xmlns:a16="http://schemas.microsoft.com/office/drawing/2014/main" id="{711ED07C-22E1-40B0-9896-028A9ADCA2A8}"/>
              </a:ext>
            </a:extLst>
          </p:cNvPr>
          <p:cNvSpPr txBox="1"/>
          <p:nvPr/>
        </p:nvSpPr>
        <p:spPr>
          <a:xfrm>
            <a:off x="228150" y="6085332"/>
            <a:ext cx="3728913" cy="307777"/>
          </a:xfrm>
          <a:prstGeom prst="rect">
            <a:avLst/>
          </a:prstGeom>
          <a:noFill/>
        </p:spPr>
        <p:txBody>
          <a:bodyPr wrap="square" rtlCol="0">
            <a:spAutoFit/>
          </a:bodyPr>
          <a:lstStyle/>
          <a:p>
            <a:r>
              <a:rPr lang="en-US" sz="1400"/>
              <a:t>And we can get the spectral function:</a:t>
            </a:r>
            <a:endParaRPr lang="en-US" sz="1600"/>
          </a:p>
        </p:txBody>
      </p:sp>
      <p:sp>
        <p:nvSpPr>
          <p:cNvPr id="15" name="TextBox 14">
            <a:extLst>
              <a:ext uri="{FF2B5EF4-FFF2-40B4-BE49-F238E27FC236}">
                <a16:creationId xmlns:a16="http://schemas.microsoft.com/office/drawing/2014/main" id="{21B492B8-CF01-4053-B977-B55E35108500}"/>
              </a:ext>
            </a:extLst>
          </p:cNvPr>
          <p:cNvSpPr txBox="1"/>
          <p:nvPr/>
        </p:nvSpPr>
        <p:spPr>
          <a:xfrm>
            <a:off x="228150" y="2095367"/>
            <a:ext cx="10723602" cy="523220"/>
          </a:xfrm>
          <a:prstGeom prst="rect">
            <a:avLst/>
          </a:prstGeom>
          <a:noFill/>
        </p:spPr>
        <p:txBody>
          <a:bodyPr wrap="square" rtlCol="0">
            <a:spAutoFit/>
          </a:bodyPr>
          <a:lstStyle/>
          <a:p>
            <a:r>
              <a:rPr lang="en-US" sz="1400"/>
              <a:t>Same thing – only thing that changes is the reinterpretation of the occupation #’s, but note that there is no chemical potential for phonons.  And the discrete spectrum. </a:t>
            </a:r>
            <a:endParaRPr lang="en-US" sz="1600"/>
          </a:p>
        </p:txBody>
      </p:sp>
      <p:graphicFrame>
        <p:nvGraphicFramePr>
          <p:cNvPr id="5" name="Object 4">
            <a:extLst>
              <a:ext uri="{FF2B5EF4-FFF2-40B4-BE49-F238E27FC236}">
                <a16:creationId xmlns:a16="http://schemas.microsoft.com/office/drawing/2014/main" id="{E0B7C71C-86E0-4058-833F-1CB7A5EB26D8}"/>
              </a:ext>
            </a:extLst>
          </p:cNvPr>
          <p:cNvGraphicFramePr>
            <a:graphicFrameLocks noChangeAspect="1"/>
          </p:cNvGraphicFramePr>
          <p:nvPr>
            <p:extLst>
              <p:ext uri="{D42A27DB-BD31-4B8C-83A1-F6EECF244321}">
                <p14:modId xmlns:p14="http://schemas.microsoft.com/office/powerpoint/2010/main" val="2535862832"/>
              </p:ext>
            </p:extLst>
          </p:nvPr>
        </p:nvGraphicFramePr>
        <p:xfrm>
          <a:off x="6467942" y="3369640"/>
          <a:ext cx="3971925" cy="584200"/>
        </p:xfrm>
        <a:graphic>
          <a:graphicData uri="http://schemas.openxmlformats.org/presentationml/2006/ole">
            <mc:AlternateContent xmlns:mc="http://schemas.openxmlformats.org/markup-compatibility/2006">
              <mc:Choice xmlns:v="urn:schemas-microsoft-com:vml" Requires="v">
                <p:oleObj name="Equation" r:id="rId11" imgW="3276360" imgH="482400" progId="Equation.DSMT4">
                  <p:embed/>
                </p:oleObj>
              </mc:Choice>
              <mc:Fallback>
                <p:oleObj name="Equation" r:id="rId11" imgW="3276360" imgH="482400" progId="Equation.DSMT4">
                  <p:embed/>
                  <p:pic>
                    <p:nvPicPr>
                      <p:cNvPr id="5" name="Object 4">
                        <a:extLst>
                          <a:ext uri="{FF2B5EF4-FFF2-40B4-BE49-F238E27FC236}">
                            <a16:creationId xmlns:a16="http://schemas.microsoft.com/office/drawing/2014/main" id="{E0B7C71C-86E0-4058-833F-1CB7A5EB26D8}"/>
                          </a:ext>
                        </a:extLst>
                      </p:cNvPr>
                      <p:cNvPicPr/>
                      <p:nvPr/>
                    </p:nvPicPr>
                    <p:blipFill>
                      <a:blip r:embed="rId12"/>
                      <a:stretch>
                        <a:fillRect/>
                      </a:stretch>
                    </p:blipFill>
                    <p:spPr>
                      <a:xfrm>
                        <a:off x="6467942" y="3369640"/>
                        <a:ext cx="3971925" cy="58420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7" name="Ink 6">
                <a:extLst>
                  <a:ext uri="{FF2B5EF4-FFF2-40B4-BE49-F238E27FC236}">
                    <a16:creationId xmlns:a16="http://schemas.microsoft.com/office/drawing/2014/main" id="{79E5A8A4-A2C0-4957-924B-3E5C09AA85BF}"/>
                  </a:ext>
                </a:extLst>
              </p14:cNvPr>
              <p14:cNvContentPartPr/>
              <p14:nvPr/>
            </p14:nvContentPartPr>
            <p14:xfrm>
              <a:off x="6461522" y="5014139"/>
              <a:ext cx="882720" cy="71280"/>
            </p14:xfrm>
          </p:contentPart>
        </mc:Choice>
        <mc:Fallback xmlns="">
          <p:pic>
            <p:nvPicPr>
              <p:cNvPr id="7" name="Ink 6">
                <a:extLst>
                  <a:ext uri="{FF2B5EF4-FFF2-40B4-BE49-F238E27FC236}">
                    <a16:creationId xmlns:a16="http://schemas.microsoft.com/office/drawing/2014/main" id="{79E5A8A4-A2C0-4957-924B-3E5C09AA85BF}"/>
                  </a:ext>
                </a:extLst>
              </p:cNvPr>
              <p:cNvPicPr/>
              <p:nvPr/>
            </p:nvPicPr>
            <p:blipFill>
              <a:blip r:embed="rId15"/>
              <a:stretch>
                <a:fillRect/>
              </a:stretch>
            </p:blipFill>
            <p:spPr>
              <a:xfrm>
                <a:off x="6452518" y="5005139"/>
                <a:ext cx="900367" cy="88920"/>
              </a:xfrm>
              <a:prstGeom prst="rect">
                <a:avLst/>
              </a:prstGeom>
            </p:spPr>
          </p:pic>
        </mc:Fallback>
      </mc:AlternateContent>
      <p:graphicFrame>
        <p:nvGraphicFramePr>
          <p:cNvPr id="16" name="Object 15">
            <a:extLst>
              <a:ext uri="{FF2B5EF4-FFF2-40B4-BE49-F238E27FC236}">
                <a16:creationId xmlns:a16="http://schemas.microsoft.com/office/drawing/2014/main" id="{2E4BD1B6-DCFC-49A1-ABF5-567E941A395A}"/>
              </a:ext>
            </a:extLst>
          </p:cNvPr>
          <p:cNvGraphicFramePr>
            <a:graphicFrameLocks noChangeAspect="1"/>
          </p:cNvGraphicFramePr>
          <p:nvPr>
            <p:extLst>
              <p:ext uri="{D42A27DB-BD31-4B8C-83A1-F6EECF244321}">
                <p14:modId xmlns:p14="http://schemas.microsoft.com/office/powerpoint/2010/main" val="680255902"/>
              </p:ext>
            </p:extLst>
          </p:nvPr>
        </p:nvGraphicFramePr>
        <p:xfrm>
          <a:off x="7528392" y="4803152"/>
          <a:ext cx="1847850" cy="492125"/>
        </p:xfrm>
        <a:graphic>
          <a:graphicData uri="http://schemas.openxmlformats.org/presentationml/2006/ole">
            <mc:AlternateContent xmlns:mc="http://schemas.openxmlformats.org/markup-compatibility/2006">
              <mc:Choice xmlns:v="urn:schemas-microsoft-com:vml" Requires="v">
                <p:oleObj name="Equation" r:id="rId16" imgW="1523880" imgH="406080" progId="Equation.DSMT4">
                  <p:embed/>
                </p:oleObj>
              </mc:Choice>
              <mc:Fallback>
                <p:oleObj name="Equation" r:id="rId16" imgW="1523880" imgH="406080" progId="Equation.DSMT4">
                  <p:embed/>
                  <p:pic>
                    <p:nvPicPr>
                      <p:cNvPr id="5" name="Object 4">
                        <a:extLst>
                          <a:ext uri="{FF2B5EF4-FFF2-40B4-BE49-F238E27FC236}">
                            <a16:creationId xmlns:a16="http://schemas.microsoft.com/office/drawing/2014/main" id="{E0B7C71C-86E0-4058-833F-1CB7A5EB26D8}"/>
                          </a:ext>
                        </a:extLst>
                      </p:cNvPr>
                      <p:cNvPicPr/>
                      <p:nvPr/>
                    </p:nvPicPr>
                    <p:blipFill>
                      <a:blip r:embed="rId17"/>
                      <a:stretch>
                        <a:fillRect/>
                      </a:stretch>
                    </p:blipFill>
                    <p:spPr>
                      <a:xfrm>
                        <a:off x="7528392" y="4803152"/>
                        <a:ext cx="1847850" cy="492125"/>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8">
            <p14:nvContentPartPr>
              <p14:cNvPr id="8" name="Ink 7">
                <a:extLst>
                  <a:ext uri="{FF2B5EF4-FFF2-40B4-BE49-F238E27FC236}">
                    <a16:creationId xmlns:a16="http://schemas.microsoft.com/office/drawing/2014/main" id="{5259C4A5-FDF7-49B3-AD47-E85531BF3F43}"/>
                  </a:ext>
                </a:extLst>
              </p14:cNvPr>
              <p14:cNvContentPartPr/>
              <p14:nvPr/>
            </p14:nvContentPartPr>
            <p14:xfrm>
              <a:off x="8868628" y="6364825"/>
              <a:ext cx="360" cy="360"/>
            </p14:xfrm>
          </p:contentPart>
        </mc:Choice>
        <mc:Fallback xmlns="">
          <p:pic>
            <p:nvPicPr>
              <p:cNvPr id="8" name="Ink 7">
                <a:extLst>
                  <a:ext uri="{FF2B5EF4-FFF2-40B4-BE49-F238E27FC236}">
                    <a16:creationId xmlns:a16="http://schemas.microsoft.com/office/drawing/2014/main" id="{5259C4A5-FDF7-49B3-AD47-E85531BF3F43}"/>
                  </a:ext>
                </a:extLst>
              </p:cNvPr>
              <p:cNvPicPr/>
              <p:nvPr/>
            </p:nvPicPr>
            <p:blipFill>
              <a:blip r:embed="rId19"/>
              <a:stretch>
                <a:fillRect/>
              </a:stretch>
            </p:blipFill>
            <p:spPr>
              <a:xfrm>
                <a:off x="8859628" y="635618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9" name="Ink 8">
                <a:extLst>
                  <a:ext uri="{FF2B5EF4-FFF2-40B4-BE49-F238E27FC236}">
                    <a16:creationId xmlns:a16="http://schemas.microsoft.com/office/drawing/2014/main" id="{EFE77891-347D-49D7-BCE9-B45E2F4F366A}"/>
                  </a:ext>
                </a:extLst>
              </p14:cNvPr>
              <p14:cNvContentPartPr/>
              <p14:nvPr/>
            </p14:nvContentPartPr>
            <p14:xfrm>
              <a:off x="7625548" y="1535469"/>
              <a:ext cx="360" cy="360"/>
            </p14:xfrm>
          </p:contentPart>
        </mc:Choice>
        <mc:Fallback xmlns="">
          <p:pic>
            <p:nvPicPr>
              <p:cNvPr id="9" name="Ink 8">
                <a:extLst>
                  <a:ext uri="{FF2B5EF4-FFF2-40B4-BE49-F238E27FC236}">
                    <a16:creationId xmlns:a16="http://schemas.microsoft.com/office/drawing/2014/main" id="{EFE77891-347D-49D7-BCE9-B45E2F4F366A}"/>
                  </a:ext>
                </a:extLst>
              </p:cNvPr>
              <p:cNvPicPr/>
              <p:nvPr/>
            </p:nvPicPr>
            <p:blipFill>
              <a:blip r:embed="rId19"/>
              <a:stretch>
                <a:fillRect/>
              </a:stretch>
            </p:blipFill>
            <p:spPr>
              <a:xfrm>
                <a:off x="7616548" y="1526829"/>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0" name="Ink 9">
                <a:extLst>
                  <a:ext uri="{FF2B5EF4-FFF2-40B4-BE49-F238E27FC236}">
                    <a16:creationId xmlns:a16="http://schemas.microsoft.com/office/drawing/2014/main" id="{E719FFA2-6BC0-4EDA-B5DF-C5F08F2C677C}"/>
                  </a:ext>
                </a:extLst>
              </p14:cNvPr>
              <p14:cNvContentPartPr/>
              <p14:nvPr/>
            </p14:nvContentPartPr>
            <p14:xfrm>
              <a:off x="7998148" y="1748589"/>
              <a:ext cx="360" cy="360"/>
            </p14:xfrm>
          </p:contentPart>
        </mc:Choice>
        <mc:Fallback xmlns="">
          <p:pic>
            <p:nvPicPr>
              <p:cNvPr id="10" name="Ink 9">
                <a:extLst>
                  <a:ext uri="{FF2B5EF4-FFF2-40B4-BE49-F238E27FC236}">
                    <a16:creationId xmlns:a16="http://schemas.microsoft.com/office/drawing/2014/main" id="{E719FFA2-6BC0-4EDA-B5DF-C5F08F2C677C}"/>
                  </a:ext>
                </a:extLst>
              </p:cNvPr>
              <p:cNvPicPr/>
              <p:nvPr/>
            </p:nvPicPr>
            <p:blipFill>
              <a:blip r:embed="rId19"/>
              <a:stretch>
                <a:fillRect/>
              </a:stretch>
            </p:blipFill>
            <p:spPr>
              <a:xfrm>
                <a:off x="7989508" y="1739949"/>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1" name="Ink 10">
                <a:extLst>
                  <a:ext uri="{FF2B5EF4-FFF2-40B4-BE49-F238E27FC236}">
                    <a16:creationId xmlns:a16="http://schemas.microsoft.com/office/drawing/2014/main" id="{0620E9EB-AC49-4217-A871-8112BCFD91E2}"/>
                  </a:ext>
                </a:extLst>
              </p14:cNvPr>
              <p14:cNvContentPartPr/>
              <p14:nvPr/>
            </p14:nvContentPartPr>
            <p14:xfrm>
              <a:off x="1970308" y="1668669"/>
              <a:ext cx="360" cy="360"/>
            </p14:xfrm>
          </p:contentPart>
        </mc:Choice>
        <mc:Fallback xmlns="">
          <p:pic>
            <p:nvPicPr>
              <p:cNvPr id="11" name="Ink 10">
                <a:extLst>
                  <a:ext uri="{FF2B5EF4-FFF2-40B4-BE49-F238E27FC236}">
                    <a16:creationId xmlns:a16="http://schemas.microsoft.com/office/drawing/2014/main" id="{0620E9EB-AC49-4217-A871-8112BCFD91E2}"/>
                  </a:ext>
                </a:extLst>
              </p:cNvPr>
              <p:cNvPicPr/>
              <p:nvPr/>
            </p:nvPicPr>
            <p:blipFill>
              <a:blip r:embed="rId19"/>
              <a:stretch>
                <a:fillRect/>
              </a:stretch>
            </p:blipFill>
            <p:spPr>
              <a:xfrm>
                <a:off x="1961668" y="1659669"/>
                <a:ext cx="18000" cy="18000"/>
              </a:xfrm>
              <a:prstGeom prst="rect">
                <a:avLst/>
              </a:prstGeom>
            </p:spPr>
          </p:pic>
        </mc:Fallback>
      </mc:AlternateContent>
      <p:graphicFrame>
        <p:nvGraphicFramePr>
          <p:cNvPr id="13" name="Object 12">
            <a:extLst>
              <a:ext uri="{FF2B5EF4-FFF2-40B4-BE49-F238E27FC236}">
                <a16:creationId xmlns:a16="http://schemas.microsoft.com/office/drawing/2014/main" id="{CA31B474-8BC4-41A2-AD05-BB9EEE0C25BC}"/>
              </a:ext>
            </a:extLst>
          </p:cNvPr>
          <p:cNvGraphicFramePr>
            <a:graphicFrameLocks noChangeAspect="1"/>
          </p:cNvGraphicFramePr>
          <p:nvPr>
            <p:extLst>
              <p:ext uri="{D42A27DB-BD31-4B8C-83A1-F6EECF244321}">
                <p14:modId xmlns:p14="http://schemas.microsoft.com/office/powerpoint/2010/main" val="1869750431"/>
              </p:ext>
            </p:extLst>
          </p:nvPr>
        </p:nvGraphicFramePr>
        <p:xfrm>
          <a:off x="305701" y="2723961"/>
          <a:ext cx="3447596" cy="560648"/>
        </p:xfrm>
        <a:graphic>
          <a:graphicData uri="http://schemas.openxmlformats.org/presentationml/2006/ole">
            <mc:AlternateContent xmlns:mc="http://schemas.openxmlformats.org/markup-compatibility/2006">
              <mc:Choice xmlns:v="urn:schemas-microsoft-com:vml" Requires="v">
                <p:oleObj name="Equation" r:id="rId23" imgW="2768600" imgH="457200" progId="Equation.DSMT4">
                  <p:embed/>
                </p:oleObj>
              </mc:Choice>
              <mc:Fallback>
                <p:oleObj name="Equation" r:id="rId23" imgW="2768600" imgH="457200" progId="Equation.DSMT4">
                  <p:embed/>
                  <p:pic>
                    <p:nvPicPr>
                      <p:cNvPr id="0" name="Object 310"/>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05701" y="2723961"/>
                        <a:ext cx="3447596" cy="560648"/>
                      </a:xfrm>
                      <a:prstGeom prst="rect">
                        <a:avLst/>
                      </a:prstGeom>
                      <a:noFill/>
                    </p:spPr>
                  </p:pic>
                </p:oleObj>
              </mc:Fallback>
            </mc:AlternateContent>
          </a:graphicData>
        </a:graphic>
      </p:graphicFrame>
    </p:spTree>
    <p:extLst>
      <p:ext uri="{BB962C8B-B14F-4D97-AF65-F5344CB8AC3E}">
        <p14:creationId xmlns:p14="http://schemas.microsoft.com/office/powerpoint/2010/main" val="23454082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035431" y="100210"/>
            <a:ext cx="5882326" cy="584775"/>
          </a:xfrm>
          <a:prstGeom prst="rect">
            <a:avLst/>
          </a:prstGeom>
          <a:noFill/>
        </p:spPr>
        <p:txBody>
          <a:bodyPr wrap="square" rtlCol="0">
            <a:spAutoFit/>
          </a:bodyPr>
          <a:lstStyle/>
          <a:p>
            <a:r>
              <a:rPr lang="en-US" sz="3200" b="1" u="sng"/>
              <a:t>Thermal Green’s Functions - Free</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267599" y="824063"/>
            <a:ext cx="10572035" cy="861774"/>
          </a:xfrm>
          <a:prstGeom prst="rect">
            <a:avLst/>
          </a:prstGeom>
          <a:noFill/>
        </p:spPr>
        <p:txBody>
          <a:bodyPr wrap="square" rtlCol="0">
            <a:spAutoFit/>
          </a:bodyPr>
          <a:lstStyle/>
          <a:p>
            <a:r>
              <a:rPr lang="en-US" b="1" dirty="0"/>
              <a:t>Free photon GF’s</a:t>
            </a:r>
          </a:p>
          <a:p>
            <a:r>
              <a:rPr lang="en-US" sz="1600" dirty="0"/>
              <a:t>Let’s revisit the free photon GF’s, in the Coulomb gauge (‘faux Gaussian units’ so ħ = c = 1), using same creation/annihilation operator phase convention as phonons.</a:t>
            </a:r>
          </a:p>
        </p:txBody>
      </p:sp>
      <p:graphicFrame>
        <p:nvGraphicFramePr>
          <p:cNvPr id="3" name="Object 2">
            <a:extLst>
              <a:ext uri="{FF2B5EF4-FFF2-40B4-BE49-F238E27FC236}">
                <a16:creationId xmlns:a16="http://schemas.microsoft.com/office/drawing/2014/main" id="{83114245-AFD9-4181-B39B-8264C64DAFDB}"/>
              </a:ext>
            </a:extLst>
          </p:cNvPr>
          <p:cNvGraphicFramePr>
            <a:graphicFrameLocks noChangeAspect="1"/>
          </p:cNvGraphicFramePr>
          <p:nvPr>
            <p:extLst>
              <p:ext uri="{D42A27DB-BD31-4B8C-83A1-F6EECF244321}">
                <p14:modId xmlns:p14="http://schemas.microsoft.com/office/powerpoint/2010/main" val="746139275"/>
              </p:ext>
            </p:extLst>
          </p:nvPr>
        </p:nvGraphicFramePr>
        <p:xfrm>
          <a:off x="344488" y="1997075"/>
          <a:ext cx="2690812" cy="508000"/>
        </p:xfrm>
        <a:graphic>
          <a:graphicData uri="http://schemas.openxmlformats.org/presentationml/2006/ole">
            <mc:AlternateContent xmlns:mc="http://schemas.openxmlformats.org/markup-compatibility/2006">
              <mc:Choice xmlns:v="urn:schemas-microsoft-com:vml" Requires="v">
                <p:oleObj name="Equation" r:id="rId3" imgW="1828800" imgH="342720" progId="Equation.DSMT4">
                  <p:embed/>
                </p:oleObj>
              </mc:Choice>
              <mc:Fallback>
                <p:oleObj name="Equation" r:id="rId3" imgW="1828800" imgH="342720" progId="Equation.DSMT4">
                  <p:embed/>
                  <p:pic>
                    <p:nvPicPr>
                      <p:cNvPr id="3" name="Object 2">
                        <a:extLst>
                          <a:ext uri="{FF2B5EF4-FFF2-40B4-BE49-F238E27FC236}">
                            <a16:creationId xmlns:a16="http://schemas.microsoft.com/office/drawing/2014/main" id="{83114245-AFD9-4181-B39B-8264C64DAFDB}"/>
                          </a:ext>
                        </a:extLst>
                      </p:cNvPr>
                      <p:cNvPicPr>
                        <a:picLocks noChangeAspect="1" noChangeArrowheads="1"/>
                      </p:cNvPicPr>
                      <p:nvPr/>
                    </p:nvPicPr>
                    <p:blipFill>
                      <a:blip r:embed="rId4"/>
                      <a:srcRect/>
                      <a:stretch>
                        <a:fillRect/>
                      </a:stretch>
                    </p:blipFill>
                    <p:spPr bwMode="auto">
                      <a:xfrm>
                        <a:off x="344488" y="1997075"/>
                        <a:ext cx="2690812" cy="508000"/>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3F615A08-D1DC-44C7-BF63-CF2FE0013D98}"/>
              </a:ext>
            </a:extLst>
          </p:cNvPr>
          <p:cNvGraphicFramePr>
            <a:graphicFrameLocks noChangeAspect="1"/>
          </p:cNvGraphicFramePr>
          <p:nvPr>
            <p:extLst>
              <p:ext uri="{D42A27DB-BD31-4B8C-83A1-F6EECF244321}">
                <p14:modId xmlns:p14="http://schemas.microsoft.com/office/powerpoint/2010/main" val="1928337831"/>
              </p:ext>
            </p:extLst>
          </p:nvPr>
        </p:nvGraphicFramePr>
        <p:xfrm>
          <a:off x="4316413" y="1820155"/>
          <a:ext cx="5822950" cy="684212"/>
        </p:xfrm>
        <a:graphic>
          <a:graphicData uri="http://schemas.openxmlformats.org/presentationml/2006/ole">
            <mc:AlternateContent xmlns:mc="http://schemas.openxmlformats.org/markup-compatibility/2006">
              <mc:Choice xmlns:v="urn:schemas-microsoft-com:vml" Requires="v">
                <p:oleObj name="Equation" r:id="rId5" imgW="4152600" imgH="482400" progId="Equation.DSMT4">
                  <p:embed/>
                </p:oleObj>
              </mc:Choice>
              <mc:Fallback>
                <p:oleObj name="Equation" r:id="rId5" imgW="4152600" imgH="482400" progId="Equation.DSMT4">
                  <p:embed/>
                  <p:pic>
                    <p:nvPicPr>
                      <p:cNvPr id="6" name="Object 5">
                        <a:extLst>
                          <a:ext uri="{FF2B5EF4-FFF2-40B4-BE49-F238E27FC236}">
                            <a16:creationId xmlns:a16="http://schemas.microsoft.com/office/drawing/2014/main" id="{3F615A08-D1DC-44C7-BF63-CF2FE0013D98}"/>
                          </a:ext>
                        </a:extLst>
                      </p:cNvPr>
                      <p:cNvPicPr>
                        <a:picLocks noChangeAspect="1" noChangeArrowheads="1"/>
                      </p:cNvPicPr>
                      <p:nvPr/>
                    </p:nvPicPr>
                    <p:blipFill>
                      <a:blip r:embed="rId6"/>
                      <a:srcRect/>
                      <a:stretch>
                        <a:fillRect/>
                      </a:stretch>
                    </p:blipFill>
                    <p:spPr bwMode="auto">
                      <a:xfrm>
                        <a:off x="4316413" y="1820155"/>
                        <a:ext cx="5822950" cy="684212"/>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21B492B8-CF01-4053-B977-B55E35108500}"/>
              </a:ext>
            </a:extLst>
          </p:cNvPr>
          <p:cNvSpPr txBox="1"/>
          <p:nvPr/>
        </p:nvSpPr>
        <p:spPr>
          <a:xfrm>
            <a:off x="231228" y="2850208"/>
            <a:ext cx="10723602" cy="584775"/>
          </a:xfrm>
          <a:prstGeom prst="rect">
            <a:avLst/>
          </a:prstGeom>
          <a:noFill/>
        </p:spPr>
        <p:txBody>
          <a:bodyPr wrap="square" rtlCol="0">
            <a:spAutoFit/>
          </a:bodyPr>
          <a:lstStyle/>
          <a:p>
            <a:r>
              <a:rPr lang="en-US" sz="1600"/>
              <a:t>Same thing – only thing that changes is the reinterpretation of the occupation #’s, but note that there is no chemical potential for photons.  And the discrete spectrum. </a:t>
            </a:r>
            <a:endParaRPr lang="en-US"/>
          </a:p>
        </p:txBody>
      </p:sp>
      <p:graphicFrame>
        <p:nvGraphicFramePr>
          <p:cNvPr id="7" name="Object 6">
            <a:extLst>
              <a:ext uri="{FF2B5EF4-FFF2-40B4-BE49-F238E27FC236}">
                <a16:creationId xmlns:a16="http://schemas.microsoft.com/office/drawing/2014/main" id="{B88E8015-70E9-4C6B-9280-CE8ED2B2A40D}"/>
              </a:ext>
            </a:extLst>
          </p:cNvPr>
          <p:cNvGraphicFramePr>
            <a:graphicFrameLocks noChangeAspect="1"/>
          </p:cNvGraphicFramePr>
          <p:nvPr>
            <p:extLst>
              <p:ext uri="{D42A27DB-BD31-4B8C-83A1-F6EECF244321}">
                <p14:modId xmlns:p14="http://schemas.microsoft.com/office/powerpoint/2010/main" val="3035264708"/>
              </p:ext>
            </p:extLst>
          </p:nvPr>
        </p:nvGraphicFramePr>
        <p:xfrm>
          <a:off x="315913" y="3630613"/>
          <a:ext cx="8334375" cy="958850"/>
        </p:xfrm>
        <a:graphic>
          <a:graphicData uri="http://schemas.openxmlformats.org/presentationml/2006/ole">
            <mc:AlternateContent xmlns:mc="http://schemas.openxmlformats.org/markup-compatibility/2006">
              <mc:Choice xmlns:v="urn:schemas-microsoft-com:vml" Requires="v">
                <p:oleObj name="Equation" r:id="rId7" imgW="6286320" imgH="736560" progId="Equation.DSMT4">
                  <p:embed/>
                </p:oleObj>
              </mc:Choice>
              <mc:Fallback>
                <p:oleObj name="Equation" r:id="rId7" imgW="6286320" imgH="736560" progId="Equation.DSMT4">
                  <p:embed/>
                  <p:pic>
                    <p:nvPicPr>
                      <p:cNvPr id="0" name="Object 59"/>
                      <p:cNvPicPr>
                        <a:picLocks noChangeAspect="1" noChangeArrowheads="1"/>
                      </p:cNvPicPr>
                      <p:nvPr/>
                    </p:nvPicPr>
                    <p:blipFill>
                      <a:blip r:embed="rId8"/>
                      <a:srcRect/>
                      <a:stretch>
                        <a:fillRect/>
                      </a:stretch>
                    </p:blipFill>
                    <p:spPr bwMode="auto">
                      <a:xfrm>
                        <a:off x="315913" y="3630613"/>
                        <a:ext cx="8334375" cy="958850"/>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12AD6C87-2D4A-4788-940A-934A84261130}"/>
              </a:ext>
            </a:extLst>
          </p:cNvPr>
          <p:cNvGraphicFramePr>
            <a:graphicFrameLocks noChangeAspect="1"/>
          </p:cNvGraphicFramePr>
          <p:nvPr>
            <p:extLst>
              <p:ext uri="{D42A27DB-BD31-4B8C-83A1-F6EECF244321}">
                <p14:modId xmlns:p14="http://schemas.microsoft.com/office/powerpoint/2010/main" val="1242807691"/>
              </p:ext>
            </p:extLst>
          </p:nvPr>
        </p:nvGraphicFramePr>
        <p:xfrm>
          <a:off x="5905573" y="5360956"/>
          <a:ext cx="1939938" cy="584775"/>
        </p:xfrm>
        <a:graphic>
          <a:graphicData uri="http://schemas.openxmlformats.org/presentationml/2006/ole">
            <mc:AlternateContent xmlns:mc="http://schemas.openxmlformats.org/markup-compatibility/2006">
              <mc:Choice xmlns:v="urn:schemas-microsoft-com:vml" Requires="v">
                <p:oleObj name="Equation" r:id="rId9" imgW="1536480" imgH="482400" progId="Equation.DSMT4">
                  <p:embed/>
                </p:oleObj>
              </mc:Choice>
              <mc:Fallback>
                <p:oleObj name="Equation" r:id="rId9" imgW="1536480" imgH="482400" progId="Equation.DSMT4">
                  <p:embed/>
                  <p:pic>
                    <p:nvPicPr>
                      <p:cNvPr id="0" name="Object 61"/>
                      <p:cNvPicPr>
                        <a:picLocks noChangeAspect="1" noChangeArrowheads="1"/>
                      </p:cNvPicPr>
                      <p:nvPr/>
                    </p:nvPicPr>
                    <p:blipFill>
                      <a:blip r:embed="rId10"/>
                      <a:srcRect/>
                      <a:stretch>
                        <a:fillRect/>
                      </a:stretch>
                    </p:blipFill>
                    <p:spPr bwMode="auto">
                      <a:xfrm>
                        <a:off x="5905573" y="5360956"/>
                        <a:ext cx="1939938" cy="584775"/>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AF567BD4-1B78-4268-B067-30C3D428FCD2}"/>
              </a:ext>
            </a:extLst>
          </p:cNvPr>
          <p:cNvGraphicFramePr>
            <a:graphicFrameLocks noChangeAspect="1"/>
          </p:cNvGraphicFramePr>
          <p:nvPr>
            <p:extLst>
              <p:ext uri="{D42A27DB-BD31-4B8C-83A1-F6EECF244321}">
                <p14:modId xmlns:p14="http://schemas.microsoft.com/office/powerpoint/2010/main" val="190572182"/>
              </p:ext>
            </p:extLst>
          </p:nvPr>
        </p:nvGraphicFramePr>
        <p:xfrm>
          <a:off x="736600" y="5305425"/>
          <a:ext cx="2465388" cy="584200"/>
        </p:xfrm>
        <a:graphic>
          <a:graphicData uri="http://schemas.openxmlformats.org/presentationml/2006/ole">
            <mc:AlternateContent xmlns:mc="http://schemas.openxmlformats.org/markup-compatibility/2006">
              <mc:Choice xmlns:v="urn:schemas-microsoft-com:vml" Requires="v">
                <p:oleObj name="Equation" r:id="rId11" imgW="1981080" imgH="469800" progId="Equation.DSMT4">
                  <p:embed/>
                </p:oleObj>
              </mc:Choice>
              <mc:Fallback>
                <p:oleObj name="Equation" r:id="rId11" imgW="1981080" imgH="469800" progId="Equation.DSMT4">
                  <p:embed/>
                  <p:pic>
                    <p:nvPicPr>
                      <p:cNvPr id="0" name=""/>
                      <p:cNvPicPr/>
                      <p:nvPr/>
                    </p:nvPicPr>
                    <p:blipFill>
                      <a:blip r:embed="rId12"/>
                      <a:stretch>
                        <a:fillRect/>
                      </a:stretch>
                    </p:blipFill>
                    <p:spPr>
                      <a:xfrm>
                        <a:off x="736600" y="5305425"/>
                        <a:ext cx="2465388" cy="58420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12" name="Ink 11">
                <a:extLst>
                  <a:ext uri="{FF2B5EF4-FFF2-40B4-BE49-F238E27FC236}">
                    <a16:creationId xmlns:a16="http://schemas.microsoft.com/office/drawing/2014/main" id="{483662DD-0EEE-4F6A-8317-F0ADE2C3E1E0}"/>
                  </a:ext>
                </a:extLst>
              </p14:cNvPr>
              <p14:cNvContentPartPr/>
              <p14:nvPr/>
            </p14:nvContentPartPr>
            <p14:xfrm>
              <a:off x="6243148" y="4687228"/>
              <a:ext cx="283320" cy="591840"/>
            </p14:xfrm>
          </p:contentPart>
        </mc:Choice>
        <mc:Fallback xmlns="">
          <p:pic>
            <p:nvPicPr>
              <p:cNvPr id="12" name="Ink 11">
                <a:extLst>
                  <a:ext uri="{FF2B5EF4-FFF2-40B4-BE49-F238E27FC236}">
                    <a16:creationId xmlns:a16="http://schemas.microsoft.com/office/drawing/2014/main" id="{483662DD-0EEE-4F6A-8317-F0ADE2C3E1E0}"/>
                  </a:ext>
                </a:extLst>
              </p:cNvPr>
              <p:cNvPicPr/>
              <p:nvPr/>
            </p:nvPicPr>
            <p:blipFill>
              <a:blip r:embed="rId15"/>
              <a:stretch>
                <a:fillRect/>
              </a:stretch>
            </p:blipFill>
            <p:spPr>
              <a:xfrm>
                <a:off x="6234148" y="4678228"/>
                <a:ext cx="300960" cy="6094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3" name="Ink 12">
                <a:extLst>
                  <a:ext uri="{FF2B5EF4-FFF2-40B4-BE49-F238E27FC236}">
                    <a16:creationId xmlns:a16="http://schemas.microsoft.com/office/drawing/2014/main" id="{FA9993FA-27D7-4796-95B1-A5BCA3952D10}"/>
                  </a:ext>
                </a:extLst>
              </p14:cNvPr>
              <p14:cNvContentPartPr/>
              <p14:nvPr/>
            </p14:nvContentPartPr>
            <p14:xfrm>
              <a:off x="3792628" y="5454388"/>
              <a:ext cx="1853640" cy="196920"/>
            </p14:xfrm>
          </p:contentPart>
        </mc:Choice>
        <mc:Fallback xmlns="">
          <p:pic>
            <p:nvPicPr>
              <p:cNvPr id="13" name="Ink 12">
                <a:extLst>
                  <a:ext uri="{FF2B5EF4-FFF2-40B4-BE49-F238E27FC236}">
                    <a16:creationId xmlns:a16="http://schemas.microsoft.com/office/drawing/2014/main" id="{FA9993FA-27D7-4796-95B1-A5BCA3952D10}"/>
                  </a:ext>
                </a:extLst>
              </p:cNvPr>
              <p:cNvPicPr/>
              <p:nvPr/>
            </p:nvPicPr>
            <p:blipFill>
              <a:blip r:embed="rId17"/>
              <a:stretch>
                <a:fillRect/>
              </a:stretch>
            </p:blipFill>
            <p:spPr>
              <a:xfrm>
                <a:off x="3783628" y="5445388"/>
                <a:ext cx="1871280" cy="21456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4" name="Ink 13">
                <a:extLst>
                  <a:ext uri="{FF2B5EF4-FFF2-40B4-BE49-F238E27FC236}">
                    <a16:creationId xmlns:a16="http://schemas.microsoft.com/office/drawing/2014/main" id="{5AFAD6C3-BFBA-4921-8C98-D56B72DA61C3}"/>
                  </a:ext>
                </a:extLst>
              </p14:cNvPr>
              <p14:cNvContentPartPr/>
              <p14:nvPr/>
            </p14:nvContentPartPr>
            <p14:xfrm>
              <a:off x="5193028" y="4217068"/>
              <a:ext cx="433800" cy="191880"/>
            </p14:xfrm>
          </p:contentPart>
        </mc:Choice>
        <mc:Fallback xmlns="">
          <p:pic>
            <p:nvPicPr>
              <p:cNvPr id="14" name="Ink 13">
                <a:extLst>
                  <a:ext uri="{FF2B5EF4-FFF2-40B4-BE49-F238E27FC236}">
                    <a16:creationId xmlns:a16="http://schemas.microsoft.com/office/drawing/2014/main" id="{5AFAD6C3-BFBA-4921-8C98-D56B72DA61C3}"/>
                  </a:ext>
                </a:extLst>
              </p:cNvPr>
              <p:cNvPicPr/>
              <p:nvPr/>
            </p:nvPicPr>
            <p:blipFill>
              <a:blip r:embed="rId19"/>
              <a:stretch>
                <a:fillRect/>
              </a:stretch>
            </p:blipFill>
            <p:spPr>
              <a:xfrm>
                <a:off x="5184388" y="4208428"/>
                <a:ext cx="451440" cy="209520"/>
              </a:xfrm>
              <a:prstGeom prst="rect">
                <a:avLst/>
              </a:prstGeom>
            </p:spPr>
          </p:pic>
        </mc:Fallback>
      </mc:AlternateContent>
    </p:spTree>
    <p:extLst>
      <p:ext uri="{BB962C8B-B14F-4D97-AF65-F5344CB8AC3E}">
        <p14:creationId xmlns:p14="http://schemas.microsoft.com/office/powerpoint/2010/main" val="2134142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3577321" y="0"/>
            <a:ext cx="4212661" cy="608748"/>
          </a:xfrm>
        </p:spPr>
        <p:txBody>
          <a:bodyPr>
            <a:normAutofit/>
          </a:bodyPr>
          <a:lstStyle/>
          <a:p>
            <a:r>
              <a:rPr lang="en-US" sz="2800" b="1" u="sng">
                <a:latin typeface="+mn-lt"/>
              </a:rPr>
              <a:t>Ensembles and Formalism</a:t>
            </a:r>
            <a:endParaRPr lang="en-US" sz="4800" b="1" u="sng">
              <a:latin typeface="+mn-lt"/>
            </a:endParaRPr>
          </a:p>
        </p:txBody>
      </p:sp>
      <p:sp>
        <p:nvSpPr>
          <p:cNvPr id="4" name="TextBox 3">
            <a:extLst>
              <a:ext uri="{FF2B5EF4-FFF2-40B4-BE49-F238E27FC236}">
                <a16:creationId xmlns:a16="http://schemas.microsoft.com/office/drawing/2014/main" id="{D616BE58-ED42-4392-8B8E-D60CA3E38A29}"/>
              </a:ext>
            </a:extLst>
          </p:cNvPr>
          <p:cNvSpPr txBox="1"/>
          <p:nvPr/>
        </p:nvSpPr>
        <p:spPr>
          <a:xfrm>
            <a:off x="292230" y="903897"/>
            <a:ext cx="9368237" cy="523220"/>
          </a:xfrm>
          <a:prstGeom prst="rect">
            <a:avLst/>
          </a:prstGeom>
          <a:noFill/>
        </p:spPr>
        <p:txBody>
          <a:bodyPr wrap="square" rtlCol="0">
            <a:spAutoFit/>
          </a:bodyPr>
          <a:lstStyle/>
          <a:p>
            <a:r>
              <a:rPr lang="en-US" sz="1400"/>
              <a:t>We’ll start with the fundamental postulate of equilibrium statistical mechanics, regarding the distribution function f</a:t>
            </a:r>
            <a:r>
              <a:rPr lang="en-US" sz="1400" baseline="-25000"/>
              <a:t>eq</a:t>
            </a:r>
            <a:r>
              <a:rPr lang="en-US" sz="1400"/>
              <a:t>.(n).  It states that in a closed system, with energy E, the system is equally likely to be in any one of its </a:t>
            </a:r>
            <a:r>
              <a:rPr lang="el-GR" sz="1400"/>
              <a:t>Ω</a:t>
            </a:r>
            <a:r>
              <a:rPr lang="en-US" sz="1400"/>
              <a:t>(E) states.</a:t>
            </a:r>
          </a:p>
        </p:txBody>
      </p:sp>
      <p:graphicFrame>
        <p:nvGraphicFramePr>
          <p:cNvPr id="15" name="Object 14">
            <a:extLst>
              <a:ext uri="{FF2B5EF4-FFF2-40B4-BE49-F238E27FC236}">
                <a16:creationId xmlns:a16="http://schemas.microsoft.com/office/drawing/2014/main" id="{91DABBAF-57B6-4349-B8FB-5AD2F380EA27}"/>
              </a:ext>
            </a:extLst>
          </p:cNvPr>
          <p:cNvGraphicFramePr>
            <a:graphicFrameLocks noChangeAspect="1"/>
          </p:cNvGraphicFramePr>
          <p:nvPr>
            <p:extLst>
              <p:ext uri="{D42A27DB-BD31-4B8C-83A1-F6EECF244321}">
                <p14:modId xmlns:p14="http://schemas.microsoft.com/office/powerpoint/2010/main" val="3738462870"/>
              </p:ext>
            </p:extLst>
          </p:nvPr>
        </p:nvGraphicFramePr>
        <p:xfrm>
          <a:off x="378275" y="1630444"/>
          <a:ext cx="1090612" cy="547687"/>
        </p:xfrm>
        <a:graphic>
          <a:graphicData uri="http://schemas.openxmlformats.org/presentationml/2006/ole">
            <mc:AlternateContent xmlns:mc="http://schemas.openxmlformats.org/markup-compatibility/2006">
              <mc:Choice xmlns:v="urn:schemas-microsoft-com:vml" Requires="v">
                <p:oleObj name="Equation" r:id="rId2" imgW="850680" imgH="431640" progId="Equation.DSMT4">
                  <p:embed/>
                </p:oleObj>
              </mc:Choice>
              <mc:Fallback>
                <p:oleObj name="Equation" r:id="rId2" imgW="850680" imgH="431640" progId="Equation.DSMT4">
                  <p:embed/>
                  <p:pic>
                    <p:nvPicPr>
                      <p:cNvPr id="12" name="Object 11">
                        <a:extLst>
                          <a:ext uri="{FF2B5EF4-FFF2-40B4-BE49-F238E27FC236}">
                            <a16:creationId xmlns:a16="http://schemas.microsoft.com/office/drawing/2014/main" id="{8896A902-5126-40F2-A903-BD036724E544}"/>
                          </a:ext>
                        </a:extLst>
                      </p:cNvPr>
                      <p:cNvPicPr>
                        <a:picLocks noChangeAspect="1" noChangeArrowheads="1"/>
                      </p:cNvPicPr>
                      <p:nvPr/>
                    </p:nvPicPr>
                    <p:blipFill>
                      <a:blip r:embed="rId3"/>
                      <a:srcRect/>
                      <a:stretch>
                        <a:fillRect/>
                      </a:stretch>
                    </p:blipFill>
                    <p:spPr bwMode="auto">
                      <a:xfrm>
                        <a:off x="378275" y="1630444"/>
                        <a:ext cx="1090612" cy="547687"/>
                      </a:xfrm>
                      <a:prstGeom prst="rect">
                        <a:avLst/>
                      </a:prstGeom>
                      <a:solidFill>
                        <a:srgbClr val="CCFFCC"/>
                      </a:solidFill>
                    </p:spPr>
                  </p:pic>
                </p:oleObj>
              </mc:Fallback>
            </mc:AlternateContent>
          </a:graphicData>
        </a:graphic>
      </p:graphicFrame>
      <p:sp>
        <p:nvSpPr>
          <p:cNvPr id="6" name="TextBox 5">
            <a:extLst>
              <a:ext uri="{FF2B5EF4-FFF2-40B4-BE49-F238E27FC236}">
                <a16:creationId xmlns:a16="http://schemas.microsoft.com/office/drawing/2014/main" id="{A078E42A-F129-4092-9434-0C7985843515}"/>
              </a:ext>
            </a:extLst>
          </p:cNvPr>
          <p:cNvSpPr txBox="1"/>
          <p:nvPr/>
        </p:nvSpPr>
        <p:spPr>
          <a:xfrm>
            <a:off x="292230" y="608279"/>
            <a:ext cx="2618922" cy="369332"/>
          </a:xfrm>
          <a:prstGeom prst="rect">
            <a:avLst/>
          </a:prstGeom>
          <a:noFill/>
        </p:spPr>
        <p:txBody>
          <a:bodyPr wrap="none" rtlCol="0">
            <a:spAutoFit/>
          </a:bodyPr>
          <a:lstStyle/>
          <a:p>
            <a:r>
              <a:rPr lang="en-US" b="1"/>
              <a:t>Microcanonical Ensemble</a:t>
            </a:r>
          </a:p>
        </p:txBody>
      </p:sp>
      <p:graphicFrame>
        <p:nvGraphicFramePr>
          <p:cNvPr id="17" name="Object 16">
            <a:extLst>
              <a:ext uri="{FF2B5EF4-FFF2-40B4-BE49-F238E27FC236}">
                <a16:creationId xmlns:a16="http://schemas.microsoft.com/office/drawing/2014/main" id="{A66949B6-55D7-4129-8BA7-B140BDF8FC96}"/>
              </a:ext>
            </a:extLst>
          </p:cNvPr>
          <p:cNvGraphicFramePr>
            <a:graphicFrameLocks noChangeAspect="1"/>
          </p:cNvGraphicFramePr>
          <p:nvPr>
            <p:extLst>
              <p:ext uri="{D42A27DB-BD31-4B8C-83A1-F6EECF244321}">
                <p14:modId xmlns:p14="http://schemas.microsoft.com/office/powerpoint/2010/main" val="2759658322"/>
              </p:ext>
            </p:extLst>
          </p:nvPr>
        </p:nvGraphicFramePr>
        <p:xfrm>
          <a:off x="235008" y="3435582"/>
          <a:ext cx="2733365" cy="2391695"/>
        </p:xfrm>
        <a:graphic>
          <a:graphicData uri="http://schemas.openxmlformats.org/presentationml/2006/ole">
            <mc:AlternateContent xmlns:mc="http://schemas.openxmlformats.org/markup-compatibility/2006">
              <mc:Choice xmlns:v="urn:schemas-microsoft-com:vml" Requires="v">
                <p:oleObj name="Bitmap Image" r:id="rId4" imgW="2429214" imgH="1991003" progId="Paint.Picture">
                  <p:embed/>
                </p:oleObj>
              </mc:Choice>
              <mc:Fallback>
                <p:oleObj name="Bitmap Image" r:id="rId4" imgW="2429214" imgH="1991003" progId="Paint.Picture">
                  <p:embed/>
                  <p:pic>
                    <p:nvPicPr>
                      <p:cNvPr id="7" name="Object 6">
                        <a:extLst>
                          <a:ext uri="{FF2B5EF4-FFF2-40B4-BE49-F238E27FC236}">
                            <a16:creationId xmlns:a16="http://schemas.microsoft.com/office/drawing/2014/main" id="{27673B31-B3B8-44D4-A407-8DC5DEAA8B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9412" t="11484" r="15294" b="8134"/>
                      <a:stretch>
                        <a:fillRect/>
                      </a:stretch>
                    </p:blipFill>
                    <p:spPr bwMode="auto">
                      <a:xfrm>
                        <a:off x="235008" y="3435582"/>
                        <a:ext cx="2733365" cy="2391695"/>
                      </a:xfrm>
                      <a:prstGeom prst="rect">
                        <a:avLst/>
                      </a:prstGeom>
                      <a:noFill/>
                    </p:spPr>
                  </p:pic>
                </p:oleObj>
              </mc:Fallback>
            </mc:AlternateContent>
          </a:graphicData>
        </a:graphic>
      </p:graphicFrame>
      <p:sp>
        <p:nvSpPr>
          <p:cNvPr id="18" name="TextBox 17">
            <a:extLst>
              <a:ext uri="{FF2B5EF4-FFF2-40B4-BE49-F238E27FC236}">
                <a16:creationId xmlns:a16="http://schemas.microsoft.com/office/drawing/2014/main" id="{FCAEAFB2-81C5-4B43-AAE0-6A1B57F010E6}"/>
              </a:ext>
            </a:extLst>
          </p:cNvPr>
          <p:cNvSpPr txBox="1"/>
          <p:nvPr/>
        </p:nvSpPr>
        <p:spPr>
          <a:xfrm>
            <a:off x="292230" y="2451703"/>
            <a:ext cx="11217898" cy="954107"/>
          </a:xfrm>
          <a:prstGeom prst="rect">
            <a:avLst/>
          </a:prstGeom>
          <a:noFill/>
        </p:spPr>
        <p:txBody>
          <a:bodyPr wrap="square" rtlCol="0">
            <a:spAutoFit/>
          </a:bodyPr>
          <a:lstStyle/>
          <a:p>
            <a:r>
              <a:rPr lang="en-US" sz="1400"/>
              <a:t>We know from thermodynamics that entropy is maximized under the same circumstances.  And we can use our postulate to construct a likely candidate for the entropy.  So let’s consider two systems in thermal and particle contact. Question we’d like to address is the following: what energy, and particle number partition: E</a:t>
            </a:r>
            <a:r>
              <a:rPr lang="en-US" sz="1400" baseline="-25000"/>
              <a:t>1</a:t>
            </a:r>
            <a:r>
              <a:rPr lang="en-US" sz="1400"/>
              <a:t>, E</a:t>
            </a:r>
            <a:r>
              <a:rPr lang="en-US" sz="1400" baseline="-25000"/>
              <a:t>2</a:t>
            </a:r>
            <a:r>
              <a:rPr lang="en-US" sz="1400"/>
              <a:t> = E</a:t>
            </a:r>
            <a:r>
              <a:rPr lang="en-US" sz="1400" baseline="-25000"/>
              <a:t>0</a:t>
            </a:r>
            <a:r>
              <a:rPr lang="en-US" sz="1400"/>
              <a:t> – E</a:t>
            </a:r>
            <a:r>
              <a:rPr lang="en-US" sz="1400" baseline="-25000"/>
              <a:t>1</a:t>
            </a:r>
            <a:r>
              <a:rPr lang="en-US" sz="1400"/>
              <a:t>, and N</a:t>
            </a:r>
            <a:r>
              <a:rPr lang="en-US" sz="1400" baseline="-25000"/>
              <a:t>1</a:t>
            </a:r>
            <a:r>
              <a:rPr lang="en-US" sz="1400"/>
              <a:t>, N</a:t>
            </a:r>
            <a:r>
              <a:rPr lang="en-US" sz="1400" baseline="-25000"/>
              <a:t>0</a:t>
            </a:r>
            <a:r>
              <a:rPr lang="en-US" sz="1400"/>
              <a:t> – N</a:t>
            </a:r>
            <a:r>
              <a:rPr lang="en-US" sz="1400" baseline="-25000"/>
              <a:t>1</a:t>
            </a:r>
            <a:r>
              <a:rPr lang="en-US" sz="1400"/>
              <a:t> will the system A</a:t>
            </a:r>
            <a:r>
              <a:rPr lang="en-US" sz="1400" baseline="-25000"/>
              <a:t>0</a:t>
            </a:r>
            <a:r>
              <a:rPr lang="en-US" sz="1400"/>
              <a:t> effectuate?  From the equal a priori postulate it is the one which possesses the largest # of microstates.  So what equation characterizes this situation?  Well want to find the following. </a:t>
            </a:r>
            <a:endParaRPr lang="en-US" sz="1600"/>
          </a:p>
        </p:txBody>
      </p:sp>
      <p:graphicFrame>
        <p:nvGraphicFramePr>
          <p:cNvPr id="22" name="Object 21">
            <a:extLst>
              <a:ext uri="{FF2B5EF4-FFF2-40B4-BE49-F238E27FC236}">
                <a16:creationId xmlns:a16="http://schemas.microsoft.com/office/drawing/2014/main" id="{6EFFAF15-4AAB-4363-BF18-81159E87F9CE}"/>
              </a:ext>
            </a:extLst>
          </p:cNvPr>
          <p:cNvGraphicFramePr>
            <a:graphicFrameLocks noChangeAspect="1"/>
          </p:cNvGraphicFramePr>
          <p:nvPr>
            <p:extLst>
              <p:ext uri="{D42A27DB-BD31-4B8C-83A1-F6EECF244321}">
                <p14:modId xmlns:p14="http://schemas.microsoft.com/office/powerpoint/2010/main" val="3325764152"/>
              </p:ext>
            </p:extLst>
          </p:nvPr>
        </p:nvGraphicFramePr>
        <p:xfrm>
          <a:off x="3139204" y="3487978"/>
          <a:ext cx="8184548" cy="1956088"/>
        </p:xfrm>
        <a:graphic>
          <a:graphicData uri="http://schemas.openxmlformats.org/presentationml/2006/ole">
            <mc:AlternateContent xmlns:mc="http://schemas.openxmlformats.org/markup-compatibility/2006">
              <mc:Choice xmlns:v="urn:schemas-microsoft-com:vml" Requires="v">
                <p:oleObj name="Equation" r:id="rId6" imgW="6832440" imgH="1650960" progId="Equation.DSMT4">
                  <p:embed/>
                </p:oleObj>
              </mc:Choice>
              <mc:Fallback>
                <p:oleObj name="Equation" r:id="rId6" imgW="6832440" imgH="1650960" progId="Equation.DSMT4">
                  <p:embed/>
                  <p:pic>
                    <p:nvPicPr>
                      <p:cNvPr id="10" name="Object 9">
                        <a:extLst>
                          <a:ext uri="{FF2B5EF4-FFF2-40B4-BE49-F238E27FC236}">
                            <a16:creationId xmlns:a16="http://schemas.microsoft.com/office/drawing/2014/main" id="{8F60CCC7-147B-4B63-89B1-D00CA55D3DDD}"/>
                          </a:ext>
                        </a:extLst>
                      </p:cNvPr>
                      <p:cNvPicPr>
                        <a:picLocks noChangeAspect="1" noChangeArrowheads="1"/>
                      </p:cNvPicPr>
                      <p:nvPr/>
                    </p:nvPicPr>
                    <p:blipFill>
                      <a:blip r:embed="rId7"/>
                      <a:srcRect/>
                      <a:stretch>
                        <a:fillRect/>
                      </a:stretch>
                    </p:blipFill>
                    <p:spPr bwMode="auto">
                      <a:xfrm>
                        <a:off x="3139204" y="3487978"/>
                        <a:ext cx="8184548" cy="1956088"/>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A8D7D7D1-16B3-4D72-AA36-D37F91419344}"/>
              </a:ext>
            </a:extLst>
          </p:cNvPr>
          <p:cNvSpPr txBox="1"/>
          <p:nvPr/>
        </p:nvSpPr>
        <p:spPr>
          <a:xfrm>
            <a:off x="3139204" y="5691760"/>
            <a:ext cx="2414930" cy="738664"/>
          </a:xfrm>
          <a:prstGeom prst="rect">
            <a:avLst/>
          </a:prstGeom>
          <a:noFill/>
        </p:spPr>
        <p:txBody>
          <a:bodyPr wrap="square" rtlCol="0">
            <a:spAutoFit/>
          </a:bodyPr>
          <a:lstStyle/>
          <a:p>
            <a:r>
              <a:rPr lang="en-US" sz="1400"/>
              <a:t>Comparing to what we know from TD, this suggests the following identifications:</a:t>
            </a:r>
          </a:p>
        </p:txBody>
      </p:sp>
      <p:graphicFrame>
        <p:nvGraphicFramePr>
          <p:cNvPr id="24" name="Object 23">
            <a:extLst>
              <a:ext uri="{FF2B5EF4-FFF2-40B4-BE49-F238E27FC236}">
                <a16:creationId xmlns:a16="http://schemas.microsoft.com/office/drawing/2014/main" id="{16AB7070-822E-4A75-BC92-C7BE13101FB7}"/>
              </a:ext>
            </a:extLst>
          </p:cNvPr>
          <p:cNvGraphicFramePr>
            <a:graphicFrameLocks noChangeAspect="1"/>
          </p:cNvGraphicFramePr>
          <p:nvPr>
            <p:extLst>
              <p:ext uri="{D42A27DB-BD31-4B8C-83A1-F6EECF244321}">
                <p14:modId xmlns:p14="http://schemas.microsoft.com/office/powerpoint/2010/main" val="2820517086"/>
              </p:ext>
            </p:extLst>
          </p:nvPr>
        </p:nvGraphicFramePr>
        <p:xfrm>
          <a:off x="5554134" y="5758787"/>
          <a:ext cx="1761154" cy="770168"/>
        </p:xfrm>
        <a:graphic>
          <a:graphicData uri="http://schemas.openxmlformats.org/presentationml/2006/ole">
            <mc:AlternateContent xmlns:mc="http://schemas.openxmlformats.org/markup-compatibility/2006">
              <mc:Choice xmlns:v="urn:schemas-microsoft-com:vml" Requires="v">
                <p:oleObj name="Equation" r:id="rId8" imgW="1434960" imgH="634680" progId="Equation.DSMT4">
                  <p:embed/>
                </p:oleObj>
              </mc:Choice>
              <mc:Fallback>
                <p:oleObj name="Equation" r:id="rId8" imgW="1434960" imgH="634680" progId="Equation.DSMT4">
                  <p:embed/>
                  <p:pic>
                    <p:nvPicPr>
                      <p:cNvPr id="12" name="Object 11">
                        <a:extLst>
                          <a:ext uri="{FF2B5EF4-FFF2-40B4-BE49-F238E27FC236}">
                            <a16:creationId xmlns:a16="http://schemas.microsoft.com/office/drawing/2014/main" id="{67CD620A-22B9-4D0F-A2D9-F081F262F07F}"/>
                          </a:ext>
                        </a:extLst>
                      </p:cNvPr>
                      <p:cNvPicPr>
                        <a:picLocks noChangeAspect="1" noChangeArrowheads="1"/>
                      </p:cNvPicPr>
                      <p:nvPr/>
                    </p:nvPicPr>
                    <p:blipFill>
                      <a:blip r:embed="rId9"/>
                      <a:srcRect/>
                      <a:stretch>
                        <a:fillRect/>
                      </a:stretch>
                    </p:blipFill>
                    <p:spPr bwMode="auto">
                      <a:xfrm>
                        <a:off x="5554134" y="5758787"/>
                        <a:ext cx="1761154" cy="770168"/>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87C385DA-6619-4871-A9DF-73EF2A1D2D8F}"/>
              </a:ext>
            </a:extLst>
          </p:cNvPr>
          <p:cNvSpPr txBox="1"/>
          <p:nvPr/>
        </p:nvSpPr>
        <p:spPr>
          <a:xfrm>
            <a:off x="7490903" y="5666817"/>
            <a:ext cx="4594260" cy="954107"/>
          </a:xfrm>
          <a:prstGeom prst="rect">
            <a:avLst/>
          </a:prstGeom>
          <a:noFill/>
        </p:spPr>
        <p:txBody>
          <a:bodyPr wrap="square" rtlCol="0">
            <a:spAutoFit/>
          </a:bodyPr>
          <a:lstStyle/>
          <a:p>
            <a:r>
              <a:rPr lang="en-US" sz="1400"/>
              <a:t>Note that it works both ways…if we made the presumption that S(</a:t>
            </a:r>
            <a:r>
              <a:rPr lang="en-US" sz="1400" b="1"/>
              <a:t>r</a:t>
            </a:r>
            <a:r>
              <a:rPr lang="en-US" sz="1400"/>
              <a:t>,</a:t>
            </a:r>
            <a:r>
              <a:rPr lang="en-US" sz="1400" b="1"/>
              <a:t>p,</a:t>
            </a:r>
            <a:r>
              <a:rPr lang="en-US" sz="1400"/>
              <a:t>t) = klnf(</a:t>
            </a:r>
            <a:r>
              <a:rPr lang="en-US" sz="1400" b="1"/>
              <a:t>r</a:t>
            </a:r>
            <a:r>
              <a:rPr lang="en-US" sz="1400"/>
              <a:t>,</a:t>
            </a:r>
            <a:r>
              <a:rPr lang="en-US" sz="1400" b="1"/>
              <a:t>p</a:t>
            </a:r>
            <a:r>
              <a:rPr lang="en-US" sz="1400"/>
              <a:t>,t), say, and looked for the distribution that maximized &lt; S(</a:t>
            </a:r>
            <a:r>
              <a:rPr lang="en-US" sz="1400" b="1"/>
              <a:t>r</a:t>
            </a:r>
            <a:r>
              <a:rPr lang="en-US" sz="1400"/>
              <a:t>,</a:t>
            </a:r>
            <a:r>
              <a:rPr lang="en-US" sz="1400" b="1"/>
              <a:t>p,</a:t>
            </a:r>
            <a:r>
              <a:rPr lang="en-US" sz="1400"/>
              <a:t>t) &gt; subject to constant energy, we would find the equal a priori postulate.</a:t>
            </a:r>
          </a:p>
        </p:txBody>
      </p:sp>
      <p:graphicFrame>
        <p:nvGraphicFramePr>
          <p:cNvPr id="5" name="Object 4">
            <a:extLst>
              <a:ext uri="{FF2B5EF4-FFF2-40B4-BE49-F238E27FC236}">
                <a16:creationId xmlns:a16="http://schemas.microsoft.com/office/drawing/2014/main" id="{5FF595CE-ABAE-4059-BA44-74E94E450145}"/>
              </a:ext>
            </a:extLst>
          </p:cNvPr>
          <p:cNvGraphicFramePr>
            <a:graphicFrameLocks noChangeAspect="1"/>
          </p:cNvGraphicFramePr>
          <p:nvPr>
            <p:extLst>
              <p:ext uri="{D42A27DB-BD31-4B8C-83A1-F6EECF244321}">
                <p14:modId xmlns:p14="http://schemas.microsoft.com/office/powerpoint/2010/main" val="1174401200"/>
              </p:ext>
            </p:extLst>
          </p:nvPr>
        </p:nvGraphicFramePr>
        <p:xfrm>
          <a:off x="2157532" y="1483797"/>
          <a:ext cx="5632450" cy="911225"/>
        </p:xfrm>
        <a:graphic>
          <a:graphicData uri="http://schemas.openxmlformats.org/presentationml/2006/ole">
            <mc:AlternateContent xmlns:mc="http://schemas.openxmlformats.org/markup-compatibility/2006">
              <mc:Choice xmlns:v="urn:schemas-microsoft-com:vml" Requires="v">
                <p:oleObj name="Equation" r:id="rId10" imgW="5638680" imgH="914400" progId="Equation.DSMT4">
                  <p:embed/>
                </p:oleObj>
              </mc:Choice>
              <mc:Fallback>
                <p:oleObj name="Equation" r:id="rId10" imgW="5638680" imgH="914400" progId="Equation.DSMT4">
                  <p:embed/>
                  <p:pic>
                    <p:nvPicPr>
                      <p:cNvPr id="0" name="Object 669"/>
                      <p:cNvPicPr>
                        <a:picLocks noChangeAspect="1" noChangeArrowheads="1"/>
                      </p:cNvPicPr>
                      <p:nvPr/>
                    </p:nvPicPr>
                    <p:blipFill>
                      <a:blip r:embed="rId11"/>
                      <a:srcRect/>
                      <a:stretch>
                        <a:fillRect/>
                      </a:stretch>
                    </p:blipFill>
                    <p:spPr bwMode="auto">
                      <a:xfrm>
                        <a:off x="2157532" y="1483797"/>
                        <a:ext cx="5632450" cy="911225"/>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5778931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635458" y="189269"/>
            <a:ext cx="7206126" cy="584775"/>
          </a:xfrm>
          <a:prstGeom prst="rect">
            <a:avLst/>
          </a:prstGeom>
          <a:noFill/>
        </p:spPr>
        <p:txBody>
          <a:bodyPr wrap="square" rtlCol="0">
            <a:spAutoFit/>
          </a:bodyPr>
          <a:lstStyle/>
          <a:p>
            <a:r>
              <a:rPr lang="en-US" sz="3200" b="1" u="sng"/>
              <a:t>Thermal GF’s – Perturbative Expansion</a:t>
            </a:r>
          </a:p>
        </p:txBody>
      </p:sp>
      <p:sp>
        <p:nvSpPr>
          <p:cNvPr id="6" name="TextBox 5">
            <a:extLst>
              <a:ext uri="{FF2B5EF4-FFF2-40B4-BE49-F238E27FC236}">
                <a16:creationId xmlns:a16="http://schemas.microsoft.com/office/drawing/2014/main" id="{780CBAE3-4030-4CA1-96E3-ECC2793217A8}"/>
              </a:ext>
            </a:extLst>
          </p:cNvPr>
          <p:cNvSpPr txBox="1"/>
          <p:nvPr/>
        </p:nvSpPr>
        <p:spPr>
          <a:xfrm>
            <a:off x="146620" y="1123307"/>
            <a:ext cx="6215210" cy="338554"/>
          </a:xfrm>
          <a:prstGeom prst="rect">
            <a:avLst/>
          </a:prstGeom>
          <a:noFill/>
        </p:spPr>
        <p:txBody>
          <a:bodyPr wrap="square" rtlCol="0">
            <a:spAutoFit/>
          </a:bodyPr>
          <a:lstStyle/>
          <a:p>
            <a:r>
              <a:rPr lang="en-US" sz="1600"/>
              <a:t>Let’s consider our H with a possible single and two particle interaction.</a:t>
            </a:r>
            <a:endParaRPr lang="en-US"/>
          </a:p>
        </p:txBody>
      </p:sp>
      <p:graphicFrame>
        <p:nvGraphicFramePr>
          <p:cNvPr id="9" name="Object 8">
            <a:extLst>
              <a:ext uri="{FF2B5EF4-FFF2-40B4-BE49-F238E27FC236}">
                <a16:creationId xmlns:a16="http://schemas.microsoft.com/office/drawing/2014/main" id="{7737695D-1BA4-4F00-92BC-21141C6AD1C9}"/>
              </a:ext>
            </a:extLst>
          </p:cNvPr>
          <p:cNvGraphicFramePr>
            <a:graphicFrameLocks noChangeAspect="1"/>
          </p:cNvGraphicFramePr>
          <p:nvPr>
            <p:extLst>
              <p:ext uri="{D42A27DB-BD31-4B8C-83A1-F6EECF244321}">
                <p14:modId xmlns:p14="http://schemas.microsoft.com/office/powerpoint/2010/main" val="2005495091"/>
              </p:ext>
            </p:extLst>
          </p:nvPr>
        </p:nvGraphicFramePr>
        <p:xfrm>
          <a:off x="8759845" y="4698590"/>
          <a:ext cx="2799760" cy="2036189"/>
        </p:xfrm>
        <a:graphic>
          <a:graphicData uri="http://schemas.openxmlformats.org/presentationml/2006/ole">
            <mc:AlternateContent xmlns:mc="http://schemas.openxmlformats.org/markup-compatibility/2006">
              <mc:Choice xmlns:v="urn:schemas-microsoft-com:vml" Requires="v">
                <p:oleObj name="Bitmap Image" r:id="rId3" imgW="2933333" imgH="1704762" progId="Paint.Picture">
                  <p:embed/>
                </p:oleObj>
              </mc:Choice>
              <mc:Fallback>
                <p:oleObj name="Bitmap Image" r:id="rId3" imgW="2933333" imgH="1704762" progId="Paint.Picture">
                  <p:embed/>
                  <p:pic>
                    <p:nvPicPr>
                      <p:cNvPr id="9" name="Object 8">
                        <a:extLst>
                          <a:ext uri="{FF2B5EF4-FFF2-40B4-BE49-F238E27FC236}">
                            <a16:creationId xmlns:a16="http://schemas.microsoft.com/office/drawing/2014/main" id="{7737695D-1BA4-4F00-92BC-21141C6AD1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7793" t="-5775" r="6496" b="-1688"/>
                      <a:stretch>
                        <a:fillRect/>
                      </a:stretch>
                    </p:blipFill>
                    <p:spPr bwMode="auto">
                      <a:xfrm>
                        <a:off x="8759845" y="4698590"/>
                        <a:ext cx="2799760" cy="2036189"/>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6A67D6C6-1195-4E3E-8C69-228A05E9562C}"/>
              </a:ext>
            </a:extLst>
          </p:cNvPr>
          <p:cNvGraphicFramePr>
            <a:graphicFrameLocks noChangeAspect="1"/>
          </p:cNvGraphicFramePr>
          <p:nvPr>
            <p:extLst>
              <p:ext uri="{D42A27DB-BD31-4B8C-83A1-F6EECF244321}">
                <p14:modId xmlns:p14="http://schemas.microsoft.com/office/powerpoint/2010/main" val="2603967814"/>
              </p:ext>
            </p:extLst>
          </p:nvPr>
        </p:nvGraphicFramePr>
        <p:xfrm>
          <a:off x="221776" y="5277685"/>
          <a:ext cx="4306887" cy="1260475"/>
        </p:xfrm>
        <a:graphic>
          <a:graphicData uri="http://schemas.openxmlformats.org/presentationml/2006/ole">
            <mc:AlternateContent xmlns:mc="http://schemas.openxmlformats.org/markup-compatibility/2006">
              <mc:Choice xmlns:v="urn:schemas-microsoft-com:vml" Requires="v">
                <p:oleObj name="Equation" r:id="rId5" imgW="3263760" imgH="965160" progId="Equation.DSMT4">
                  <p:embed/>
                </p:oleObj>
              </mc:Choice>
              <mc:Fallback>
                <p:oleObj name="Equation" r:id="rId5" imgW="3263760" imgH="965160" progId="Equation.DSMT4">
                  <p:embed/>
                  <p:pic>
                    <p:nvPicPr>
                      <p:cNvPr id="14" name="Object 13">
                        <a:extLst>
                          <a:ext uri="{FF2B5EF4-FFF2-40B4-BE49-F238E27FC236}">
                            <a16:creationId xmlns:a16="http://schemas.microsoft.com/office/drawing/2014/main" id="{6A67D6C6-1195-4E3E-8C69-228A05E9562C}"/>
                          </a:ext>
                        </a:extLst>
                      </p:cNvPr>
                      <p:cNvPicPr>
                        <a:picLocks noChangeAspect="1" noChangeArrowheads="1"/>
                      </p:cNvPicPr>
                      <p:nvPr/>
                    </p:nvPicPr>
                    <p:blipFill>
                      <a:blip r:embed="rId6"/>
                      <a:srcRect/>
                      <a:stretch>
                        <a:fillRect/>
                      </a:stretch>
                    </p:blipFill>
                    <p:spPr bwMode="auto">
                      <a:xfrm>
                        <a:off x="221776" y="5277685"/>
                        <a:ext cx="4306887" cy="1260475"/>
                      </a:xfrm>
                      <a:prstGeom prst="rect">
                        <a:avLst/>
                      </a:prstGeom>
                      <a:solidFill>
                        <a:srgbClr val="FFD5F3"/>
                      </a:solidFill>
                    </p:spPr>
                  </p:pic>
                </p:oleObj>
              </mc:Fallback>
            </mc:AlternateContent>
          </a:graphicData>
        </a:graphic>
      </p:graphicFrame>
      <p:graphicFrame>
        <p:nvGraphicFramePr>
          <p:cNvPr id="4" name="Object 3">
            <a:extLst>
              <a:ext uri="{FF2B5EF4-FFF2-40B4-BE49-F238E27FC236}">
                <a16:creationId xmlns:a16="http://schemas.microsoft.com/office/drawing/2014/main" id="{FFAD925D-84FE-43FE-AD5A-9DE28D51C65A}"/>
              </a:ext>
            </a:extLst>
          </p:cNvPr>
          <p:cNvGraphicFramePr>
            <a:graphicFrameLocks noChangeAspect="1"/>
          </p:cNvGraphicFramePr>
          <p:nvPr>
            <p:extLst>
              <p:ext uri="{D42A27DB-BD31-4B8C-83A1-F6EECF244321}">
                <p14:modId xmlns:p14="http://schemas.microsoft.com/office/powerpoint/2010/main" val="2586871643"/>
              </p:ext>
            </p:extLst>
          </p:nvPr>
        </p:nvGraphicFramePr>
        <p:xfrm>
          <a:off x="5169617" y="5511430"/>
          <a:ext cx="2365375" cy="631825"/>
        </p:xfrm>
        <a:graphic>
          <a:graphicData uri="http://schemas.openxmlformats.org/presentationml/2006/ole">
            <mc:AlternateContent xmlns:mc="http://schemas.openxmlformats.org/markup-compatibility/2006">
              <mc:Choice xmlns:v="urn:schemas-microsoft-com:vml" Requires="v">
                <p:oleObj name="Equation" r:id="rId7" imgW="1854000" imgH="495000" progId="Equation.DSMT4">
                  <p:embed/>
                </p:oleObj>
              </mc:Choice>
              <mc:Fallback>
                <p:oleObj name="Equation" r:id="rId7" imgW="1854000" imgH="495000" progId="Equation.DSMT4">
                  <p:embed/>
                  <p:pic>
                    <p:nvPicPr>
                      <p:cNvPr id="4" name="Object 3">
                        <a:extLst>
                          <a:ext uri="{FF2B5EF4-FFF2-40B4-BE49-F238E27FC236}">
                            <a16:creationId xmlns:a16="http://schemas.microsoft.com/office/drawing/2014/main" id="{FFAD925D-84FE-43FE-AD5A-9DE28D51C65A}"/>
                          </a:ext>
                        </a:extLst>
                      </p:cNvPr>
                      <p:cNvPicPr/>
                      <p:nvPr/>
                    </p:nvPicPr>
                    <p:blipFill>
                      <a:blip r:embed="rId8"/>
                      <a:stretch>
                        <a:fillRect/>
                      </a:stretch>
                    </p:blipFill>
                    <p:spPr>
                      <a:xfrm>
                        <a:off x="5169617" y="5511430"/>
                        <a:ext cx="2365375" cy="631825"/>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F842C1DD-47F9-46C8-864D-A6E3B619DA59}"/>
              </a:ext>
            </a:extLst>
          </p:cNvPr>
          <p:cNvGraphicFramePr>
            <a:graphicFrameLocks noChangeAspect="1"/>
          </p:cNvGraphicFramePr>
          <p:nvPr>
            <p:extLst>
              <p:ext uri="{D42A27DB-BD31-4B8C-83A1-F6EECF244321}">
                <p14:modId xmlns:p14="http://schemas.microsoft.com/office/powerpoint/2010/main" val="2601130855"/>
              </p:ext>
            </p:extLst>
          </p:nvPr>
        </p:nvGraphicFramePr>
        <p:xfrm>
          <a:off x="221776" y="1685425"/>
          <a:ext cx="1455737" cy="349250"/>
        </p:xfrm>
        <a:graphic>
          <a:graphicData uri="http://schemas.openxmlformats.org/presentationml/2006/ole">
            <mc:AlternateContent xmlns:mc="http://schemas.openxmlformats.org/markup-compatibility/2006">
              <mc:Choice xmlns:v="urn:schemas-microsoft-com:vml" Requires="v">
                <p:oleObj name="Equation" r:id="rId9" imgW="1054080" imgH="253800" progId="Equation.DSMT4">
                  <p:embed/>
                </p:oleObj>
              </mc:Choice>
              <mc:Fallback>
                <p:oleObj name="Equation" r:id="rId9" imgW="1054080" imgH="253800" progId="Equation.DSMT4">
                  <p:embed/>
                  <p:pic>
                    <p:nvPicPr>
                      <p:cNvPr id="8" name="Object 7">
                        <a:extLst>
                          <a:ext uri="{FF2B5EF4-FFF2-40B4-BE49-F238E27FC236}">
                            <a16:creationId xmlns:a16="http://schemas.microsoft.com/office/drawing/2014/main" id="{F842C1DD-47F9-46C8-864D-A6E3B619DA59}"/>
                          </a:ext>
                        </a:extLst>
                      </p:cNvPr>
                      <p:cNvPicPr>
                        <a:picLocks noChangeAspect="1" noChangeArrowheads="1"/>
                      </p:cNvPicPr>
                      <p:nvPr/>
                    </p:nvPicPr>
                    <p:blipFill>
                      <a:blip r:embed="rId10"/>
                      <a:srcRect/>
                      <a:stretch>
                        <a:fillRect/>
                      </a:stretch>
                    </p:blipFill>
                    <p:spPr bwMode="auto">
                      <a:xfrm>
                        <a:off x="221776" y="1685425"/>
                        <a:ext cx="1455737" cy="349250"/>
                      </a:xfrm>
                      <a:prstGeom prst="rect">
                        <a:avLst/>
                      </a:prstGeom>
                      <a:noFill/>
                    </p:spPr>
                  </p:pic>
                </p:oleObj>
              </mc:Fallback>
            </mc:AlternateContent>
          </a:graphicData>
        </a:graphic>
      </p:graphicFrame>
      <p:sp>
        <p:nvSpPr>
          <p:cNvPr id="3" name="Rectangle 2">
            <a:extLst>
              <a:ext uri="{FF2B5EF4-FFF2-40B4-BE49-F238E27FC236}">
                <a16:creationId xmlns:a16="http://schemas.microsoft.com/office/drawing/2014/main" id="{749F1689-9DE7-4A07-82E3-644E6BBF76E5}"/>
              </a:ext>
            </a:extLst>
          </p:cNvPr>
          <p:cNvSpPr/>
          <p:nvPr/>
        </p:nvSpPr>
        <p:spPr>
          <a:xfrm>
            <a:off x="137095" y="4376485"/>
            <a:ext cx="8121080" cy="830997"/>
          </a:xfrm>
          <a:prstGeom prst="rect">
            <a:avLst/>
          </a:prstGeom>
        </p:spPr>
        <p:txBody>
          <a:bodyPr wrap="square">
            <a:spAutoFit/>
          </a:bodyPr>
          <a:lstStyle/>
          <a:p>
            <a:r>
              <a:rPr lang="en-US" sz="1600"/>
              <a:t>Another option is to consider that contour along the negative imaginary time axis.  With it we can develop the Wick expansion of the complex time ordered GF all by itself.  FD rules for many-body interaction given below:</a:t>
            </a:r>
          </a:p>
        </p:txBody>
      </p:sp>
      <p:sp>
        <p:nvSpPr>
          <p:cNvPr id="10" name="Rectangle 9">
            <a:extLst>
              <a:ext uri="{FF2B5EF4-FFF2-40B4-BE49-F238E27FC236}">
                <a16:creationId xmlns:a16="http://schemas.microsoft.com/office/drawing/2014/main" id="{0A889D3C-8B0C-42C8-9BDA-0A8C620D5F0D}"/>
              </a:ext>
            </a:extLst>
          </p:cNvPr>
          <p:cNvSpPr/>
          <p:nvPr/>
        </p:nvSpPr>
        <p:spPr>
          <a:xfrm>
            <a:off x="137095" y="2251349"/>
            <a:ext cx="7075992" cy="1077218"/>
          </a:xfrm>
          <a:prstGeom prst="rect">
            <a:avLst/>
          </a:prstGeom>
        </p:spPr>
        <p:txBody>
          <a:bodyPr wrap="square">
            <a:spAutoFit/>
          </a:bodyPr>
          <a:lstStyle/>
          <a:p>
            <a:r>
              <a:rPr lang="en-US" sz="1600"/>
              <a:t>We can develop an expansion for real time GF’s, as was done in the NEGF cases (G</a:t>
            </a:r>
            <a:r>
              <a:rPr lang="en-US" sz="1600" baseline="30000"/>
              <a:t>&lt;</a:t>
            </a:r>
            <a:r>
              <a:rPr lang="en-US" sz="1600"/>
              <a:t> illustrated).  Have to expand the thermal weight factor too.  Extending contour to (</a:t>
            </a:r>
            <a:r>
              <a:rPr lang="el-GR" sz="1600"/>
              <a:t>τ</a:t>
            </a:r>
            <a:r>
              <a:rPr lang="en-US" sz="1600"/>
              <a:t>, -∞) makes (t</a:t>
            </a:r>
            <a:r>
              <a:rPr lang="en-US" sz="1600" baseline="-25000"/>
              <a:t>0</a:t>
            </a:r>
            <a:r>
              <a:rPr lang="en-US" sz="1600"/>
              <a:t>, t</a:t>
            </a:r>
            <a:r>
              <a:rPr lang="en-US" sz="1600" baseline="-25000"/>
              <a:t>0</a:t>
            </a:r>
            <a:r>
              <a:rPr lang="en-US" sz="1600"/>
              <a:t> – i</a:t>
            </a:r>
            <a:r>
              <a:rPr lang="el-GR" sz="1600"/>
              <a:t>β</a:t>
            </a:r>
            <a:r>
              <a:rPr lang="en-US" sz="1600"/>
              <a:t>) vanish because of those exponential convergence factors on G’s.  Usually make </a:t>
            </a:r>
            <a:r>
              <a:rPr lang="el-GR" sz="1600"/>
              <a:t>τ</a:t>
            </a:r>
            <a:r>
              <a:rPr lang="en-US" sz="1600"/>
              <a:t> </a:t>
            </a:r>
            <a:r>
              <a:rPr lang="en-US" sz="1600">
                <a:sym typeface="Wingdings" panose="05000000000000000000" pitchFamily="2" charset="2"/>
              </a:rPr>
              <a:t> </a:t>
            </a:r>
            <a:r>
              <a:rPr lang="el-GR" sz="1600"/>
              <a:t>∞</a:t>
            </a:r>
            <a:r>
              <a:rPr lang="en-US" sz="1600"/>
              <a:t> too.  Then have usual 4 GF’s to deal with.  </a:t>
            </a:r>
          </a:p>
        </p:txBody>
      </p:sp>
      <p:graphicFrame>
        <p:nvGraphicFramePr>
          <p:cNvPr id="7" name="Object 6">
            <a:extLst>
              <a:ext uri="{FF2B5EF4-FFF2-40B4-BE49-F238E27FC236}">
                <a16:creationId xmlns:a16="http://schemas.microsoft.com/office/drawing/2014/main" id="{F9527FBB-7894-465E-BADF-6D08E887142E}"/>
              </a:ext>
            </a:extLst>
          </p:cNvPr>
          <p:cNvGraphicFramePr>
            <a:graphicFrameLocks noChangeAspect="1"/>
          </p:cNvGraphicFramePr>
          <p:nvPr>
            <p:extLst>
              <p:ext uri="{D42A27DB-BD31-4B8C-83A1-F6EECF244321}">
                <p14:modId xmlns:p14="http://schemas.microsoft.com/office/powerpoint/2010/main" val="858652200"/>
              </p:ext>
            </p:extLst>
          </p:nvPr>
        </p:nvGraphicFramePr>
        <p:xfrm>
          <a:off x="7226072" y="2159608"/>
          <a:ext cx="2011363" cy="1028700"/>
        </p:xfrm>
        <a:graphic>
          <a:graphicData uri="http://schemas.openxmlformats.org/presentationml/2006/ole">
            <mc:AlternateContent xmlns:mc="http://schemas.openxmlformats.org/markup-compatibility/2006">
              <mc:Choice xmlns:v="urn:schemas-microsoft-com:vml" Requires="v">
                <p:oleObj name="Bitmap Image" r:id="rId11" imgW="2149026" imgH="1737511" progId="Paint.Picture">
                  <p:embed/>
                </p:oleObj>
              </mc:Choice>
              <mc:Fallback>
                <p:oleObj name="Bitmap Image" r:id="rId11" imgW="2149026" imgH="1737511" progId="Paint.Picture">
                  <p:embed/>
                  <p:pic>
                    <p:nvPicPr>
                      <p:cNvPr id="0" name="Object 26"/>
                      <p:cNvPicPr>
                        <a:picLocks noChangeAspect="1" noChangeArrowheads="1"/>
                      </p:cNvPicPr>
                      <p:nvPr/>
                    </p:nvPicPr>
                    <p:blipFill>
                      <a:blip r:embed="rId12">
                        <a:extLst>
                          <a:ext uri="{28A0092B-C50C-407E-A947-70E740481C1C}">
                            <a14:useLocalDpi xmlns:a14="http://schemas.microsoft.com/office/drawing/2010/main" val="0"/>
                          </a:ext>
                        </a:extLst>
                      </a:blip>
                      <a:srcRect l="3546" t="32030" r="14421" b="15506"/>
                      <a:stretch>
                        <a:fillRect/>
                      </a:stretch>
                    </p:blipFill>
                    <p:spPr bwMode="auto">
                      <a:xfrm>
                        <a:off x="7226072" y="2159608"/>
                        <a:ext cx="2011363" cy="1028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12">
            <a:extLst>
              <a:ext uri="{FF2B5EF4-FFF2-40B4-BE49-F238E27FC236}">
                <a16:creationId xmlns:a16="http://schemas.microsoft.com/office/drawing/2014/main" id="{5C28C660-6A31-4AD8-8E0A-1CE302B9893F}"/>
              </a:ext>
            </a:extLst>
          </p:cNvPr>
          <p:cNvGraphicFramePr>
            <a:graphicFrameLocks noChangeAspect="1"/>
          </p:cNvGraphicFramePr>
          <p:nvPr>
            <p:extLst>
              <p:ext uri="{D42A27DB-BD31-4B8C-83A1-F6EECF244321}">
                <p14:modId xmlns:p14="http://schemas.microsoft.com/office/powerpoint/2010/main" val="3960708595"/>
              </p:ext>
            </p:extLst>
          </p:nvPr>
        </p:nvGraphicFramePr>
        <p:xfrm>
          <a:off x="9813009" y="2132218"/>
          <a:ext cx="2270125" cy="647700"/>
        </p:xfrm>
        <a:graphic>
          <a:graphicData uri="http://schemas.openxmlformats.org/presentationml/2006/ole">
            <mc:AlternateContent xmlns:mc="http://schemas.openxmlformats.org/markup-compatibility/2006">
              <mc:Choice xmlns:v="urn:schemas-microsoft-com:vml" Requires="v">
                <p:oleObj name="Bitmap Image" r:id="rId13" imgW="2149026" imgH="1737511" progId="Paint.Picture">
                  <p:embed/>
                </p:oleObj>
              </mc:Choice>
              <mc:Fallback>
                <p:oleObj name="Bitmap Image" r:id="rId13" imgW="2149026" imgH="1737511" progId="Paint.Picture">
                  <p:embed/>
                  <p:pic>
                    <p:nvPicPr>
                      <p:cNvPr id="0" name="Object 28"/>
                      <p:cNvPicPr>
                        <a:picLocks noChangeAspect="1" noChangeArrowheads="1"/>
                      </p:cNvPicPr>
                      <p:nvPr/>
                    </p:nvPicPr>
                    <p:blipFill>
                      <a:blip r:embed="rId14">
                        <a:extLst>
                          <a:ext uri="{28A0092B-C50C-407E-A947-70E740481C1C}">
                            <a14:useLocalDpi xmlns:a14="http://schemas.microsoft.com/office/drawing/2010/main" val="0"/>
                          </a:ext>
                        </a:extLst>
                      </a:blip>
                      <a:srcRect t="31140" r="10638" b="37280"/>
                      <a:stretch>
                        <a:fillRect/>
                      </a:stretch>
                    </p:blipFill>
                    <p:spPr bwMode="auto">
                      <a:xfrm>
                        <a:off x="9813009" y="2132218"/>
                        <a:ext cx="2270125"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6" name="Straight Arrow Connector 15">
            <a:extLst>
              <a:ext uri="{FF2B5EF4-FFF2-40B4-BE49-F238E27FC236}">
                <a16:creationId xmlns:a16="http://schemas.microsoft.com/office/drawing/2014/main" id="{70603639-3FBC-4595-A973-8347EB11EEBD}"/>
              </a:ext>
            </a:extLst>
          </p:cNvPr>
          <p:cNvCxnSpPr/>
          <p:nvPr/>
        </p:nvCxnSpPr>
        <p:spPr>
          <a:xfrm>
            <a:off x="9115425" y="2475118"/>
            <a:ext cx="697584"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graphicFrame>
        <p:nvGraphicFramePr>
          <p:cNvPr id="18" name="Object 17">
            <a:extLst>
              <a:ext uri="{FF2B5EF4-FFF2-40B4-BE49-F238E27FC236}">
                <a16:creationId xmlns:a16="http://schemas.microsoft.com/office/drawing/2014/main" id="{D9BCA312-F87B-4A21-AD70-1DBF9F46435A}"/>
              </a:ext>
            </a:extLst>
          </p:cNvPr>
          <p:cNvGraphicFramePr>
            <a:graphicFrameLocks noChangeAspect="1"/>
          </p:cNvGraphicFramePr>
          <p:nvPr>
            <p:extLst>
              <p:ext uri="{D42A27DB-BD31-4B8C-83A1-F6EECF244321}">
                <p14:modId xmlns:p14="http://schemas.microsoft.com/office/powerpoint/2010/main" val="491404667"/>
              </p:ext>
            </p:extLst>
          </p:nvPr>
        </p:nvGraphicFramePr>
        <p:xfrm>
          <a:off x="221776" y="3661397"/>
          <a:ext cx="3742155" cy="584775"/>
        </p:xfrm>
        <a:graphic>
          <a:graphicData uri="http://schemas.openxmlformats.org/presentationml/2006/ole">
            <mc:AlternateContent xmlns:mc="http://schemas.openxmlformats.org/markup-compatibility/2006">
              <mc:Choice xmlns:v="urn:schemas-microsoft-com:vml" Requires="v">
                <p:oleObj name="Equation" r:id="rId15" imgW="2933700" imgH="457200" progId="Equation.DSMT4">
                  <p:embed/>
                </p:oleObj>
              </mc:Choice>
              <mc:Fallback>
                <p:oleObj name="Equation" r:id="rId15" imgW="2933700" imgH="457200" progId="Equation.DSMT4">
                  <p:embed/>
                  <p:pic>
                    <p:nvPicPr>
                      <p:cNvPr id="0" name="Object 3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21776" y="3661397"/>
                        <a:ext cx="3742155" cy="584775"/>
                      </a:xfrm>
                      <a:prstGeom prst="rect">
                        <a:avLst/>
                      </a:prstGeom>
                      <a:solidFill>
                        <a:srgbClr val="CCFFCC"/>
                      </a:solidFill>
                    </p:spPr>
                  </p:pic>
                </p:oleObj>
              </mc:Fallback>
            </mc:AlternateContent>
          </a:graphicData>
        </a:graphic>
      </p:graphicFrame>
      <p:cxnSp>
        <p:nvCxnSpPr>
          <p:cNvPr id="19" name="Straight Arrow Connector 18">
            <a:extLst>
              <a:ext uri="{FF2B5EF4-FFF2-40B4-BE49-F238E27FC236}">
                <a16:creationId xmlns:a16="http://schemas.microsoft.com/office/drawing/2014/main" id="{913823EC-F6E3-4FD6-950F-D016752C8E7F}"/>
              </a:ext>
            </a:extLst>
          </p:cNvPr>
          <p:cNvCxnSpPr>
            <a:cxnSpLocks/>
          </p:cNvCxnSpPr>
          <p:nvPr/>
        </p:nvCxnSpPr>
        <p:spPr>
          <a:xfrm>
            <a:off x="4048125" y="3940195"/>
            <a:ext cx="480538"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graphicFrame>
        <p:nvGraphicFramePr>
          <p:cNvPr id="21" name="Object 20">
            <a:extLst>
              <a:ext uri="{FF2B5EF4-FFF2-40B4-BE49-F238E27FC236}">
                <a16:creationId xmlns:a16="http://schemas.microsoft.com/office/drawing/2014/main" id="{1B2CCE79-C895-4450-9D66-362920357598}"/>
              </a:ext>
            </a:extLst>
          </p:cNvPr>
          <p:cNvGraphicFramePr>
            <a:graphicFrameLocks noChangeAspect="1"/>
          </p:cNvGraphicFramePr>
          <p:nvPr>
            <p:extLst>
              <p:ext uri="{D42A27DB-BD31-4B8C-83A1-F6EECF244321}">
                <p14:modId xmlns:p14="http://schemas.microsoft.com/office/powerpoint/2010/main" val="1723588875"/>
              </p:ext>
            </p:extLst>
          </p:nvPr>
        </p:nvGraphicFramePr>
        <p:xfrm>
          <a:off x="4704791" y="3670090"/>
          <a:ext cx="3529463" cy="560356"/>
        </p:xfrm>
        <a:graphic>
          <a:graphicData uri="http://schemas.openxmlformats.org/presentationml/2006/ole">
            <mc:AlternateContent xmlns:mc="http://schemas.openxmlformats.org/markup-compatibility/2006">
              <mc:Choice xmlns:v="urn:schemas-microsoft-com:vml" Requires="v">
                <p:oleObj name="Equation" r:id="rId17" imgW="2882900" imgH="457200" progId="Equation.DSMT4">
                  <p:embed/>
                </p:oleObj>
              </mc:Choice>
              <mc:Fallback>
                <p:oleObj name="Equation" r:id="rId17" imgW="2882900" imgH="457200" progId="Equation.DSMT4">
                  <p:embed/>
                  <p:pic>
                    <p:nvPicPr>
                      <p:cNvPr id="0" name="Object 32"/>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704791" y="3670090"/>
                        <a:ext cx="3529463" cy="560356"/>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3118678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635458" y="189269"/>
            <a:ext cx="7206126" cy="584775"/>
          </a:xfrm>
          <a:prstGeom prst="rect">
            <a:avLst/>
          </a:prstGeom>
          <a:noFill/>
        </p:spPr>
        <p:txBody>
          <a:bodyPr wrap="square" rtlCol="0">
            <a:spAutoFit/>
          </a:bodyPr>
          <a:lstStyle/>
          <a:p>
            <a:r>
              <a:rPr lang="en-US" sz="3200" b="1" u="sng"/>
              <a:t>Thermal GF’s – Perturbative Expansion</a:t>
            </a:r>
          </a:p>
        </p:txBody>
      </p:sp>
      <p:sp>
        <p:nvSpPr>
          <p:cNvPr id="6" name="TextBox 5">
            <a:extLst>
              <a:ext uri="{FF2B5EF4-FFF2-40B4-BE49-F238E27FC236}">
                <a16:creationId xmlns:a16="http://schemas.microsoft.com/office/drawing/2014/main" id="{780CBAE3-4030-4CA1-96E3-ECC2793217A8}"/>
              </a:ext>
            </a:extLst>
          </p:cNvPr>
          <p:cNvSpPr txBox="1"/>
          <p:nvPr/>
        </p:nvSpPr>
        <p:spPr>
          <a:xfrm>
            <a:off x="137095" y="932807"/>
            <a:ext cx="10769030" cy="584775"/>
          </a:xfrm>
          <a:prstGeom prst="rect">
            <a:avLst/>
          </a:prstGeom>
          <a:noFill/>
        </p:spPr>
        <p:txBody>
          <a:bodyPr wrap="square" rtlCol="0">
            <a:spAutoFit/>
          </a:bodyPr>
          <a:lstStyle/>
          <a:p>
            <a:r>
              <a:rPr lang="en-US" sz="1600"/>
              <a:t>The rules for the expansion of the real time GF’s is same, then, as before, just replace state averages with thermal averages.  Apropos the imaginary time GF, here are the rules…for the lattice with external field and cubic interaction, we have:</a:t>
            </a:r>
            <a:endParaRPr lang="en-US"/>
          </a:p>
        </p:txBody>
      </p:sp>
      <p:sp>
        <p:nvSpPr>
          <p:cNvPr id="11" name="Rectangle 10">
            <a:extLst>
              <a:ext uri="{FF2B5EF4-FFF2-40B4-BE49-F238E27FC236}">
                <a16:creationId xmlns:a16="http://schemas.microsoft.com/office/drawing/2014/main" id="{C2677B71-22AF-4DFD-B770-5DE77B4A4E82}"/>
              </a:ext>
            </a:extLst>
          </p:cNvPr>
          <p:cNvSpPr/>
          <p:nvPr/>
        </p:nvSpPr>
        <p:spPr>
          <a:xfrm>
            <a:off x="6473376" y="3176649"/>
            <a:ext cx="5480499" cy="1077218"/>
          </a:xfrm>
          <a:prstGeom prst="rect">
            <a:avLst/>
          </a:prstGeom>
          <a:ln w="12700">
            <a:solidFill>
              <a:srgbClr val="FF0000"/>
            </a:solidFill>
          </a:ln>
        </p:spPr>
        <p:txBody>
          <a:bodyPr wrap="square">
            <a:spAutoFit/>
          </a:bodyPr>
          <a:lstStyle/>
          <a:p>
            <a:r>
              <a:rPr lang="en-US" sz="1600"/>
              <a:t>For two-point function, only topologically distinct diagrams, no vacuum bubbles, as they’re canceled by denominator.  Disconnected okay.  And for homogeneous isotropic situations, the fermion loop factor (3) applies…</a:t>
            </a:r>
          </a:p>
        </p:txBody>
      </p:sp>
      <p:graphicFrame>
        <p:nvGraphicFramePr>
          <p:cNvPr id="12" name="Object 11">
            <a:extLst>
              <a:ext uri="{FF2B5EF4-FFF2-40B4-BE49-F238E27FC236}">
                <a16:creationId xmlns:a16="http://schemas.microsoft.com/office/drawing/2014/main" id="{48F4DB96-1499-4E05-BD87-5192224BBA9E}"/>
              </a:ext>
            </a:extLst>
          </p:cNvPr>
          <p:cNvGraphicFramePr>
            <a:graphicFrameLocks noChangeAspect="1"/>
          </p:cNvGraphicFramePr>
          <p:nvPr>
            <p:extLst>
              <p:ext uri="{D42A27DB-BD31-4B8C-83A1-F6EECF244321}">
                <p14:modId xmlns:p14="http://schemas.microsoft.com/office/powerpoint/2010/main" val="4025302955"/>
              </p:ext>
            </p:extLst>
          </p:nvPr>
        </p:nvGraphicFramePr>
        <p:xfrm>
          <a:off x="293688" y="2122488"/>
          <a:ext cx="1333500" cy="650875"/>
        </p:xfrm>
        <a:graphic>
          <a:graphicData uri="http://schemas.openxmlformats.org/presentationml/2006/ole">
            <mc:AlternateContent xmlns:mc="http://schemas.openxmlformats.org/markup-compatibility/2006">
              <mc:Choice xmlns:v="urn:schemas-microsoft-com:vml" Requires="v">
                <p:oleObj name="Bitmap Image" r:id="rId3" imgW="1234440" imgH="815400" progId="Paint.Picture">
                  <p:embed/>
                </p:oleObj>
              </mc:Choice>
              <mc:Fallback>
                <p:oleObj name="Bitmap Image" r:id="rId3" imgW="1234440" imgH="815400" progId="Paint.Picture">
                  <p:embed/>
                  <p:pic>
                    <p:nvPicPr>
                      <p:cNvPr id="0" name="Object 10"/>
                      <p:cNvPicPr>
                        <a:picLocks noChangeAspect="1" noChangeArrowheads="1"/>
                      </p:cNvPicPr>
                      <p:nvPr/>
                    </p:nvPicPr>
                    <p:blipFill>
                      <a:blip r:embed="rId4"/>
                      <a:srcRect l="1830" t="11275" r="4141" b="17786"/>
                      <a:stretch>
                        <a:fillRect/>
                      </a:stretch>
                    </p:blipFill>
                    <p:spPr bwMode="auto">
                      <a:xfrm>
                        <a:off x="293688" y="2122488"/>
                        <a:ext cx="1333500" cy="650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16">
            <a:extLst>
              <a:ext uri="{FF2B5EF4-FFF2-40B4-BE49-F238E27FC236}">
                <a16:creationId xmlns:a16="http://schemas.microsoft.com/office/drawing/2014/main" id="{790EBF69-78EC-4AD8-B6DC-28B03D1B7E05}"/>
              </a:ext>
            </a:extLst>
          </p:cNvPr>
          <p:cNvGraphicFramePr>
            <a:graphicFrameLocks noChangeAspect="1"/>
          </p:cNvGraphicFramePr>
          <p:nvPr>
            <p:extLst>
              <p:ext uri="{D42A27DB-BD31-4B8C-83A1-F6EECF244321}">
                <p14:modId xmlns:p14="http://schemas.microsoft.com/office/powerpoint/2010/main" val="3236089358"/>
              </p:ext>
            </p:extLst>
          </p:nvPr>
        </p:nvGraphicFramePr>
        <p:xfrm>
          <a:off x="1781175" y="1746045"/>
          <a:ext cx="1409700" cy="1028700"/>
        </p:xfrm>
        <a:graphic>
          <a:graphicData uri="http://schemas.openxmlformats.org/presentationml/2006/ole">
            <mc:AlternateContent xmlns:mc="http://schemas.openxmlformats.org/markup-compatibility/2006">
              <mc:Choice xmlns:v="urn:schemas-microsoft-com:vml" Requires="v">
                <p:oleObj name="Bitmap Image" r:id="rId5" imgW="1234547" imgH="1005927" progId="Paint.Picture">
                  <p:embed/>
                </p:oleObj>
              </mc:Choice>
              <mc:Fallback>
                <p:oleObj name="Bitmap Image" r:id="rId5" imgW="1234547" imgH="1005927" progId="Paint.Picture">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l="1038" t="388" r="3235" b="12770"/>
                      <a:stretch>
                        <a:fillRect/>
                      </a:stretch>
                    </p:blipFill>
                    <p:spPr bwMode="auto">
                      <a:xfrm>
                        <a:off x="1781175" y="1746045"/>
                        <a:ext cx="1409700" cy="1028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2" name="Object 21">
            <a:extLst>
              <a:ext uri="{FF2B5EF4-FFF2-40B4-BE49-F238E27FC236}">
                <a16:creationId xmlns:a16="http://schemas.microsoft.com/office/drawing/2014/main" id="{9AA5321C-9635-4764-A110-7889961D60E2}"/>
              </a:ext>
            </a:extLst>
          </p:cNvPr>
          <p:cNvGraphicFramePr>
            <a:graphicFrameLocks noChangeAspect="1"/>
          </p:cNvGraphicFramePr>
          <p:nvPr>
            <p:extLst>
              <p:ext uri="{D42A27DB-BD31-4B8C-83A1-F6EECF244321}">
                <p14:modId xmlns:p14="http://schemas.microsoft.com/office/powerpoint/2010/main" val="4162696719"/>
              </p:ext>
            </p:extLst>
          </p:nvPr>
        </p:nvGraphicFramePr>
        <p:xfrm>
          <a:off x="3933825" y="1746045"/>
          <a:ext cx="1981200" cy="1066800"/>
        </p:xfrm>
        <a:graphic>
          <a:graphicData uri="http://schemas.openxmlformats.org/presentationml/2006/ole">
            <mc:AlternateContent xmlns:mc="http://schemas.openxmlformats.org/markup-compatibility/2006">
              <mc:Choice xmlns:v="urn:schemas-microsoft-com:vml" Requires="v">
                <p:oleObj name="Bitmap Image" r:id="rId7" imgW="3756986" imgH="1044030" progId="Paint.Picture">
                  <p:embed/>
                </p:oleObj>
              </mc:Choice>
              <mc:Fallback>
                <p:oleObj name="Bitmap Image" r:id="rId7" imgW="3756986" imgH="1044030" progId="Paint.Picture">
                  <p:embed/>
                  <p:pic>
                    <p:nvPicPr>
                      <p:cNvPr id="0" name="Object 14"/>
                      <p:cNvPicPr>
                        <a:picLocks noChangeAspect="1" noChangeArrowheads="1"/>
                      </p:cNvPicPr>
                      <p:nvPr/>
                    </p:nvPicPr>
                    <p:blipFill>
                      <a:blip r:embed="rId8">
                        <a:extLst>
                          <a:ext uri="{28A0092B-C50C-407E-A947-70E740481C1C}">
                            <a14:useLocalDpi xmlns:a14="http://schemas.microsoft.com/office/drawing/2010/main" val="0"/>
                          </a:ext>
                        </a:extLst>
                      </a:blip>
                      <a:srcRect l="699" t="-101" r="55696" b="12325"/>
                      <a:stretch>
                        <a:fillRect/>
                      </a:stretch>
                    </p:blipFill>
                    <p:spPr bwMode="auto">
                      <a:xfrm>
                        <a:off x="3933825" y="1746045"/>
                        <a:ext cx="1981200"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 name="Object 23">
            <a:extLst>
              <a:ext uri="{FF2B5EF4-FFF2-40B4-BE49-F238E27FC236}">
                <a16:creationId xmlns:a16="http://schemas.microsoft.com/office/drawing/2014/main" id="{997AF453-0388-4CDE-8F8D-3D5E09047E96}"/>
              </a:ext>
            </a:extLst>
          </p:cNvPr>
          <p:cNvGraphicFramePr>
            <a:graphicFrameLocks noChangeAspect="1"/>
          </p:cNvGraphicFramePr>
          <p:nvPr>
            <p:extLst>
              <p:ext uri="{D42A27DB-BD31-4B8C-83A1-F6EECF244321}">
                <p14:modId xmlns:p14="http://schemas.microsoft.com/office/powerpoint/2010/main" val="3541594125"/>
              </p:ext>
            </p:extLst>
          </p:nvPr>
        </p:nvGraphicFramePr>
        <p:xfrm>
          <a:off x="6486361" y="1803783"/>
          <a:ext cx="5197475" cy="1143000"/>
        </p:xfrm>
        <a:graphic>
          <a:graphicData uri="http://schemas.openxmlformats.org/presentationml/2006/ole">
            <mc:AlternateContent xmlns:mc="http://schemas.openxmlformats.org/markup-compatibility/2006">
              <mc:Choice xmlns:v="urn:schemas-microsoft-com:vml" Requires="v">
                <p:oleObj name="Equation" r:id="rId9" imgW="5194300" imgH="1117600" progId="Equation.DSMT4">
                  <p:embed/>
                </p:oleObj>
              </mc:Choice>
              <mc:Fallback>
                <p:oleObj name="Equation" r:id="rId9" imgW="5194300" imgH="1117600" progId="Equation.DSMT4">
                  <p:embed/>
                  <p:pic>
                    <p:nvPicPr>
                      <p:cNvPr id="0" name="Object 1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86361" y="1803783"/>
                        <a:ext cx="5197475" cy="1143000"/>
                      </a:xfrm>
                      <a:prstGeom prst="rect">
                        <a:avLst/>
                      </a:prstGeom>
                      <a:noFill/>
                      <a:ln w="19050">
                        <a:solidFill>
                          <a:srgbClr val="0066FF"/>
                        </a:solidFill>
                      </a:ln>
                    </p:spPr>
                  </p:pic>
                </p:oleObj>
              </mc:Fallback>
            </mc:AlternateContent>
          </a:graphicData>
        </a:graphic>
      </p:graphicFrame>
      <p:sp>
        <p:nvSpPr>
          <p:cNvPr id="26" name="TextBox 25">
            <a:extLst>
              <a:ext uri="{FF2B5EF4-FFF2-40B4-BE49-F238E27FC236}">
                <a16:creationId xmlns:a16="http://schemas.microsoft.com/office/drawing/2014/main" id="{3F49A7A8-9918-4490-A693-F57041AA409D}"/>
              </a:ext>
            </a:extLst>
          </p:cNvPr>
          <p:cNvSpPr txBox="1"/>
          <p:nvPr/>
        </p:nvSpPr>
        <p:spPr>
          <a:xfrm>
            <a:off x="238125" y="3125516"/>
            <a:ext cx="3095625" cy="338554"/>
          </a:xfrm>
          <a:prstGeom prst="rect">
            <a:avLst/>
          </a:prstGeom>
          <a:noFill/>
        </p:spPr>
        <p:txBody>
          <a:bodyPr wrap="square" rtlCol="0">
            <a:spAutoFit/>
          </a:bodyPr>
          <a:lstStyle/>
          <a:p>
            <a:r>
              <a:rPr lang="en-US" sz="1600"/>
              <a:t>And for identical particles,</a:t>
            </a:r>
          </a:p>
        </p:txBody>
      </p:sp>
      <p:graphicFrame>
        <p:nvGraphicFramePr>
          <p:cNvPr id="28" name="Object 27">
            <a:extLst>
              <a:ext uri="{FF2B5EF4-FFF2-40B4-BE49-F238E27FC236}">
                <a16:creationId xmlns:a16="http://schemas.microsoft.com/office/drawing/2014/main" id="{694CBDF5-F0BB-4132-86FF-393A7BDC2B13}"/>
              </a:ext>
            </a:extLst>
          </p:cNvPr>
          <p:cNvGraphicFramePr>
            <a:graphicFrameLocks noChangeAspect="1"/>
          </p:cNvGraphicFramePr>
          <p:nvPr>
            <p:extLst>
              <p:ext uri="{D42A27DB-BD31-4B8C-83A1-F6EECF244321}">
                <p14:modId xmlns:p14="http://schemas.microsoft.com/office/powerpoint/2010/main" val="1881349906"/>
              </p:ext>
            </p:extLst>
          </p:nvPr>
        </p:nvGraphicFramePr>
        <p:xfrm>
          <a:off x="238125" y="3998121"/>
          <a:ext cx="1487487" cy="937894"/>
        </p:xfrm>
        <a:graphic>
          <a:graphicData uri="http://schemas.openxmlformats.org/presentationml/2006/ole">
            <mc:AlternateContent xmlns:mc="http://schemas.openxmlformats.org/markup-compatibility/2006">
              <mc:Choice xmlns:v="urn:schemas-microsoft-com:vml" Requires="v">
                <p:oleObj name="Bitmap Image" r:id="rId11" imgW="1120320" imgH="754560" progId="Paint.Picture">
                  <p:embed/>
                </p:oleObj>
              </mc:Choice>
              <mc:Fallback>
                <p:oleObj name="Bitmap Image" r:id="rId11" imgW="1120320" imgH="754560" progId="Paint.Picture">
                  <p:embed/>
                  <p:pic>
                    <p:nvPicPr>
                      <p:cNvPr id="0" name="Object 18"/>
                      <p:cNvPicPr>
                        <a:picLocks noChangeAspect="1" noChangeArrowheads="1"/>
                      </p:cNvPicPr>
                      <p:nvPr/>
                    </p:nvPicPr>
                    <p:blipFill>
                      <a:blip r:embed="rId12"/>
                      <a:srcRect l="2293" r="4907" b="14954"/>
                      <a:stretch>
                        <a:fillRect/>
                      </a:stretch>
                    </p:blipFill>
                    <p:spPr bwMode="auto">
                      <a:xfrm>
                        <a:off x="238125" y="3998121"/>
                        <a:ext cx="1487487" cy="937894"/>
                      </a:xfrm>
                      <a:prstGeom prst="rect">
                        <a:avLst/>
                      </a:prstGeom>
                      <a:noFill/>
                    </p:spPr>
                  </p:pic>
                </p:oleObj>
              </mc:Fallback>
            </mc:AlternateContent>
          </a:graphicData>
        </a:graphic>
      </p:graphicFrame>
      <p:graphicFrame>
        <p:nvGraphicFramePr>
          <p:cNvPr id="30" name="Object 29">
            <a:extLst>
              <a:ext uri="{FF2B5EF4-FFF2-40B4-BE49-F238E27FC236}">
                <a16:creationId xmlns:a16="http://schemas.microsoft.com/office/drawing/2014/main" id="{97DF5AE4-E8EB-4A45-BC76-125120435D70}"/>
              </a:ext>
            </a:extLst>
          </p:cNvPr>
          <p:cNvGraphicFramePr>
            <a:graphicFrameLocks noChangeAspect="1"/>
          </p:cNvGraphicFramePr>
          <p:nvPr>
            <p:extLst>
              <p:ext uri="{D42A27DB-BD31-4B8C-83A1-F6EECF244321}">
                <p14:modId xmlns:p14="http://schemas.microsoft.com/office/powerpoint/2010/main" val="1369847102"/>
              </p:ext>
            </p:extLst>
          </p:nvPr>
        </p:nvGraphicFramePr>
        <p:xfrm>
          <a:off x="1743075" y="3714750"/>
          <a:ext cx="1828800" cy="1143000"/>
        </p:xfrm>
        <a:graphic>
          <a:graphicData uri="http://schemas.openxmlformats.org/presentationml/2006/ole">
            <mc:AlternateContent xmlns:mc="http://schemas.openxmlformats.org/markup-compatibility/2006">
              <mc:Choice xmlns:v="urn:schemas-microsoft-com:vml" Requires="v">
                <p:oleObj name="Bitmap Image" r:id="rId13" imgW="1486029" imgH="1020952" progId="Paint.Picture">
                  <p:embed/>
                </p:oleObj>
              </mc:Choice>
              <mc:Fallback>
                <p:oleObj name="Bitmap Image" r:id="rId13" imgW="1486029" imgH="1020952" progId="Paint.Picture">
                  <p:embed/>
                  <p:pic>
                    <p:nvPicPr>
                      <p:cNvPr id="0" name="Object 20"/>
                      <p:cNvPicPr>
                        <a:picLocks noChangeAspect="1" noChangeArrowheads="1"/>
                      </p:cNvPicPr>
                      <p:nvPr/>
                    </p:nvPicPr>
                    <p:blipFill>
                      <a:blip r:embed="rId14">
                        <a:extLst>
                          <a:ext uri="{28A0092B-C50C-407E-A947-70E740481C1C}">
                            <a14:useLocalDpi xmlns:a14="http://schemas.microsoft.com/office/drawing/2010/main" val="0"/>
                          </a:ext>
                        </a:extLst>
                      </a:blip>
                      <a:srcRect l="1038" t="388" r="9448" b="16397"/>
                      <a:stretch>
                        <a:fillRect/>
                      </a:stretch>
                    </p:blipFill>
                    <p:spPr bwMode="auto">
                      <a:xfrm>
                        <a:off x="1743075" y="3714750"/>
                        <a:ext cx="1828800" cy="1143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 name="Object 31">
            <a:extLst>
              <a:ext uri="{FF2B5EF4-FFF2-40B4-BE49-F238E27FC236}">
                <a16:creationId xmlns:a16="http://schemas.microsoft.com/office/drawing/2014/main" id="{B3F72609-D82C-4B83-B6EC-D4CB296B1643}"/>
              </a:ext>
            </a:extLst>
          </p:cNvPr>
          <p:cNvGraphicFramePr>
            <a:graphicFrameLocks noChangeAspect="1"/>
          </p:cNvGraphicFramePr>
          <p:nvPr>
            <p:extLst>
              <p:ext uri="{D42A27DB-BD31-4B8C-83A1-F6EECF244321}">
                <p14:modId xmlns:p14="http://schemas.microsoft.com/office/powerpoint/2010/main" val="1793479862"/>
              </p:ext>
            </p:extLst>
          </p:nvPr>
        </p:nvGraphicFramePr>
        <p:xfrm>
          <a:off x="3581399" y="3638550"/>
          <a:ext cx="2653851" cy="1369730"/>
        </p:xfrm>
        <a:graphic>
          <a:graphicData uri="http://schemas.openxmlformats.org/presentationml/2006/ole">
            <mc:AlternateContent xmlns:mc="http://schemas.openxmlformats.org/markup-compatibility/2006">
              <mc:Choice xmlns:v="urn:schemas-microsoft-com:vml" Requires="v">
                <p:oleObj name="Bitmap Image" r:id="rId15" imgW="2149026" imgH="1325995" progId="Paint.Picture">
                  <p:embed/>
                </p:oleObj>
              </mc:Choice>
              <mc:Fallback>
                <p:oleObj name="Bitmap Image" r:id="rId15" imgW="2149026" imgH="1325995" progId="Paint.Picture">
                  <p:embed/>
                  <p:pic>
                    <p:nvPicPr>
                      <p:cNvPr id="0" name="Object 22"/>
                      <p:cNvPicPr>
                        <a:picLocks noChangeAspect="1" noChangeArrowheads="1"/>
                      </p:cNvPicPr>
                      <p:nvPr/>
                    </p:nvPicPr>
                    <p:blipFill>
                      <a:blip r:embed="rId16">
                        <a:extLst>
                          <a:ext uri="{28A0092B-C50C-407E-A947-70E740481C1C}">
                            <a14:useLocalDpi xmlns:a14="http://schemas.microsoft.com/office/drawing/2010/main" val="0"/>
                          </a:ext>
                        </a:extLst>
                      </a:blip>
                      <a:srcRect l="5453" t="3838" r="9959" b="24770"/>
                      <a:stretch>
                        <a:fillRect/>
                      </a:stretch>
                    </p:blipFill>
                    <p:spPr bwMode="auto">
                      <a:xfrm>
                        <a:off x="3581399" y="3638550"/>
                        <a:ext cx="2653851" cy="1369730"/>
                      </a:xfrm>
                      <a:prstGeom prst="rect">
                        <a:avLst/>
                      </a:prstGeom>
                      <a:noFill/>
                    </p:spPr>
                  </p:pic>
                </p:oleObj>
              </mc:Fallback>
            </mc:AlternateContent>
          </a:graphicData>
        </a:graphic>
      </p:graphicFrame>
      <p:sp>
        <p:nvSpPr>
          <p:cNvPr id="33" name="Rectangle 32">
            <a:extLst>
              <a:ext uri="{FF2B5EF4-FFF2-40B4-BE49-F238E27FC236}">
                <a16:creationId xmlns:a16="http://schemas.microsoft.com/office/drawing/2014/main" id="{BA62FCF4-B140-4CC6-9A8F-3E855824D4CD}"/>
              </a:ext>
            </a:extLst>
          </p:cNvPr>
          <p:cNvSpPr/>
          <p:nvPr/>
        </p:nvSpPr>
        <p:spPr>
          <a:xfrm>
            <a:off x="238124" y="5124974"/>
            <a:ext cx="11953875" cy="1384995"/>
          </a:xfrm>
          <a:prstGeom prst="rect">
            <a:avLst/>
          </a:prstGeom>
          <a:ln w="12700">
            <a:solidFill>
              <a:srgbClr val="FF0000"/>
            </a:solidFill>
          </a:ln>
        </p:spPr>
        <p:txBody>
          <a:bodyPr wrap="square">
            <a:spAutoFit/>
          </a:bodyPr>
          <a:lstStyle/>
          <a:p>
            <a:pPr marL="342900" indent="-342900">
              <a:buAutoNum type="arabicPeriod"/>
            </a:pPr>
            <a:r>
              <a:rPr lang="en-US" sz="1400"/>
              <a:t>For two-point function, no vacuum bubbles because denominator cancels them.  All end points must be connected to each other too.</a:t>
            </a:r>
          </a:p>
          <a:p>
            <a:pPr marL="342900" indent="-342900">
              <a:buAutoNum type="arabicPeriod"/>
            </a:pPr>
            <a:r>
              <a:rPr lang="en-US" sz="1400"/>
              <a:t>Only topologically distinct diagrams get counted (this cancels the 1/n! factor in the exponential expansion).  Diagrams with external points get factor of 1.  Vacuum bubbles get factor 1/p, where p is # permuations points can undergo while keeping diagram the same.</a:t>
            </a:r>
          </a:p>
          <a:p>
            <a:pPr marL="342900" indent="-342900">
              <a:buAutoNum type="arabicPeriod"/>
            </a:pPr>
            <a:r>
              <a:rPr lang="en-US" sz="1400"/>
              <a:t>Equal time G’s should be normal ordered (with no compensatory -</a:t>
            </a:r>
            <a:r>
              <a:rPr lang="el-GR" sz="1400"/>
              <a:t>ε</a:t>
            </a:r>
            <a:r>
              <a:rPr lang="en-US" sz="1400"/>
              <a:t>).  Every fermion loop gets (-</a:t>
            </a:r>
            <a:r>
              <a:rPr lang="el-GR" sz="1400"/>
              <a:t>ε</a:t>
            </a:r>
            <a:r>
              <a:rPr lang="en-US" sz="1400"/>
              <a:t>) (this takes care of the normal ordering cost).  For spin-independent problems, G</a:t>
            </a:r>
            <a:r>
              <a:rPr lang="en-US" sz="1400" baseline="-25000"/>
              <a:t>↑↑</a:t>
            </a:r>
            <a:r>
              <a:rPr lang="en-US" sz="1400"/>
              <a:t> and G</a:t>
            </a:r>
            <a:r>
              <a:rPr lang="en-US" sz="1400" baseline="-25000"/>
              <a:t>↓↓</a:t>
            </a:r>
            <a:r>
              <a:rPr lang="en-US" sz="1400"/>
              <a:t> can be handled separately (and will be identical), but fermion loops will result in decoupled trace which multiplies our naïve interpretation of that diagram by factor (2s+1).</a:t>
            </a:r>
          </a:p>
        </p:txBody>
      </p:sp>
    </p:spTree>
    <p:extLst>
      <p:ext uri="{BB962C8B-B14F-4D97-AF65-F5344CB8AC3E}">
        <p14:creationId xmlns:p14="http://schemas.microsoft.com/office/powerpoint/2010/main" val="25613120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556482" y="52995"/>
            <a:ext cx="4694549" cy="584775"/>
          </a:xfrm>
          <a:prstGeom prst="rect">
            <a:avLst/>
          </a:prstGeom>
          <a:noFill/>
        </p:spPr>
        <p:txBody>
          <a:bodyPr wrap="square" rtlCol="0">
            <a:spAutoFit/>
          </a:bodyPr>
          <a:lstStyle/>
          <a:p>
            <a:r>
              <a:rPr lang="en-US" sz="3200" b="1" u="sng"/>
              <a:t>Thermal GF’s - Self Energy</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381171" y="696125"/>
            <a:ext cx="10772603" cy="738664"/>
          </a:xfrm>
          <a:prstGeom prst="rect">
            <a:avLst/>
          </a:prstGeom>
          <a:noFill/>
        </p:spPr>
        <p:txBody>
          <a:bodyPr wrap="square" rtlCol="0">
            <a:spAutoFit/>
          </a:bodyPr>
          <a:lstStyle/>
          <a:p>
            <a:r>
              <a:rPr lang="en-US" sz="1400"/>
              <a:t>Now we’ll discuss expansions of a GF (single particle I suppose).  Ill skip the real time version – it’s the same as that presented in the QM file, we just replace state averages with thermal averages.  Instead I’ll do the imaginary time one.   So the general expansion looks like this, for the case of a lattice, and identical particles:</a:t>
            </a:r>
          </a:p>
        </p:txBody>
      </p:sp>
      <p:graphicFrame>
        <p:nvGraphicFramePr>
          <p:cNvPr id="10" name="Object 9">
            <a:extLst>
              <a:ext uri="{FF2B5EF4-FFF2-40B4-BE49-F238E27FC236}">
                <a16:creationId xmlns:a16="http://schemas.microsoft.com/office/drawing/2014/main" id="{20501E34-CD5F-4CF2-B828-251379672309}"/>
              </a:ext>
            </a:extLst>
          </p:cNvPr>
          <p:cNvGraphicFramePr>
            <a:graphicFrameLocks noChangeAspect="1"/>
          </p:cNvGraphicFramePr>
          <p:nvPr>
            <p:extLst>
              <p:ext uri="{D42A27DB-BD31-4B8C-83A1-F6EECF244321}">
                <p14:modId xmlns:p14="http://schemas.microsoft.com/office/powerpoint/2010/main" val="2123528661"/>
              </p:ext>
            </p:extLst>
          </p:nvPr>
        </p:nvGraphicFramePr>
        <p:xfrm>
          <a:off x="6096000" y="1655588"/>
          <a:ext cx="5988050" cy="965200"/>
        </p:xfrm>
        <a:graphic>
          <a:graphicData uri="http://schemas.openxmlformats.org/presentationml/2006/ole">
            <mc:AlternateContent xmlns:mc="http://schemas.openxmlformats.org/markup-compatibility/2006">
              <mc:Choice xmlns:v="urn:schemas-microsoft-com:vml" Requires="v">
                <p:oleObj name="Equation" r:id="rId3" imgW="4546440" imgH="736560" progId="Equation.DSMT4">
                  <p:embed/>
                </p:oleObj>
              </mc:Choice>
              <mc:Fallback>
                <p:oleObj name="Equation" r:id="rId3" imgW="4546440" imgH="736560" progId="Equation.DSMT4">
                  <p:embed/>
                  <p:pic>
                    <p:nvPicPr>
                      <p:cNvPr id="10" name="Object 9">
                        <a:extLst>
                          <a:ext uri="{FF2B5EF4-FFF2-40B4-BE49-F238E27FC236}">
                            <a16:creationId xmlns:a16="http://schemas.microsoft.com/office/drawing/2014/main" id="{20501E34-CD5F-4CF2-B828-251379672309}"/>
                          </a:ext>
                        </a:extLst>
                      </p:cNvPr>
                      <p:cNvPicPr>
                        <a:picLocks noChangeAspect="1" noChangeArrowheads="1"/>
                      </p:cNvPicPr>
                      <p:nvPr/>
                    </p:nvPicPr>
                    <p:blipFill>
                      <a:blip r:embed="rId4"/>
                      <a:srcRect/>
                      <a:stretch>
                        <a:fillRect/>
                      </a:stretch>
                    </p:blipFill>
                    <p:spPr bwMode="auto">
                      <a:xfrm>
                        <a:off x="6096000" y="1655588"/>
                        <a:ext cx="5988050" cy="965200"/>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F040D3E0-4460-4DA0-A6CB-FE522593DF72}"/>
              </a:ext>
            </a:extLst>
          </p:cNvPr>
          <p:cNvSpPr txBox="1"/>
          <p:nvPr/>
        </p:nvSpPr>
        <p:spPr>
          <a:xfrm flipH="1">
            <a:off x="3828434" y="1533835"/>
            <a:ext cx="2137359" cy="1169551"/>
          </a:xfrm>
          <a:prstGeom prst="rect">
            <a:avLst/>
          </a:prstGeom>
          <a:noFill/>
        </p:spPr>
        <p:txBody>
          <a:bodyPr wrap="square" rtlCol="0">
            <a:spAutoFit/>
          </a:bodyPr>
          <a:lstStyle/>
          <a:p>
            <a:r>
              <a:rPr lang="en-US" sz="1400" dirty="0"/>
              <a:t>If we have homogeneous, time-independent system, we can solve for G</a:t>
            </a:r>
            <a:r>
              <a:rPr lang="en-US" sz="1400" baseline="30000" dirty="0"/>
              <a:t>C*</a:t>
            </a:r>
            <a:r>
              <a:rPr lang="en-US" sz="1400" dirty="0"/>
              <a:t>, to get the following expression, substituting in the G</a:t>
            </a:r>
            <a:r>
              <a:rPr lang="en-US" sz="1400" baseline="30000" dirty="0"/>
              <a:t>(0)</a:t>
            </a:r>
            <a:r>
              <a:rPr lang="en-US" sz="1400" dirty="0"/>
              <a:t>’s:</a:t>
            </a:r>
          </a:p>
        </p:txBody>
      </p:sp>
      <p:graphicFrame>
        <p:nvGraphicFramePr>
          <p:cNvPr id="14" name="Object 13">
            <a:extLst>
              <a:ext uri="{FF2B5EF4-FFF2-40B4-BE49-F238E27FC236}">
                <a16:creationId xmlns:a16="http://schemas.microsoft.com/office/drawing/2014/main" id="{EAB44A23-7FD4-4BD7-BBF1-43DF1EDF59AD}"/>
              </a:ext>
            </a:extLst>
          </p:cNvPr>
          <p:cNvGraphicFramePr>
            <a:graphicFrameLocks noChangeAspect="1"/>
          </p:cNvGraphicFramePr>
          <p:nvPr>
            <p:extLst>
              <p:ext uri="{D42A27DB-BD31-4B8C-83A1-F6EECF244321}">
                <p14:modId xmlns:p14="http://schemas.microsoft.com/office/powerpoint/2010/main" val="2314286872"/>
              </p:ext>
            </p:extLst>
          </p:nvPr>
        </p:nvGraphicFramePr>
        <p:xfrm>
          <a:off x="403781" y="5176568"/>
          <a:ext cx="6463512" cy="1601460"/>
        </p:xfrm>
        <a:graphic>
          <a:graphicData uri="http://schemas.openxmlformats.org/presentationml/2006/ole">
            <mc:AlternateContent xmlns:mc="http://schemas.openxmlformats.org/markup-compatibility/2006">
              <mc:Choice xmlns:v="urn:schemas-microsoft-com:vml" Requires="v">
                <p:oleObj name="Equation" r:id="rId5" imgW="5600520" imgH="1396800" progId="Equation.DSMT4">
                  <p:embed/>
                </p:oleObj>
              </mc:Choice>
              <mc:Fallback>
                <p:oleObj name="Equation" r:id="rId5" imgW="5600520" imgH="1396800" progId="Equation.DSMT4">
                  <p:embed/>
                  <p:pic>
                    <p:nvPicPr>
                      <p:cNvPr id="14" name="Object 13">
                        <a:extLst>
                          <a:ext uri="{FF2B5EF4-FFF2-40B4-BE49-F238E27FC236}">
                            <a16:creationId xmlns:a16="http://schemas.microsoft.com/office/drawing/2014/main" id="{EAB44A23-7FD4-4BD7-BBF1-43DF1EDF59AD}"/>
                          </a:ext>
                        </a:extLst>
                      </p:cNvPr>
                      <p:cNvPicPr>
                        <a:picLocks noChangeAspect="1" noChangeArrowheads="1"/>
                      </p:cNvPicPr>
                      <p:nvPr/>
                    </p:nvPicPr>
                    <p:blipFill>
                      <a:blip r:embed="rId6"/>
                      <a:srcRect/>
                      <a:stretch>
                        <a:fillRect/>
                      </a:stretch>
                    </p:blipFill>
                    <p:spPr bwMode="auto">
                      <a:xfrm>
                        <a:off x="403781" y="5176568"/>
                        <a:ext cx="6463512" cy="1601460"/>
                      </a:xfrm>
                      <a:prstGeom prst="rect">
                        <a:avLst/>
                      </a:prstGeom>
                      <a:solidFill>
                        <a:srgbClr val="CCFFCC"/>
                      </a:solidFill>
                    </p:spPr>
                  </p:pic>
                </p:oleObj>
              </mc:Fallback>
            </mc:AlternateContent>
          </a:graphicData>
        </a:graphic>
      </p:graphicFrame>
      <p:sp>
        <p:nvSpPr>
          <p:cNvPr id="18" name="TextBox 17">
            <a:extLst>
              <a:ext uri="{FF2B5EF4-FFF2-40B4-BE49-F238E27FC236}">
                <a16:creationId xmlns:a16="http://schemas.microsoft.com/office/drawing/2014/main" id="{E6FA4E7A-D42D-4AE0-81F6-B1BDF5DF7C5F}"/>
              </a:ext>
            </a:extLst>
          </p:cNvPr>
          <p:cNvSpPr txBox="1"/>
          <p:nvPr/>
        </p:nvSpPr>
        <p:spPr>
          <a:xfrm>
            <a:off x="327025" y="4437904"/>
            <a:ext cx="11537950" cy="738664"/>
          </a:xfrm>
          <a:prstGeom prst="rect">
            <a:avLst/>
          </a:prstGeom>
          <a:noFill/>
        </p:spPr>
        <p:txBody>
          <a:bodyPr wrap="square" rtlCol="0">
            <a:spAutoFit/>
          </a:bodyPr>
          <a:lstStyle/>
          <a:p>
            <a:r>
              <a:rPr lang="en-US" sz="1400"/>
              <a:t>k tells us the identity of the excitation under consideration (momentum), and </a:t>
            </a:r>
            <a:r>
              <a:rPr lang="el-GR" sz="1400"/>
              <a:t>Σ</a:t>
            </a:r>
            <a:r>
              <a:rPr lang="en-US" sz="1400"/>
              <a:t>(k,</a:t>
            </a:r>
            <a:r>
              <a:rPr lang="el-GR" sz="1400"/>
              <a:t>ω</a:t>
            </a:r>
            <a:r>
              <a:rPr lang="en-US" sz="1400"/>
              <a:t>) (k considered fixed) tells us the behavior of this excitation. </a:t>
            </a:r>
            <a:r>
              <a:rPr lang="el-GR" sz="1400"/>
              <a:t>Σ</a:t>
            </a:r>
            <a:r>
              <a:rPr lang="en-US" sz="1400"/>
              <a:t>(k,</a:t>
            </a:r>
            <a:r>
              <a:rPr lang="el-GR" sz="1400"/>
              <a:t>ω</a:t>
            </a:r>
            <a:r>
              <a:rPr lang="en-US" sz="1400"/>
              <a:t>) is not analytic across the real axis (as a function of </a:t>
            </a:r>
            <a:r>
              <a:rPr lang="el-GR" sz="1400"/>
              <a:t>ω</a:t>
            </a:r>
            <a:r>
              <a:rPr lang="en-US" sz="1400"/>
              <a:t>).  There is in fact a branch cut there.  If we approximate G near the pole, then it may be written as below.  This tells you how well the former free excitations remain a valid eigenstate within the interacting system, and what their new energy, and lifetime would be:</a:t>
            </a:r>
          </a:p>
        </p:txBody>
      </p:sp>
      <p:graphicFrame>
        <p:nvGraphicFramePr>
          <p:cNvPr id="5" name="Object 4">
            <a:extLst>
              <a:ext uri="{FF2B5EF4-FFF2-40B4-BE49-F238E27FC236}">
                <a16:creationId xmlns:a16="http://schemas.microsoft.com/office/drawing/2014/main" id="{6D5A2249-81AA-48A0-9102-D0CF8264C954}"/>
              </a:ext>
            </a:extLst>
          </p:cNvPr>
          <p:cNvGraphicFramePr>
            <a:graphicFrameLocks noChangeAspect="1"/>
          </p:cNvGraphicFramePr>
          <p:nvPr>
            <p:extLst>
              <p:ext uri="{D42A27DB-BD31-4B8C-83A1-F6EECF244321}">
                <p14:modId xmlns:p14="http://schemas.microsoft.com/office/powerpoint/2010/main" val="2541955311"/>
              </p:ext>
            </p:extLst>
          </p:nvPr>
        </p:nvGraphicFramePr>
        <p:xfrm>
          <a:off x="381171" y="1577544"/>
          <a:ext cx="3454295" cy="1195487"/>
        </p:xfrm>
        <a:graphic>
          <a:graphicData uri="http://schemas.openxmlformats.org/presentationml/2006/ole">
            <mc:AlternateContent xmlns:mc="http://schemas.openxmlformats.org/markup-compatibility/2006">
              <mc:Choice xmlns:v="urn:schemas-microsoft-com:vml" Requires="v">
                <p:oleObj name="Bitmap Image" r:id="rId7" imgW="4716720" imgH="1516320" progId="Paint.Picture">
                  <p:embed/>
                </p:oleObj>
              </mc:Choice>
              <mc:Fallback>
                <p:oleObj name="Bitmap Image" r:id="rId7" imgW="4716720" imgH="1516320" progId="Paint.Picture">
                  <p:embed/>
                  <p:pic>
                    <p:nvPicPr>
                      <p:cNvPr id="0" name="Object 146"/>
                      <p:cNvPicPr>
                        <a:picLocks noChangeAspect="1" noChangeArrowheads="1"/>
                      </p:cNvPicPr>
                      <p:nvPr/>
                    </p:nvPicPr>
                    <p:blipFill>
                      <a:blip r:embed="rId8"/>
                      <a:srcRect l="9700" t="1370" r="163" b="2345"/>
                      <a:stretch>
                        <a:fillRect/>
                      </a:stretch>
                    </p:blipFill>
                    <p:spPr bwMode="auto">
                      <a:xfrm>
                        <a:off x="381171" y="1577544"/>
                        <a:ext cx="3454295" cy="1195487"/>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C51C933A-99A0-4235-BA9B-FE0B0B0420A2}"/>
              </a:ext>
            </a:extLst>
          </p:cNvPr>
          <p:cNvGraphicFramePr>
            <a:graphicFrameLocks noChangeAspect="1"/>
          </p:cNvGraphicFramePr>
          <p:nvPr>
            <p:extLst>
              <p:ext uri="{D42A27DB-BD31-4B8C-83A1-F6EECF244321}">
                <p14:modId xmlns:p14="http://schemas.microsoft.com/office/powerpoint/2010/main" val="327277870"/>
              </p:ext>
            </p:extLst>
          </p:nvPr>
        </p:nvGraphicFramePr>
        <p:xfrm>
          <a:off x="470457" y="3322858"/>
          <a:ext cx="2840037" cy="1016000"/>
        </p:xfrm>
        <a:graphic>
          <a:graphicData uri="http://schemas.openxmlformats.org/presentationml/2006/ole">
            <mc:AlternateContent xmlns:mc="http://schemas.openxmlformats.org/markup-compatibility/2006">
              <mc:Choice xmlns:v="urn:schemas-microsoft-com:vml" Requires="v">
                <p:oleObj name="Equation" r:id="rId9" imgW="2666880" imgH="888840" progId="Equation.DSMT4">
                  <p:embed/>
                </p:oleObj>
              </mc:Choice>
              <mc:Fallback>
                <p:oleObj name="Equation" r:id="rId9" imgW="2666880" imgH="888840" progId="Equation.DSMT4">
                  <p:embed/>
                  <p:pic>
                    <p:nvPicPr>
                      <p:cNvPr id="0" name="Object 152"/>
                      <p:cNvPicPr>
                        <a:picLocks noChangeAspect="1" noChangeArrowheads="1"/>
                      </p:cNvPicPr>
                      <p:nvPr/>
                    </p:nvPicPr>
                    <p:blipFill>
                      <a:blip r:embed="rId10"/>
                      <a:srcRect/>
                      <a:stretch>
                        <a:fillRect/>
                      </a:stretch>
                    </p:blipFill>
                    <p:spPr bwMode="auto">
                      <a:xfrm>
                        <a:off x="470457" y="3322858"/>
                        <a:ext cx="2840037" cy="1016000"/>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FF349F4B-E104-4E48-A6F6-17B0B24BF322}"/>
              </a:ext>
            </a:extLst>
          </p:cNvPr>
          <p:cNvSpPr txBox="1"/>
          <p:nvPr/>
        </p:nvSpPr>
        <p:spPr>
          <a:xfrm flipH="1">
            <a:off x="403781" y="2917825"/>
            <a:ext cx="4390160" cy="307777"/>
          </a:xfrm>
          <a:prstGeom prst="rect">
            <a:avLst/>
          </a:prstGeom>
          <a:noFill/>
        </p:spPr>
        <p:txBody>
          <a:bodyPr wrap="square" rtlCol="0">
            <a:spAutoFit/>
          </a:bodyPr>
          <a:lstStyle/>
          <a:p>
            <a:r>
              <a:rPr lang="en-US" sz="1400" dirty="0"/>
              <a:t>And we get, assuming spin/index independence:</a:t>
            </a:r>
          </a:p>
        </p:txBody>
      </p:sp>
      <p:sp>
        <p:nvSpPr>
          <p:cNvPr id="19" name="TextBox 18">
            <a:extLst>
              <a:ext uri="{FF2B5EF4-FFF2-40B4-BE49-F238E27FC236}">
                <a16:creationId xmlns:a16="http://schemas.microsoft.com/office/drawing/2014/main" id="{96E11A20-8433-4049-B7A3-7D82A7365145}"/>
              </a:ext>
            </a:extLst>
          </p:cNvPr>
          <p:cNvSpPr txBox="1"/>
          <p:nvPr/>
        </p:nvSpPr>
        <p:spPr>
          <a:xfrm flipH="1">
            <a:off x="4011971" y="3415951"/>
            <a:ext cx="2412169" cy="738664"/>
          </a:xfrm>
          <a:prstGeom prst="rect">
            <a:avLst/>
          </a:prstGeom>
          <a:noFill/>
        </p:spPr>
        <p:txBody>
          <a:bodyPr wrap="square" rtlCol="0">
            <a:spAutoFit/>
          </a:bodyPr>
          <a:lstStyle/>
          <a:p>
            <a:r>
              <a:rPr lang="en-US" sz="1400"/>
              <a:t>Analytically continuing we can extract the retarded GF [where </a:t>
            </a:r>
            <a:r>
              <a:rPr lang="el-GR" sz="1400"/>
              <a:t>Σ</a:t>
            </a:r>
            <a:r>
              <a:rPr lang="en-US" sz="1400" baseline="30000"/>
              <a:t>R</a:t>
            </a:r>
            <a:r>
              <a:rPr lang="en-US" sz="1400"/>
              <a:t>(k,</a:t>
            </a:r>
            <a:r>
              <a:rPr lang="el-GR" sz="1400"/>
              <a:t>ω</a:t>
            </a:r>
            <a:r>
              <a:rPr lang="en-US" sz="1400"/>
              <a:t>) = </a:t>
            </a:r>
            <a:r>
              <a:rPr lang="el-GR" sz="1400"/>
              <a:t>Σ</a:t>
            </a:r>
            <a:r>
              <a:rPr lang="en-US" sz="1400" baseline="30000"/>
              <a:t>C*</a:t>
            </a:r>
            <a:r>
              <a:rPr lang="en-US" sz="1400"/>
              <a:t>(k, </a:t>
            </a:r>
            <a:r>
              <a:rPr lang="el-GR" sz="1400"/>
              <a:t>ω</a:t>
            </a:r>
            <a:r>
              <a:rPr lang="en-US" sz="1400"/>
              <a:t>+i0</a:t>
            </a:r>
            <a:r>
              <a:rPr lang="en-US" sz="1400" baseline="30000"/>
              <a:t>+</a:t>
            </a:r>
            <a:r>
              <a:rPr lang="en-US" sz="1400"/>
              <a:t>)]</a:t>
            </a:r>
          </a:p>
        </p:txBody>
      </p:sp>
      <p:graphicFrame>
        <p:nvGraphicFramePr>
          <p:cNvPr id="20" name="Object 19">
            <a:extLst>
              <a:ext uri="{FF2B5EF4-FFF2-40B4-BE49-F238E27FC236}">
                <a16:creationId xmlns:a16="http://schemas.microsoft.com/office/drawing/2014/main" id="{D9535912-89FB-4748-90DE-3E215C3A813A}"/>
              </a:ext>
            </a:extLst>
          </p:cNvPr>
          <p:cNvGraphicFramePr>
            <a:graphicFrameLocks noChangeAspect="1"/>
          </p:cNvGraphicFramePr>
          <p:nvPr>
            <p:extLst>
              <p:ext uri="{D42A27DB-BD31-4B8C-83A1-F6EECF244321}">
                <p14:modId xmlns:p14="http://schemas.microsoft.com/office/powerpoint/2010/main" val="2098029229"/>
              </p:ext>
            </p:extLst>
          </p:nvPr>
        </p:nvGraphicFramePr>
        <p:xfrm>
          <a:off x="7044092" y="3251905"/>
          <a:ext cx="2574925" cy="1050925"/>
        </p:xfrm>
        <a:graphic>
          <a:graphicData uri="http://schemas.openxmlformats.org/presentationml/2006/ole">
            <mc:AlternateContent xmlns:mc="http://schemas.openxmlformats.org/markup-compatibility/2006">
              <mc:Choice xmlns:v="urn:schemas-microsoft-com:vml" Requires="v">
                <p:oleObj name="Equation" r:id="rId11" imgW="2336760" imgH="888840" progId="Equation.DSMT4">
                  <p:embed/>
                </p:oleObj>
              </mc:Choice>
              <mc:Fallback>
                <p:oleObj name="Equation" r:id="rId11" imgW="2336760" imgH="888840" progId="Equation.DSMT4">
                  <p:embed/>
                  <p:pic>
                    <p:nvPicPr>
                      <p:cNvPr id="7" name="Object 6">
                        <a:extLst>
                          <a:ext uri="{FF2B5EF4-FFF2-40B4-BE49-F238E27FC236}">
                            <a16:creationId xmlns:a16="http://schemas.microsoft.com/office/drawing/2014/main" id="{C51C933A-99A0-4235-BA9B-FE0B0B0420A2}"/>
                          </a:ext>
                        </a:extLst>
                      </p:cNvPr>
                      <p:cNvPicPr>
                        <a:picLocks noChangeAspect="1" noChangeArrowheads="1"/>
                      </p:cNvPicPr>
                      <p:nvPr/>
                    </p:nvPicPr>
                    <p:blipFill>
                      <a:blip r:embed="rId12"/>
                      <a:srcRect/>
                      <a:stretch>
                        <a:fillRect/>
                      </a:stretch>
                    </p:blipFill>
                    <p:spPr bwMode="auto">
                      <a:xfrm>
                        <a:off x="7044092" y="3251905"/>
                        <a:ext cx="2574925" cy="1050925"/>
                      </a:xfrm>
                      <a:prstGeom prst="rect">
                        <a:avLst/>
                      </a:prstGeom>
                      <a:noFill/>
                    </p:spPr>
                  </p:pic>
                </p:oleObj>
              </mc:Fallback>
            </mc:AlternateContent>
          </a:graphicData>
        </a:graphic>
      </p:graphicFrame>
    </p:spTree>
    <p:extLst>
      <p:ext uri="{BB962C8B-B14F-4D97-AF65-F5344CB8AC3E}">
        <p14:creationId xmlns:p14="http://schemas.microsoft.com/office/powerpoint/2010/main" val="40139378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410119" y="70121"/>
            <a:ext cx="7371761" cy="584775"/>
          </a:xfrm>
          <a:prstGeom prst="rect">
            <a:avLst/>
          </a:prstGeom>
          <a:noFill/>
        </p:spPr>
        <p:txBody>
          <a:bodyPr wrap="square" rtlCol="0">
            <a:spAutoFit/>
          </a:bodyPr>
          <a:lstStyle/>
          <a:p>
            <a:r>
              <a:rPr lang="en-US" sz="3200" b="1" u="sng"/>
              <a:t>Thermal GF’s - Path Integral Formulation</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493435" y="1016202"/>
            <a:ext cx="7878208" cy="307777"/>
          </a:xfrm>
          <a:prstGeom prst="rect">
            <a:avLst/>
          </a:prstGeom>
          <a:noFill/>
        </p:spPr>
        <p:txBody>
          <a:bodyPr wrap="square" rtlCol="0">
            <a:spAutoFit/>
          </a:bodyPr>
          <a:lstStyle/>
          <a:p>
            <a:r>
              <a:rPr lang="en-US" sz="1400"/>
              <a:t>We can put the time-ordered GF into path integral form by doing the usual machinations.  We find:</a:t>
            </a:r>
          </a:p>
        </p:txBody>
      </p:sp>
      <p:sp>
        <p:nvSpPr>
          <p:cNvPr id="19" name="TextBox 18">
            <a:extLst>
              <a:ext uri="{FF2B5EF4-FFF2-40B4-BE49-F238E27FC236}">
                <a16:creationId xmlns:a16="http://schemas.microsoft.com/office/drawing/2014/main" id="{FD0EE906-E849-47C2-9E4F-457AB99ED2DC}"/>
              </a:ext>
            </a:extLst>
          </p:cNvPr>
          <p:cNvSpPr txBox="1"/>
          <p:nvPr/>
        </p:nvSpPr>
        <p:spPr>
          <a:xfrm>
            <a:off x="411458" y="1630072"/>
            <a:ext cx="5733942" cy="553998"/>
          </a:xfrm>
          <a:prstGeom prst="rect">
            <a:avLst/>
          </a:prstGeom>
          <a:noFill/>
        </p:spPr>
        <p:txBody>
          <a:bodyPr wrap="none" rtlCol="0">
            <a:spAutoFit/>
          </a:bodyPr>
          <a:lstStyle/>
          <a:p>
            <a:r>
              <a:rPr lang="en-US" sz="1600" b="1"/>
              <a:t>Single Particle GF</a:t>
            </a:r>
          </a:p>
          <a:p>
            <a:r>
              <a:rPr lang="en-US" sz="1400"/>
              <a:t>It’s given by, where the closed integral means summing over all closed paths.</a:t>
            </a:r>
          </a:p>
        </p:txBody>
      </p:sp>
      <p:sp>
        <p:nvSpPr>
          <p:cNvPr id="21" name="TextBox 20">
            <a:extLst>
              <a:ext uri="{FF2B5EF4-FFF2-40B4-BE49-F238E27FC236}">
                <a16:creationId xmlns:a16="http://schemas.microsoft.com/office/drawing/2014/main" id="{78D66EBB-6F3C-4BD1-BB2D-A2DB1BDDA4F8}"/>
              </a:ext>
            </a:extLst>
          </p:cNvPr>
          <p:cNvSpPr txBox="1"/>
          <p:nvPr/>
        </p:nvSpPr>
        <p:spPr>
          <a:xfrm>
            <a:off x="6740644" y="1630072"/>
            <a:ext cx="2449260" cy="553998"/>
          </a:xfrm>
          <a:prstGeom prst="rect">
            <a:avLst/>
          </a:prstGeom>
          <a:noFill/>
        </p:spPr>
        <p:txBody>
          <a:bodyPr wrap="none" rtlCol="0">
            <a:spAutoFit/>
          </a:bodyPr>
          <a:lstStyle/>
          <a:p>
            <a:r>
              <a:rPr lang="en-US" sz="1600" b="1"/>
              <a:t>Many (Distinct) Particle GF</a:t>
            </a:r>
          </a:p>
          <a:p>
            <a:r>
              <a:rPr lang="en-US" sz="1400"/>
              <a:t>It’s given by,</a:t>
            </a:r>
          </a:p>
        </p:txBody>
      </p:sp>
      <p:sp>
        <p:nvSpPr>
          <p:cNvPr id="22" name="TextBox 21">
            <a:extLst>
              <a:ext uri="{FF2B5EF4-FFF2-40B4-BE49-F238E27FC236}">
                <a16:creationId xmlns:a16="http://schemas.microsoft.com/office/drawing/2014/main" id="{7E58CDE1-691C-40DB-900E-09C26E91D808}"/>
              </a:ext>
            </a:extLst>
          </p:cNvPr>
          <p:cNvSpPr txBox="1"/>
          <p:nvPr/>
        </p:nvSpPr>
        <p:spPr>
          <a:xfrm>
            <a:off x="407995" y="4007199"/>
            <a:ext cx="2534989" cy="553998"/>
          </a:xfrm>
          <a:prstGeom prst="rect">
            <a:avLst/>
          </a:prstGeom>
          <a:noFill/>
        </p:spPr>
        <p:txBody>
          <a:bodyPr wrap="none" rtlCol="0">
            <a:spAutoFit/>
          </a:bodyPr>
          <a:lstStyle/>
          <a:p>
            <a:r>
              <a:rPr lang="en-US" sz="1600" b="1"/>
              <a:t>Many (Identical) Particle GF</a:t>
            </a:r>
          </a:p>
          <a:p>
            <a:r>
              <a:rPr lang="en-US" sz="1400"/>
              <a:t>It’s given by,</a:t>
            </a:r>
          </a:p>
        </p:txBody>
      </p:sp>
      <p:sp>
        <p:nvSpPr>
          <p:cNvPr id="24" name="TextBox 23">
            <a:extLst>
              <a:ext uri="{FF2B5EF4-FFF2-40B4-BE49-F238E27FC236}">
                <a16:creationId xmlns:a16="http://schemas.microsoft.com/office/drawing/2014/main" id="{6A107239-8CD2-421D-84BB-01A0332CF217}"/>
              </a:ext>
            </a:extLst>
          </p:cNvPr>
          <p:cNvSpPr txBox="1"/>
          <p:nvPr/>
        </p:nvSpPr>
        <p:spPr>
          <a:xfrm>
            <a:off x="6740644" y="4013999"/>
            <a:ext cx="2423420" cy="553998"/>
          </a:xfrm>
          <a:prstGeom prst="rect">
            <a:avLst/>
          </a:prstGeom>
          <a:noFill/>
        </p:spPr>
        <p:txBody>
          <a:bodyPr wrap="none" rtlCol="0">
            <a:spAutoFit/>
          </a:bodyPr>
          <a:lstStyle/>
          <a:p>
            <a:r>
              <a:rPr lang="en-US" sz="1600" b="1"/>
              <a:t>Relativistic Field GF</a:t>
            </a:r>
          </a:p>
          <a:p>
            <a:r>
              <a:rPr lang="en-US" sz="1400"/>
              <a:t>And it’s given by the following:</a:t>
            </a:r>
          </a:p>
        </p:txBody>
      </p:sp>
      <p:graphicFrame>
        <p:nvGraphicFramePr>
          <p:cNvPr id="25" name="Object 24">
            <a:extLst>
              <a:ext uri="{FF2B5EF4-FFF2-40B4-BE49-F238E27FC236}">
                <a16:creationId xmlns:a16="http://schemas.microsoft.com/office/drawing/2014/main" id="{FEBF5C0A-6107-4B36-B4BE-32A8443CB8F7}"/>
              </a:ext>
            </a:extLst>
          </p:cNvPr>
          <p:cNvGraphicFramePr>
            <a:graphicFrameLocks noChangeAspect="1"/>
          </p:cNvGraphicFramePr>
          <p:nvPr>
            <p:extLst>
              <p:ext uri="{D42A27DB-BD31-4B8C-83A1-F6EECF244321}">
                <p14:modId xmlns:p14="http://schemas.microsoft.com/office/powerpoint/2010/main" val="1863874490"/>
              </p:ext>
            </p:extLst>
          </p:nvPr>
        </p:nvGraphicFramePr>
        <p:xfrm>
          <a:off x="478272" y="2326050"/>
          <a:ext cx="2956194" cy="659518"/>
        </p:xfrm>
        <a:graphic>
          <a:graphicData uri="http://schemas.openxmlformats.org/presentationml/2006/ole">
            <mc:AlternateContent xmlns:mc="http://schemas.openxmlformats.org/markup-compatibility/2006">
              <mc:Choice xmlns:v="urn:schemas-microsoft-com:vml" Requires="v">
                <p:oleObj name="Equation" r:id="rId3" imgW="2539800" imgH="558720" progId="Equation.DSMT4">
                  <p:embed/>
                </p:oleObj>
              </mc:Choice>
              <mc:Fallback>
                <p:oleObj name="Equation" r:id="rId3" imgW="2539800" imgH="558720" progId="Equation.DSMT4">
                  <p:embed/>
                  <p:pic>
                    <p:nvPicPr>
                      <p:cNvPr id="8" name="Object 7">
                        <a:extLst>
                          <a:ext uri="{FF2B5EF4-FFF2-40B4-BE49-F238E27FC236}">
                            <a16:creationId xmlns:a16="http://schemas.microsoft.com/office/drawing/2014/main" id="{B9B2A60A-DE3D-4635-BB67-FF41E472817D}"/>
                          </a:ext>
                        </a:extLst>
                      </p:cNvPr>
                      <p:cNvPicPr>
                        <a:picLocks noChangeAspect="1" noChangeArrowheads="1"/>
                      </p:cNvPicPr>
                      <p:nvPr/>
                    </p:nvPicPr>
                    <p:blipFill>
                      <a:blip r:embed="rId4"/>
                      <a:srcRect/>
                      <a:stretch>
                        <a:fillRect/>
                      </a:stretch>
                    </p:blipFill>
                    <p:spPr bwMode="auto">
                      <a:xfrm>
                        <a:off x="478272" y="2326050"/>
                        <a:ext cx="2956194" cy="659518"/>
                      </a:xfrm>
                      <a:prstGeom prst="rect">
                        <a:avLst/>
                      </a:prstGeom>
                      <a:solidFill>
                        <a:srgbClr val="CCFFCC"/>
                      </a:solidFill>
                    </p:spPr>
                  </p:pic>
                </p:oleObj>
              </mc:Fallback>
            </mc:AlternateContent>
          </a:graphicData>
        </a:graphic>
      </p:graphicFrame>
      <p:graphicFrame>
        <p:nvGraphicFramePr>
          <p:cNvPr id="27" name="Object 26">
            <a:extLst>
              <a:ext uri="{FF2B5EF4-FFF2-40B4-BE49-F238E27FC236}">
                <a16:creationId xmlns:a16="http://schemas.microsoft.com/office/drawing/2014/main" id="{04882B8E-A891-4705-892C-38C54AA83925}"/>
              </a:ext>
            </a:extLst>
          </p:cNvPr>
          <p:cNvGraphicFramePr>
            <a:graphicFrameLocks noChangeAspect="1"/>
          </p:cNvGraphicFramePr>
          <p:nvPr>
            <p:extLst>
              <p:ext uri="{D42A27DB-BD31-4B8C-83A1-F6EECF244321}">
                <p14:modId xmlns:p14="http://schemas.microsoft.com/office/powerpoint/2010/main" val="2771907222"/>
              </p:ext>
            </p:extLst>
          </p:nvPr>
        </p:nvGraphicFramePr>
        <p:xfrm>
          <a:off x="478272" y="3203108"/>
          <a:ext cx="2103438" cy="598487"/>
        </p:xfrm>
        <a:graphic>
          <a:graphicData uri="http://schemas.openxmlformats.org/presentationml/2006/ole">
            <mc:AlternateContent xmlns:mc="http://schemas.openxmlformats.org/markup-compatibility/2006">
              <mc:Choice xmlns:v="urn:schemas-microsoft-com:vml" Requires="v">
                <p:oleObj name="Equation" r:id="rId5" imgW="1688760" imgH="482400" progId="Equation.DSMT4">
                  <p:embed/>
                </p:oleObj>
              </mc:Choice>
              <mc:Fallback>
                <p:oleObj name="Equation" r:id="rId5" imgW="1688760" imgH="482400" progId="Equation.DSMT4">
                  <p:embed/>
                  <p:pic>
                    <p:nvPicPr>
                      <p:cNvPr id="10" name="Object 9">
                        <a:extLst>
                          <a:ext uri="{FF2B5EF4-FFF2-40B4-BE49-F238E27FC236}">
                            <a16:creationId xmlns:a16="http://schemas.microsoft.com/office/drawing/2014/main" id="{EF631335-2EB0-4D24-8E03-30D7E64757D3}"/>
                          </a:ext>
                        </a:extLst>
                      </p:cNvPr>
                      <p:cNvPicPr>
                        <a:picLocks noChangeAspect="1" noChangeArrowheads="1"/>
                      </p:cNvPicPr>
                      <p:nvPr/>
                    </p:nvPicPr>
                    <p:blipFill>
                      <a:blip r:embed="rId6"/>
                      <a:srcRect/>
                      <a:stretch>
                        <a:fillRect/>
                      </a:stretch>
                    </p:blipFill>
                    <p:spPr bwMode="auto">
                      <a:xfrm>
                        <a:off x="478272" y="3203108"/>
                        <a:ext cx="2103438" cy="598487"/>
                      </a:xfrm>
                      <a:prstGeom prst="rect">
                        <a:avLst/>
                      </a:prstGeom>
                      <a:solidFill>
                        <a:srgbClr val="CCFFCC"/>
                      </a:solidFill>
                    </p:spPr>
                  </p:pic>
                </p:oleObj>
              </mc:Fallback>
            </mc:AlternateContent>
          </a:graphicData>
        </a:graphic>
      </p:graphicFrame>
      <p:graphicFrame>
        <p:nvGraphicFramePr>
          <p:cNvPr id="30" name="Object 29">
            <a:extLst>
              <a:ext uri="{FF2B5EF4-FFF2-40B4-BE49-F238E27FC236}">
                <a16:creationId xmlns:a16="http://schemas.microsoft.com/office/drawing/2014/main" id="{B73F6EA4-3DE0-4CC3-B826-D3E4AC3FEEBB}"/>
              </a:ext>
            </a:extLst>
          </p:cNvPr>
          <p:cNvGraphicFramePr>
            <a:graphicFrameLocks noChangeAspect="1"/>
          </p:cNvGraphicFramePr>
          <p:nvPr>
            <p:extLst>
              <p:ext uri="{D42A27DB-BD31-4B8C-83A1-F6EECF244321}">
                <p14:modId xmlns:p14="http://schemas.microsoft.com/office/powerpoint/2010/main" val="3485979046"/>
              </p:ext>
            </p:extLst>
          </p:nvPr>
        </p:nvGraphicFramePr>
        <p:xfrm>
          <a:off x="6839128" y="3113113"/>
          <a:ext cx="2108200" cy="598487"/>
        </p:xfrm>
        <a:graphic>
          <a:graphicData uri="http://schemas.openxmlformats.org/presentationml/2006/ole">
            <mc:AlternateContent xmlns:mc="http://schemas.openxmlformats.org/markup-compatibility/2006">
              <mc:Choice xmlns:v="urn:schemas-microsoft-com:vml" Requires="v">
                <p:oleObj name="Equation" r:id="rId7" imgW="1688760" imgH="482400" progId="Equation.DSMT4">
                  <p:embed/>
                </p:oleObj>
              </mc:Choice>
              <mc:Fallback>
                <p:oleObj name="Equation" r:id="rId7" imgW="1688760" imgH="482400" progId="Equation.DSMT4">
                  <p:embed/>
                  <p:pic>
                    <p:nvPicPr>
                      <p:cNvPr id="14" name="Object 13">
                        <a:extLst>
                          <a:ext uri="{FF2B5EF4-FFF2-40B4-BE49-F238E27FC236}">
                            <a16:creationId xmlns:a16="http://schemas.microsoft.com/office/drawing/2014/main" id="{C7CCBBE6-260F-49FC-880A-D4322ACF7608}"/>
                          </a:ext>
                        </a:extLst>
                      </p:cNvPr>
                      <p:cNvPicPr>
                        <a:picLocks noChangeAspect="1" noChangeArrowheads="1"/>
                      </p:cNvPicPr>
                      <p:nvPr/>
                    </p:nvPicPr>
                    <p:blipFill>
                      <a:blip r:embed="rId8"/>
                      <a:srcRect/>
                      <a:stretch>
                        <a:fillRect/>
                      </a:stretch>
                    </p:blipFill>
                    <p:spPr bwMode="auto">
                      <a:xfrm>
                        <a:off x="6839128" y="3113113"/>
                        <a:ext cx="2108200" cy="598487"/>
                      </a:xfrm>
                      <a:prstGeom prst="rect">
                        <a:avLst/>
                      </a:prstGeom>
                      <a:solidFill>
                        <a:srgbClr val="CCFFCC"/>
                      </a:solidFill>
                    </p:spPr>
                  </p:pic>
                </p:oleObj>
              </mc:Fallback>
            </mc:AlternateContent>
          </a:graphicData>
        </a:graphic>
      </p:graphicFrame>
      <p:graphicFrame>
        <p:nvGraphicFramePr>
          <p:cNvPr id="31" name="Object 30">
            <a:extLst>
              <a:ext uri="{FF2B5EF4-FFF2-40B4-BE49-F238E27FC236}">
                <a16:creationId xmlns:a16="http://schemas.microsoft.com/office/drawing/2014/main" id="{CAA93F2D-3AF1-485E-B3DF-0A7C6A749A5B}"/>
              </a:ext>
            </a:extLst>
          </p:cNvPr>
          <p:cNvGraphicFramePr>
            <a:graphicFrameLocks noChangeAspect="1"/>
          </p:cNvGraphicFramePr>
          <p:nvPr>
            <p:extLst>
              <p:ext uri="{D42A27DB-BD31-4B8C-83A1-F6EECF244321}">
                <p14:modId xmlns:p14="http://schemas.microsoft.com/office/powerpoint/2010/main" val="1324158359"/>
              </p:ext>
            </p:extLst>
          </p:nvPr>
        </p:nvGraphicFramePr>
        <p:xfrm>
          <a:off x="6802438" y="2249488"/>
          <a:ext cx="4175125" cy="666750"/>
        </p:xfrm>
        <a:graphic>
          <a:graphicData uri="http://schemas.openxmlformats.org/presentationml/2006/ole">
            <mc:AlternateContent xmlns:mc="http://schemas.openxmlformats.org/markup-compatibility/2006">
              <mc:Choice xmlns:v="urn:schemas-microsoft-com:vml" Requires="v">
                <p:oleObj name="Equation" r:id="rId9" imgW="3543120" imgH="558720" progId="Equation.DSMT4">
                  <p:embed/>
                </p:oleObj>
              </mc:Choice>
              <mc:Fallback>
                <p:oleObj name="Equation" r:id="rId9" imgW="3543120" imgH="558720" progId="Equation.DSMT4">
                  <p:embed/>
                  <p:pic>
                    <p:nvPicPr>
                      <p:cNvPr id="16" name="Object 15">
                        <a:extLst>
                          <a:ext uri="{FF2B5EF4-FFF2-40B4-BE49-F238E27FC236}">
                            <a16:creationId xmlns:a16="http://schemas.microsoft.com/office/drawing/2014/main" id="{7816D8E7-A581-42FE-B34F-FF7216006E3C}"/>
                          </a:ext>
                        </a:extLst>
                      </p:cNvPr>
                      <p:cNvPicPr>
                        <a:picLocks noChangeAspect="1" noChangeArrowheads="1"/>
                      </p:cNvPicPr>
                      <p:nvPr/>
                    </p:nvPicPr>
                    <p:blipFill>
                      <a:blip r:embed="rId10"/>
                      <a:srcRect/>
                      <a:stretch>
                        <a:fillRect/>
                      </a:stretch>
                    </p:blipFill>
                    <p:spPr bwMode="auto">
                      <a:xfrm>
                        <a:off x="6802438" y="2249488"/>
                        <a:ext cx="4175125" cy="666750"/>
                      </a:xfrm>
                      <a:prstGeom prst="rect">
                        <a:avLst/>
                      </a:prstGeom>
                      <a:solidFill>
                        <a:srgbClr val="CCFFCC"/>
                      </a:solidFill>
                    </p:spPr>
                  </p:pic>
                </p:oleObj>
              </mc:Fallback>
            </mc:AlternateContent>
          </a:graphicData>
        </a:graphic>
      </p:graphicFrame>
      <p:graphicFrame>
        <p:nvGraphicFramePr>
          <p:cNvPr id="32" name="Object 31">
            <a:extLst>
              <a:ext uri="{FF2B5EF4-FFF2-40B4-BE49-F238E27FC236}">
                <a16:creationId xmlns:a16="http://schemas.microsoft.com/office/drawing/2014/main" id="{995A6B8D-F581-4CBF-A901-FB50B942D7D5}"/>
              </a:ext>
            </a:extLst>
          </p:cNvPr>
          <p:cNvGraphicFramePr>
            <a:graphicFrameLocks noChangeAspect="1"/>
          </p:cNvGraphicFramePr>
          <p:nvPr>
            <p:extLst>
              <p:ext uri="{D42A27DB-BD31-4B8C-83A1-F6EECF244321}">
                <p14:modId xmlns:p14="http://schemas.microsoft.com/office/powerpoint/2010/main" val="1165718081"/>
              </p:ext>
            </p:extLst>
          </p:nvPr>
        </p:nvGraphicFramePr>
        <p:xfrm>
          <a:off x="517149" y="4673931"/>
          <a:ext cx="5521325" cy="636587"/>
        </p:xfrm>
        <a:graphic>
          <a:graphicData uri="http://schemas.openxmlformats.org/presentationml/2006/ole">
            <mc:AlternateContent xmlns:mc="http://schemas.openxmlformats.org/markup-compatibility/2006">
              <mc:Choice xmlns:v="urn:schemas-microsoft-com:vml" Requires="v">
                <p:oleObj name="Equation" r:id="rId11" imgW="4622760" imgH="558720" progId="Equation.DSMT4">
                  <p:embed/>
                </p:oleObj>
              </mc:Choice>
              <mc:Fallback>
                <p:oleObj name="Equation" r:id="rId11" imgW="4622760" imgH="558720" progId="Equation.DSMT4">
                  <p:embed/>
                  <p:pic>
                    <p:nvPicPr>
                      <p:cNvPr id="21" name="Object 20">
                        <a:extLst>
                          <a:ext uri="{FF2B5EF4-FFF2-40B4-BE49-F238E27FC236}">
                            <a16:creationId xmlns:a16="http://schemas.microsoft.com/office/drawing/2014/main" id="{8DA788CE-CF2F-4CE2-98A2-4B1D6AC59F75}"/>
                          </a:ext>
                        </a:extLst>
                      </p:cNvPr>
                      <p:cNvPicPr>
                        <a:picLocks noChangeAspect="1" noChangeArrowheads="1"/>
                      </p:cNvPicPr>
                      <p:nvPr/>
                    </p:nvPicPr>
                    <p:blipFill>
                      <a:blip r:embed="rId12"/>
                      <a:srcRect/>
                      <a:stretch>
                        <a:fillRect/>
                      </a:stretch>
                    </p:blipFill>
                    <p:spPr bwMode="auto">
                      <a:xfrm>
                        <a:off x="517149" y="4673931"/>
                        <a:ext cx="5521325" cy="636587"/>
                      </a:xfrm>
                      <a:prstGeom prst="rect">
                        <a:avLst/>
                      </a:prstGeom>
                      <a:solidFill>
                        <a:srgbClr val="CCFFCC"/>
                      </a:solidFill>
                    </p:spPr>
                  </p:pic>
                </p:oleObj>
              </mc:Fallback>
            </mc:AlternateContent>
          </a:graphicData>
        </a:graphic>
      </p:graphicFrame>
      <p:graphicFrame>
        <p:nvGraphicFramePr>
          <p:cNvPr id="33" name="Object 32">
            <a:extLst>
              <a:ext uri="{FF2B5EF4-FFF2-40B4-BE49-F238E27FC236}">
                <a16:creationId xmlns:a16="http://schemas.microsoft.com/office/drawing/2014/main" id="{2E527850-98B8-445D-AB64-4A442FE1C70E}"/>
              </a:ext>
            </a:extLst>
          </p:cNvPr>
          <p:cNvGraphicFramePr>
            <a:graphicFrameLocks noChangeAspect="1"/>
          </p:cNvGraphicFramePr>
          <p:nvPr>
            <p:extLst>
              <p:ext uri="{D42A27DB-BD31-4B8C-83A1-F6EECF244321}">
                <p14:modId xmlns:p14="http://schemas.microsoft.com/office/powerpoint/2010/main" val="3277948241"/>
              </p:ext>
            </p:extLst>
          </p:nvPr>
        </p:nvGraphicFramePr>
        <p:xfrm>
          <a:off x="479425" y="5583238"/>
          <a:ext cx="5830888" cy="598487"/>
        </p:xfrm>
        <a:graphic>
          <a:graphicData uri="http://schemas.openxmlformats.org/presentationml/2006/ole">
            <mc:AlternateContent xmlns:mc="http://schemas.openxmlformats.org/markup-compatibility/2006">
              <mc:Choice xmlns:v="urn:schemas-microsoft-com:vml" Requires="v">
                <p:oleObj name="Equation" r:id="rId13" imgW="4825800" imgH="482400" progId="Equation.DSMT4">
                  <p:embed/>
                </p:oleObj>
              </mc:Choice>
              <mc:Fallback>
                <p:oleObj name="Equation" r:id="rId13" imgW="4825800" imgH="482400" progId="Equation.DSMT4">
                  <p:embed/>
                  <p:pic>
                    <p:nvPicPr>
                      <p:cNvPr id="32" name="Object 31">
                        <a:extLst>
                          <a:ext uri="{FF2B5EF4-FFF2-40B4-BE49-F238E27FC236}">
                            <a16:creationId xmlns:a16="http://schemas.microsoft.com/office/drawing/2014/main" id="{B6F44C29-6E46-470E-BDBB-EE43A5C9F1D2}"/>
                          </a:ext>
                        </a:extLst>
                      </p:cNvPr>
                      <p:cNvPicPr>
                        <a:picLocks noChangeAspect="1" noChangeArrowheads="1"/>
                      </p:cNvPicPr>
                      <p:nvPr/>
                    </p:nvPicPr>
                    <p:blipFill>
                      <a:blip r:embed="rId14"/>
                      <a:srcRect/>
                      <a:stretch>
                        <a:fillRect/>
                      </a:stretch>
                    </p:blipFill>
                    <p:spPr bwMode="auto">
                      <a:xfrm>
                        <a:off x="479425" y="5583238"/>
                        <a:ext cx="5830888" cy="598487"/>
                      </a:xfrm>
                      <a:prstGeom prst="rect">
                        <a:avLst/>
                      </a:prstGeom>
                      <a:solidFill>
                        <a:srgbClr val="CCFFCC"/>
                      </a:solidFill>
                    </p:spPr>
                  </p:pic>
                </p:oleObj>
              </mc:Fallback>
            </mc:AlternateContent>
          </a:graphicData>
        </a:graphic>
      </p:graphicFrame>
      <p:graphicFrame>
        <p:nvGraphicFramePr>
          <p:cNvPr id="34" name="Object 33">
            <a:extLst>
              <a:ext uri="{FF2B5EF4-FFF2-40B4-BE49-F238E27FC236}">
                <a16:creationId xmlns:a16="http://schemas.microsoft.com/office/drawing/2014/main" id="{6D4A883F-7267-4B5A-A175-F64A09DCE690}"/>
              </a:ext>
            </a:extLst>
          </p:cNvPr>
          <p:cNvGraphicFramePr>
            <a:graphicFrameLocks noChangeAspect="1"/>
          </p:cNvGraphicFramePr>
          <p:nvPr>
            <p:extLst>
              <p:ext uri="{D42A27DB-BD31-4B8C-83A1-F6EECF244321}">
                <p14:modId xmlns:p14="http://schemas.microsoft.com/office/powerpoint/2010/main" val="4106107199"/>
              </p:ext>
            </p:extLst>
          </p:nvPr>
        </p:nvGraphicFramePr>
        <p:xfrm>
          <a:off x="6850812" y="4651827"/>
          <a:ext cx="4854575" cy="666750"/>
        </p:xfrm>
        <a:graphic>
          <a:graphicData uri="http://schemas.openxmlformats.org/presentationml/2006/ole">
            <mc:AlternateContent xmlns:mc="http://schemas.openxmlformats.org/markup-compatibility/2006">
              <mc:Choice xmlns:v="urn:schemas-microsoft-com:vml" Requires="v">
                <p:oleObj name="Equation" r:id="rId15" imgW="4127400" imgH="558720" progId="Equation.DSMT4">
                  <p:embed/>
                </p:oleObj>
              </mc:Choice>
              <mc:Fallback>
                <p:oleObj name="Equation" r:id="rId15" imgW="4127400" imgH="558720" progId="Equation.DSMT4">
                  <p:embed/>
                  <p:pic>
                    <p:nvPicPr>
                      <p:cNvPr id="37" name="Object 36">
                        <a:extLst>
                          <a:ext uri="{FF2B5EF4-FFF2-40B4-BE49-F238E27FC236}">
                            <a16:creationId xmlns:a16="http://schemas.microsoft.com/office/drawing/2014/main" id="{6476523D-2FC3-4D31-983E-E036EB5E8F21}"/>
                          </a:ext>
                        </a:extLst>
                      </p:cNvPr>
                      <p:cNvPicPr>
                        <a:picLocks noChangeAspect="1" noChangeArrowheads="1"/>
                      </p:cNvPicPr>
                      <p:nvPr/>
                    </p:nvPicPr>
                    <p:blipFill>
                      <a:blip r:embed="rId16"/>
                      <a:srcRect/>
                      <a:stretch>
                        <a:fillRect/>
                      </a:stretch>
                    </p:blipFill>
                    <p:spPr bwMode="auto">
                      <a:xfrm>
                        <a:off x="6850812" y="4651827"/>
                        <a:ext cx="4854575" cy="666750"/>
                      </a:xfrm>
                      <a:prstGeom prst="rect">
                        <a:avLst/>
                      </a:prstGeom>
                      <a:solidFill>
                        <a:srgbClr val="CCFFCC"/>
                      </a:solidFill>
                    </p:spPr>
                  </p:pic>
                </p:oleObj>
              </mc:Fallback>
            </mc:AlternateContent>
          </a:graphicData>
        </a:graphic>
      </p:graphicFrame>
      <p:graphicFrame>
        <p:nvGraphicFramePr>
          <p:cNvPr id="36" name="Object 35">
            <a:extLst>
              <a:ext uri="{FF2B5EF4-FFF2-40B4-BE49-F238E27FC236}">
                <a16:creationId xmlns:a16="http://schemas.microsoft.com/office/drawing/2014/main" id="{61E5D385-C4AA-4DDB-B594-A4D74574F956}"/>
              </a:ext>
            </a:extLst>
          </p:cNvPr>
          <p:cNvGraphicFramePr>
            <a:graphicFrameLocks noChangeAspect="1"/>
          </p:cNvGraphicFramePr>
          <p:nvPr>
            <p:extLst>
              <p:ext uri="{D42A27DB-BD31-4B8C-83A1-F6EECF244321}">
                <p14:modId xmlns:p14="http://schemas.microsoft.com/office/powerpoint/2010/main" val="3839576410"/>
              </p:ext>
            </p:extLst>
          </p:nvPr>
        </p:nvGraphicFramePr>
        <p:xfrm>
          <a:off x="6802438" y="5657262"/>
          <a:ext cx="4037013" cy="598488"/>
        </p:xfrm>
        <a:graphic>
          <a:graphicData uri="http://schemas.openxmlformats.org/presentationml/2006/ole">
            <mc:AlternateContent xmlns:mc="http://schemas.openxmlformats.org/markup-compatibility/2006">
              <mc:Choice xmlns:v="urn:schemas-microsoft-com:vml" Requires="v">
                <p:oleObj name="Equation" r:id="rId17" imgW="3238200" imgH="482400" progId="Equation.DSMT4">
                  <p:embed/>
                </p:oleObj>
              </mc:Choice>
              <mc:Fallback>
                <p:oleObj name="Equation" r:id="rId17" imgW="3238200" imgH="482400" progId="Equation.DSMT4">
                  <p:embed/>
                  <p:pic>
                    <p:nvPicPr>
                      <p:cNvPr id="43" name="Object 42">
                        <a:extLst>
                          <a:ext uri="{FF2B5EF4-FFF2-40B4-BE49-F238E27FC236}">
                            <a16:creationId xmlns:a16="http://schemas.microsoft.com/office/drawing/2014/main" id="{C4C6E75A-609D-4233-BEF2-BBA5599CC696}"/>
                          </a:ext>
                        </a:extLst>
                      </p:cNvPr>
                      <p:cNvPicPr>
                        <a:picLocks noChangeAspect="1" noChangeArrowheads="1"/>
                      </p:cNvPicPr>
                      <p:nvPr/>
                    </p:nvPicPr>
                    <p:blipFill>
                      <a:blip r:embed="rId18"/>
                      <a:srcRect/>
                      <a:stretch>
                        <a:fillRect/>
                      </a:stretch>
                    </p:blipFill>
                    <p:spPr bwMode="auto">
                      <a:xfrm>
                        <a:off x="6802438" y="5657262"/>
                        <a:ext cx="4037013" cy="598488"/>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1268592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3012794" y="119588"/>
            <a:ext cx="6031203" cy="584775"/>
          </a:xfrm>
          <a:prstGeom prst="rect">
            <a:avLst/>
          </a:prstGeom>
          <a:noFill/>
        </p:spPr>
        <p:txBody>
          <a:bodyPr wrap="none" rtlCol="0">
            <a:spAutoFit/>
          </a:bodyPr>
          <a:lstStyle/>
          <a:p>
            <a:r>
              <a:rPr lang="en-US" sz="3200" b="1" u="sng"/>
              <a:t>Classical Perturbation Theory for Z</a:t>
            </a:r>
            <a:endParaRPr lang="en-US" sz="2000" b="1" u="sng"/>
          </a:p>
        </p:txBody>
      </p:sp>
      <p:sp>
        <p:nvSpPr>
          <p:cNvPr id="3" name="TextBox 2">
            <a:extLst>
              <a:ext uri="{FF2B5EF4-FFF2-40B4-BE49-F238E27FC236}">
                <a16:creationId xmlns:a16="http://schemas.microsoft.com/office/drawing/2014/main" id="{6E5A98A0-B9EC-409F-B619-D5DD6CF6371E}"/>
              </a:ext>
            </a:extLst>
          </p:cNvPr>
          <p:cNvSpPr txBox="1"/>
          <p:nvPr/>
        </p:nvSpPr>
        <p:spPr>
          <a:xfrm>
            <a:off x="339365" y="1204619"/>
            <a:ext cx="11331019" cy="892552"/>
          </a:xfrm>
          <a:prstGeom prst="rect">
            <a:avLst/>
          </a:prstGeom>
          <a:noFill/>
        </p:spPr>
        <p:txBody>
          <a:bodyPr wrap="square" rtlCol="0">
            <a:spAutoFit/>
          </a:bodyPr>
          <a:lstStyle/>
          <a:p>
            <a:r>
              <a:rPr lang="en-US" sz="2000" b="1"/>
              <a:t>Cluster Expansion</a:t>
            </a:r>
            <a:endParaRPr lang="en-US" b="1"/>
          </a:p>
          <a:p>
            <a:r>
              <a:rPr lang="en-US" sz="1600"/>
              <a:t>If we have interacting systems, then things get more complicated.  There are two techniques, roughly, one for classical systems, and the other for quantum systems, involving GF’s. This is the classical method of working out Z or </a:t>
            </a:r>
            <a:r>
              <a:rPr lang="el-GR" sz="1600"/>
              <a:t>Ξ</a:t>
            </a:r>
            <a:r>
              <a:rPr lang="en-US" sz="1600"/>
              <a:t>.  Starting out as usual, we may say:</a:t>
            </a:r>
          </a:p>
        </p:txBody>
      </p:sp>
      <p:graphicFrame>
        <p:nvGraphicFramePr>
          <p:cNvPr id="8" name="Object 7">
            <a:extLst>
              <a:ext uri="{FF2B5EF4-FFF2-40B4-BE49-F238E27FC236}">
                <a16:creationId xmlns:a16="http://schemas.microsoft.com/office/drawing/2014/main" id="{26428679-A514-40AE-A967-D9681401CE09}"/>
              </a:ext>
            </a:extLst>
          </p:cNvPr>
          <p:cNvGraphicFramePr>
            <a:graphicFrameLocks noChangeAspect="1"/>
          </p:cNvGraphicFramePr>
          <p:nvPr>
            <p:extLst>
              <p:ext uri="{D42A27DB-BD31-4B8C-83A1-F6EECF244321}">
                <p14:modId xmlns:p14="http://schemas.microsoft.com/office/powerpoint/2010/main" val="1161097044"/>
              </p:ext>
            </p:extLst>
          </p:nvPr>
        </p:nvGraphicFramePr>
        <p:xfrm>
          <a:off x="397733" y="2365212"/>
          <a:ext cx="6540500" cy="1874837"/>
        </p:xfrm>
        <a:graphic>
          <a:graphicData uri="http://schemas.openxmlformats.org/presentationml/2006/ole">
            <mc:AlternateContent xmlns:mc="http://schemas.openxmlformats.org/markup-compatibility/2006">
              <mc:Choice xmlns:v="urn:schemas-microsoft-com:vml" Requires="v">
                <p:oleObj name="Equation" r:id="rId2" imgW="4787640" imgH="1384200" progId="Equation.DSMT4">
                  <p:embed/>
                </p:oleObj>
              </mc:Choice>
              <mc:Fallback>
                <p:oleObj name="Equation" r:id="rId2" imgW="4787640" imgH="1384200" progId="Equation.DSMT4">
                  <p:embed/>
                  <p:pic>
                    <p:nvPicPr>
                      <p:cNvPr id="8" name="Object 7">
                        <a:extLst>
                          <a:ext uri="{FF2B5EF4-FFF2-40B4-BE49-F238E27FC236}">
                            <a16:creationId xmlns:a16="http://schemas.microsoft.com/office/drawing/2014/main" id="{26428679-A514-40AE-A967-D9681401CE09}"/>
                          </a:ext>
                        </a:extLst>
                      </p:cNvPr>
                      <p:cNvPicPr>
                        <a:picLocks noChangeAspect="1" noChangeArrowheads="1"/>
                      </p:cNvPicPr>
                      <p:nvPr/>
                    </p:nvPicPr>
                    <p:blipFill>
                      <a:blip r:embed="rId3"/>
                      <a:srcRect/>
                      <a:stretch>
                        <a:fillRect/>
                      </a:stretch>
                    </p:blipFill>
                    <p:spPr bwMode="auto">
                      <a:xfrm>
                        <a:off x="397733" y="2365212"/>
                        <a:ext cx="6540500" cy="1874837"/>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E0A549D9-7448-4B07-A928-5EA4178458FC}"/>
              </a:ext>
            </a:extLst>
          </p:cNvPr>
          <p:cNvGraphicFramePr>
            <a:graphicFrameLocks noChangeAspect="1"/>
          </p:cNvGraphicFramePr>
          <p:nvPr>
            <p:extLst>
              <p:ext uri="{D42A27DB-BD31-4B8C-83A1-F6EECF244321}">
                <p14:modId xmlns:p14="http://schemas.microsoft.com/office/powerpoint/2010/main" val="4141510109"/>
              </p:ext>
            </p:extLst>
          </p:nvPr>
        </p:nvGraphicFramePr>
        <p:xfrm>
          <a:off x="397733" y="5240466"/>
          <a:ext cx="4352925" cy="527050"/>
        </p:xfrm>
        <a:graphic>
          <a:graphicData uri="http://schemas.openxmlformats.org/presentationml/2006/ole">
            <mc:AlternateContent xmlns:mc="http://schemas.openxmlformats.org/markup-compatibility/2006">
              <mc:Choice xmlns:v="urn:schemas-microsoft-com:vml" Requires="v">
                <p:oleObj name="Equation" r:id="rId4" imgW="3136680" imgH="380880" progId="Equation.DSMT4">
                  <p:embed/>
                </p:oleObj>
              </mc:Choice>
              <mc:Fallback>
                <p:oleObj name="Equation" r:id="rId4" imgW="3136680" imgH="380880" progId="Equation.DSMT4">
                  <p:embed/>
                  <p:pic>
                    <p:nvPicPr>
                      <p:cNvPr id="10" name="Object 9">
                        <a:extLst>
                          <a:ext uri="{FF2B5EF4-FFF2-40B4-BE49-F238E27FC236}">
                            <a16:creationId xmlns:a16="http://schemas.microsoft.com/office/drawing/2014/main" id="{E0A549D9-7448-4B07-A928-5EA4178458FC}"/>
                          </a:ext>
                        </a:extLst>
                      </p:cNvPr>
                      <p:cNvPicPr>
                        <a:picLocks noChangeAspect="1" noChangeArrowheads="1"/>
                      </p:cNvPicPr>
                      <p:nvPr/>
                    </p:nvPicPr>
                    <p:blipFill>
                      <a:blip r:embed="rId5"/>
                      <a:srcRect/>
                      <a:stretch>
                        <a:fillRect/>
                      </a:stretch>
                    </p:blipFill>
                    <p:spPr bwMode="auto">
                      <a:xfrm>
                        <a:off x="397733" y="5240466"/>
                        <a:ext cx="4352925" cy="527050"/>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34BFB855-343E-443E-9675-69711C9AD240}"/>
              </a:ext>
            </a:extLst>
          </p:cNvPr>
          <p:cNvSpPr txBox="1"/>
          <p:nvPr/>
        </p:nvSpPr>
        <p:spPr>
          <a:xfrm>
            <a:off x="310181" y="4492788"/>
            <a:ext cx="11436430" cy="584775"/>
          </a:xfrm>
          <a:prstGeom prst="rect">
            <a:avLst/>
          </a:prstGeom>
          <a:noFill/>
        </p:spPr>
        <p:txBody>
          <a:bodyPr wrap="square" rtlCol="0">
            <a:spAutoFit/>
          </a:bodyPr>
          <a:lstStyle/>
          <a:p>
            <a:r>
              <a:rPr lang="en-US" sz="1600"/>
              <a:t>Now we would venture a perturbative expansion in the interaction, but the resulting integrals often aren’t convergent.  So instead of an expansion in powers of u, we do it as powers of f.  Note that an N-particle system will contain powers of f up to N(N-1)/2.</a:t>
            </a:r>
          </a:p>
        </p:txBody>
      </p:sp>
    </p:spTree>
    <p:extLst>
      <p:ext uri="{BB962C8B-B14F-4D97-AF65-F5344CB8AC3E}">
        <p14:creationId xmlns:p14="http://schemas.microsoft.com/office/powerpoint/2010/main" val="15164392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3402221" y="82070"/>
            <a:ext cx="6031203" cy="584775"/>
          </a:xfrm>
          <a:prstGeom prst="rect">
            <a:avLst/>
          </a:prstGeom>
          <a:noFill/>
        </p:spPr>
        <p:txBody>
          <a:bodyPr wrap="none" rtlCol="0">
            <a:spAutoFit/>
          </a:bodyPr>
          <a:lstStyle/>
          <a:p>
            <a:r>
              <a:rPr lang="en-US" sz="3200" b="1" u="sng"/>
              <a:t>Classical Perturbation Theory for Z</a:t>
            </a:r>
            <a:endParaRPr lang="en-US" sz="2000" b="1" u="sng"/>
          </a:p>
        </p:txBody>
      </p:sp>
      <p:sp>
        <p:nvSpPr>
          <p:cNvPr id="16" name="TextBox 15">
            <a:extLst>
              <a:ext uri="{FF2B5EF4-FFF2-40B4-BE49-F238E27FC236}">
                <a16:creationId xmlns:a16="http://schemas.microsoft.com/office/drawing/2014/main" id="{A12F4757-D7E6-4F77-BBBF-A5FFD47AB04A}"/>
              </a:ext>
            </a:extLst>
          </p:cNvPr>
          <p:cNvSpPr txBox="1"/>
          <p:nvPr/>
        </p:nvSpPr>
        <p:spPr>
          <a:xfrm>
            <a:off x="280695" y="787200"/>
            <a:ext cx="11022043" cy="523220"/>
          </a:xfrm>
          <a:prstGeom prst="rect">
            <a:avLst/>
          </a:prstGeom>
          <a:noFill/>
        </p:spPr>
        <p:txBody>
          <a:bodyPr wrap="square" rtlCol="0">
            <a:spAutoFit/>
          </a:bodyPr>
          <a:lstStyle/>
          <a:p>
            <a:r>
              <a:rPr lang="en-US" sz="1400"/>
              <a:t>We can represent the terms in Z’</a:t>
            </a:r>
            <a:r>
              <a:rPr lang="en-US" sz="1400" baseline="-25000"/>
              <a:t>N</a:t>
            </a:r>
            <a:r>
              <a:rPr lang="en-US" sz="1400"/>
              <a:t> like like this.  Say N = 8, then some terms are – there are 2</a:t>
            </a:r>
            <a:r>
              <a:rPr lang="en-US" sz="1400" baseline="30000"/>
              <a:t>N(N-1)/2</a:t>
            </a:r>
            <a:r>
              <a:rPr lang="en-US" sz="1400"/>
              <a:t> diagrams corresponding to every possibility of pairing two particles:</a:t>
            </a:r>
          </a:p>
        </p:txBody>
      </p:sp>
      <p:graphicFrame>
        <p:nvGraphicFramePr>
          <p:cNvPr id="17" name="Object 16">
            <a:extLst>
              <a:ext uri="{FF2B5EF4-FFF2-40B4-BE49-F238E27FC236}">
                <a16:creationId xmlns:a16="http://schemas.microsoft.com/office/drawing/2014/main" id="{4830BCD0-9D2C-4565-9CF5-6239EE758EBD}"/>
              </a:ext>
            </a:extLst>
          </p:cNvPr>
          <p:cNvGraphicFramePr>
            <a:graphicFrameLocks noChangeAspect="1"/>
          </p:cNvGraphicFramePr>
          <p:nvPr>
            <p:extLst>
              <p:ext uri="{D42A27DB-BD31-4B8C-83A1-F6EECF244321}">
                <p14:modId xmlns:p14="http://schemas.microsoft.com/office/powerpoint/2010/main" val="1807343659"/>
              </p:ext>
            </p:extLst>
          </p:nvPr>
        </p:nvGraphicFramePr>
        <p:xfrm>
          <a:off x="2602121" y="1395335"/>
          <a:ext cx="1600200" cy="800100"/>
        </p:xfrm>
        <a:graphic>
          <a:graphicData uri="http://schemas.openxmlformats.org/presentationml/2006/ole">
            <mc:AlternateContent xmlns:mc="http://schemas.openxmlformats.org/markup-compatibility/2006">
              <mc:Choice xmlns:v="urn:schemas-microsoft-com:vml" Requires="v">
                <p:oleObj name="Bitmap Image" r:id="rId2" imgW="3134162" imgH="2133898" progId="Paint.Picture">
                  <p:embed/>
                </p:oleObj>
              </mc:Choice>
              <mc:Fallback>
                <p:oleObj name="Bitmap Image" r:id="rId2" imgW="3134162" imgH="2133898" progId="Paint.Picture">
                  <p:embed/>
                  <p:pic>
                    <p:nvPicPr>
                      <p:cNvPr id="6" name="Object 5">
                        <a:extLst>
                          <a:ext uri="{FF2B5EF4-FFF2-40B4-BE49-F238E27FC236}">
                            <a16:creationId xmlns:a16="http://schemas.microsoft.com/office/drawing/2014/main" id="{26B538AD-2341-450B-A1AB-5A7BD14AE7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6079" t="15178" r="42857" b="47322"/>
                      <a:stretch>
                        <a:fillRect/>
                      </a:stretch>
                    </p:blipFill>
                    <p:spPr bwMode="auto">
                      <a:xfrm>
                        <a:off x="2602121" y="1395335"/>
                        <a:ext cx="1600200" cy="800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17">
            <a:extLst>
              <a:ext uri="{FF2B5EF4-FFF2-40B4-BE49-F238E27FC236}">
                <a16:creationId xmlns:a16="http://schemas.microsoft.com/office/drawing/2014/main" id="{F04D312A-AAFF-4909-A134-BBDA4F614108}"/>
              </a:ext>
            </a:extLst>
          </p:cNvPr>
          <p:cNvGraphicFramePr>
            <a:graphicFrameLocks noChangeAspect="1"/>
          </p:cNvGraphicFramePr>
          <p:nvPr>
            <p:extLst>
              <p:ext uri="{D42A27DB-BD31-4B8C-83A1-F6EECF244321}">
                <p14:modId xmlns:p14="http://schemas.microsoft.com/office/powerpoint/2010/main" val="3088148917"/>
              </p:ext>
            </p:extLst>
          </p:nvPr>
        </p:nvGraphicFramePr>
        <p:xfrm>
          <a:off x="5047274" y="1313247"/>
          <a:ext cx="1714500" cy="914400"/>
        </p:xfrm>
        <a:graphic>
          <a:graphicData uri="http://schemas.openxmlformats.org/presentationml/2006/ole">
            <mc:AlternateContent xmlns:mc="http://schemas.openxmlformats.org/markup-compatibility/2006">
              <mc:Choice xmlns:v="urn:schemas-microsoft-com:vml" Requires="v">
                <p:oleObj name="Bitmap Image" r:id="rId4" imgW="3134162" imgH="2133898" progId="Paint.Picture">
                  <p:embed/>
                </p:oleObj>
              </mc:Choice>
              <mc:Fallback>
                <p:oleObj name="Bitmap Image" r:id="rId4" imgW="3134162" imgH="2133898" progId="Paint.Picture">
                  <p:embed/>
                  <p:pic>
                    <p:nvPicPr>
                      <p:cNvPr id="9" name="Object 8">
                        <a:extLst>
                          <a:ext uri="{FF2B5EF4-FFF2-40B4-BE49-F238E27FC236}">
                            <a16:creationId xmlns:a16="http://schemas.microsoft.com/office/drawing/2014/main" id="{90644DF9-D1D0-433D-A1F6-415CA763608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7295" t="10715" r="37994" b="46428"/>
                      <a:stretch>
                        <a:fillRect/>
                      </a:stretch>
                    </p:blipFill>
                    <p:spPr bwMode="auto">
                      <a:xfrm>
                        <a:off x="5047274" y="1313247"/>
                        <a:ext cx="17145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TextBox 20">
            <a:extLst>
              <a:ext uri="{FF2B5EF4-FFF2-40B4-BE49-F238E27FC236}">
                <a16:creationId xmlns:a16="http://schemas.microsoft.com/office/drawing/2014/main" id="{25D1EA25-AC0D-45AC-8F78-B585EE107583}"/>
              </a:ext>
            </a:extLst>
          </p:cNvPr>
          <p:cNvSpPr txBox="1"/>
          <p:nvPr/>
        </p:nvSpPr>
        <p:spPr>
          <a:xfrm>
            <a:off x="258968" y="2886746"/>
            <a:ext cx="11401923" cy="954107"/>
          </a:xfrm>
          <a:prstGeom prst="rect">
            <a:avLst/>
          </a:prstGeom>
          <a:noFill/>
        </p:spPr>
        <p:txBody>
          <a:bodyPr wrap="square" rtlCol="0">
            <a:spAutoFit/>
          </a:bodyPr>
          <a:lstStyle/>
          <a:p>
            <a:r>
              <a:rPr lang="en-US" sz="1400"/>
              <a:t>The first term contains eight 1-clusters.  The second term contains four 1-clusters and two 2-clusters.  The third term contains three 1-clusters, one 2-cluster, and one 3-cluster.   The last term contains the same as the third.  And in general there will be a different term for every different graph.  And every term/graph factors into a product of clusters.  Say m</a:t>
            </a:r>
            <a:r>
              <a:rPr lang="en-US" sz="1400" baseline="-25000"/>
              <a:t>ℓ</a:t>
            </a:r>
            <a:r>
              <a:rPr lang="en-US" sz="1400"/>
              <a:t> is the # of ℓ - clusters in the graph.  Then we must have: </a:t>
            </a:r>
            <a:r>
              <a:rPr lang="el-GR" sz="1400"/>
              <a:t>Σ</a:t>
            </a:r>
            <a:r>
              <a:rPr lang="en-US" sz="1400"/>
              <a:t>m</a:t>
            </a:r>
            <a:r>
              <a:rPr lang="en-US" sz="1400" baseline="-25000"/>
              <a:t>ℓ</a:t>
            </a:r>
            <a:r>
              <a:rPr lang="en-US" sz="1400"/>
              <a:t>ℓ = N.  So after factoring every term into its product of clusters, we can formally evaluate the sum and write:</a:t>
            </a:r>
          </a:p>
        </p:txBody>
      </p:sp>
      <p:graphicFrame>
        <p:nvGraphicFramePr>
          <p:cNvPr id="23" name="Object 22">
            <a:extLst>
              <a:ext uri="{FF2B5EF4-FFF2-40B4-BE49-F238E27FC236}">
                <a16:creationId xmlns:a16="http://schemas.microsoft.com/office/drawing/2014/main" id="{41AB045C-5D60-44BF-B605-30EB17EA6F8F}"/>
              </a:ext>
            </a:extLst>
          </p:cNvPr>
          <p:cNvGraphicFramePr>
            <a:graphicFrameLocks noChangeAspect="1"/>
          </p:cNvGraphicFramePr>
          <p:nvPr>
            <p:extLst>
              <p:ext uri="{D42A27DB-BD31-4B8C-83A1-F6EECF244321}">
                <p14:modId xmlns:p14="http://schemas.microsoft.com/office/powerpoint/2010/main" val="177734866"/>
              </p:ext>
            </p:extLst>
          </p:nvPr>
        </p:nvGraphicFramePr>
        <p:xfrm>
          <a:off x="2532063" y="2193043"/>
          <a:ext cx="2116137" cy="630238"/>
        </p:xfrm>
        <a:graphic>
          <a:graphicData uri="http://schemas.openxmlformats.org/presentationml/2006/ole">
            <mc:AlternateContent xmlns:mc="http://schemas.openxmlformats.org/markup-compatibility/2006">
              <mc:Choice xmlns:v="urn:schemas-microsoft-com:vml" Requires="v">
                <p:oleObj name="Equation" r:id="rId6" imgW="1523880" imgH="457200" progId="Equation.DSMT4">
                  <p:embed/>
                </p:oleObj>
              </mc:Choice>
              <mc:Fallback>
                <p:oleObj name="Equation" r:id="rId6" imgW="1523880" imgH="457200" progId="Equation.DSMT4">
                  <p:embed/>
                  <p:pic>
                    <p:nvPicPr>
                      <p:cNvPr id="10" name="Object 9">
                        <a:extLst>
                          <a:ext uri="{FF2B5EF4-FFF2-40B4-BE49-F238E27FC236}">
                            <a16:creationId xmlns:a16="http://schemas.microsoft.com/office/drawing/2014/main" id="{E0A549D9-7448-4B07-A928-5EA4178458FC}"/>
                          </a:ext>
                        </a:extLst>
                      </p:cNvPr>
                      <p:cNvPicPr>
                        <a:picLocks noChangeAspect="1" noChangeArrowheads="1"/>
                      </p:cNvPicPr>
                      <p:nvPr/>
                    </p:nvPicPr>
                    <p:blipFill>
                      <a:blip r:embed="rId7"/>
                      <a:srcRect/>
                      <a:stretch>
                        <a:fillRect/>
                      </a:stretch>
                    </p:blipFill>
                    <p:spPr bwMode="auto">
                      <a:xfrm>
                        <a:off x="2532063" y="2193043"/>
                        <a:ext cx="2116137" cy="630238"/>
                      </a:xfrm>
                      <a:prstGeom prst="rect">
                        <a:avLst/>
                      </a:prstGeom>
                      <a:noFill/>
                    </p:spPr>
                  </p:pic>
                </p:oleObj>
              </mc:Fallback>
            </mc:AlternateContent>
          </a:graphicData>
        </a:graphic>
      </p:graphicFrame>
      <p:graphicFrame>
        <p:nvGraphicFramePr>
          <p:cNvPr id="24" name="Object 23">
            <a:extLst>
              <a:ext uri="{FF2B5EF4-FFF2-40B4-BE49-F238E27FC236}">
                <a16:creationId xmlns:a16="http://schemas.microsoft.com/office/drawing/2014/main" id="{D15EB209-D477-4C1E-A3D8-E655BE38BDEC}"/>
              </a:ext>
            </a:extLst>
          </p:cNvPr>
          <p:cNvGraphicFramePr>
            <a:graphicFrameLocks noChangeAspect="1"/>
          </p:cNvGraphicFramePr>
          <p:nvPr>
            <p:extLst>
              <p:ext uri="{D42A27DB-BD31-4B8C-83A1-F6EECF244321}">
                <p14:modId xmlns:p14="http://schemas.microsoft.com/office/powerpoint/2010/main" val="344265454"/>
              </p:ext>
            </p:extLst>
          </p:nvPr>
        </p:nvGraphicFramePr>
        <p:xfrm>
          <a:off x="5043488" y="2205743"/>
          <a:ext cx="2327275" cy="630238"/>
        </p:xfrm>
        <a:graphic>
          <a:graphicData uri="http://schemas.openxmlformats.org/presentationml/2006/ole">
            <mc:AlternateContent xmlns:mc="http://schemas.openxmlformats.org/markup-compatibility/2006">
              <mc:Choice xmlns:v="urn:schemas-microsoft-com:vml" Requires="v">
                <p:oleObj name="Equation" r:id="rId8" imgW="1676160" imgH="457200" progId="Equation.DSMT4">
                  <p:embed/>
                </p:oleObj>
              </mc:Choice>
              <mc:Fallback>
                <p:oleObj name="Equation" r:id="rId8" imgW="1676160" imgH="457200" progId="Equation.DSMT4">
                  <p:embed/>
                  <p:pic>
                    <p:nvPicPr>
                      <p:cNvPr id="23" name="Object 22">
                        <a:extLst>
                          <a:ext uri="{FF2B5EF4-FFF2-40B4-BE49-F238E27FC236}">
                            <a16:creationId xmlns:a16="http://schemas.microsoft.com/office/drawing/2014/main" id="{41AB045C-5D60-44BF-B605-30EB17EA6F8F}"/>
                          </a:ext>
                        </a:extLst>
                      </p:cNvPr>
                      <p:cNvPicPr>
                        <a:picLocks noChangeAspect="1" noChangeArrowheads="1"/>
                      </p:cNvPicPr>
                      <p:nvPr/>
                    </p:nvPicPr>
                    <p:blipFill>
                      <a:blip r:embed="rId9"/>
                      <a:srcRect/>
                      <a:stretch>
                        <a:fillRect/>
                      </a:stretch>
                    </p:blipFill>
                    <p:spPr bwMode="auto">
                      <a:xfrm>
                        <a:off x="5043488" y="2205743"/>
                        <a:ext cx="2327275" cy="630238"/>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27BD82F0-AA30-4E75-BD84-631D3C204843}"/>
              </a:ext>
            </a:extLst>
          </p:cNvPr>
          <p:cNvGraphicFramePr>
            <a:graphicFrameLocks noChangeAspect="1"/>
          </p:cNvGraphicFramePr>
          <p:nvPr>
            <p:extLst>
              <p:ext uri="{D42A27DB-BD31-4B8C-83A1-F6EECF244321}">
                <p14:modId xmlns:p14="http://schemas.microsoft.com/office/powerpoint/2010/main" val="3557609537"/>
              </p:ext>
            </p:extLst>
          </p:nvPr>
        </p:nvGraphicFramePr>
        <p:xfrm>
          <a:off x="271268" y="1309278"/>
          <a:ext cx="1485900" cy="922338"/>
        </p:xfrm>
        <a:graphic>
          <a:graphicData uri="http://schemas.openxmlformats.org/presentationml/2006/ole">
            <mc:AlternateContent xmlns:mc="http://schemas.openxmlformats.org/markup-compatibility/2006">
              <mc:Choice xmlns:v="urn:schemas-microsoft-com:vml" Requires="v">
                <p:oleObj name="Bitmap Image" r:id="rId10" imgW="3134162" imgH="2133898" progId="Paint.Picture">
                  <p:embed/>
                </p:oleObj>
              </mc:Choice>
              <mc:Fallback>
                <p:oleObj name="Bitmap Image" r:id="rId10" imgW="3134162" imgH="2133898" progId="Paint.Picture">
                  <p:embed/>
                  <p:pic>
                    <p:nvPicPr>
                      <p:cNvPr id="0" name="Object 29"/>
                      <p:cNvPicPr>
                        <a:picLocks noChangeAspect="1" noChangeArrowheads="1"/>
                      </p:cNvPicPr>
                      <p:nvPr/>
                    </p:nvPicPr>
                    <p:blipFill>
                      <a:blip r:embed="rId11">
                        <a:extLst>
                          <a:ext uri="{28A0092B-C50C-407E-A947-70E740481C1C}">
                            <a14:useLocalDpi xmlns:a14="http://schemas.microsoft.com/office/drawing/2010/main" val="0"/>
                          </a:ext>
                        </a:extLst>
                      </a:blip>
                      <a:srcRect l="7294" t="11160" r="45288" b="45535"/>
                      <a:stretch>
                        <a:fillRect/>
                      </a:stretch>
                    </p:blipFill>
                    <p:spPr bwMode="auto">
                      <a:xfrm>
                        <a:off x="271268" y="1309278"/>
                        <a:ext cx="1485900" cy="922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26">
            <a:extLst>
              <a:ext uri="{FF2B5EF4-FFF2-40B4-BE49-F238E27FC236}">
                <a16:creationId xmlns:a16="http://schemas.microsoft.com/office/drawing/2014/main" id="{5997A939-EE75-4D86-B0CF-BD106DE87C79}"/>
              </a:ext>
            </a:extLst>
          </p:cNvPr>
          <p:cNvGraphicFramePr>
            <a:graphicFrameLocks noChangeAspect="1"/>
          </p:cNvGraphicFramePr>
          <p:nvPr>
            <p:extLst>
              <p:ext uri="{D42A27DB-BD31-4B8C-83A1-F6EECF244321}">
                <p14:modId xmlns:p14="http://schemas.microsoft.com/office/powerpoint/2010/main" val="1392566073"/>
              </p:ext>
            </p:extLst>
          </p:nvPr>
        </p:nvGraphicFramePr>
        <p:xfrm>
          <a:off x="361701" y="2193502"/>
          <a:ext cx="1568450" cy="630237"/>
        </p:xfrm>
        <a:graphic>
          <a:graphicData uri="http://schemas.openxmlformats.org/presentationml/2006/ole">
            <mc:AlternateContent xmlns:mc="http://schemas.openxmlformats.org/markup-compatibility/2006">
              <mc:Choice xmlns:v="urn:schemas-microsoft-com:vml" Requires="v">
                <p:oleObj name="Equation" r:id="rId12" imgW="1130040" imgH="457200" progId="Equation.DSMT4">
                  <p:embed/>
                </p:oleObj>
              </mc:Choice>
              <mc:Fallback>
                <p:oleObj name="Equation" r:id="rId12" imgW="1130040" imgH="457200" progId="Equation.DSMT4">
                  <p:embed/>
                  <p:pic>
                    <p:nvPicPr>
                      <p:cNvPr id="23" name="Object 22">
                        <a:extLst>
                          <a:ext uri="{FF2B5EF4-FFF2-40B4-BE49-F238E27FC236}">
                            <a16:creationId xmlns:a16="http://schemas.microsoft.com/office/drawing/2014/main" id="{41AB045C-5D60-44BF-B605-30EB17EA6F8F}"/>
                          </a:ext>
                        </a:extLst>
                      </p:cNvPr>
                      <p:cNvPicPr>
                        <a:picLocks noChangeAspect="1" noChangeArrowheads="1"/>
                      </p:cNvPicPr>
                      <p:nvPr/>
                    </p:nvPicPr>
                    <p:blipFill>
                      <a:blip r:embed="rId13"/>
                      <a:srcRect/>
                      <a:stretch>
                        <a:fillRect/>
                      </a:stretch>
                    </p:blipFill>
                    <p:spPr bwMode="auto">
                      <a:xfrm>
                        <a:off x="361701" y="2193502"/>
                        <a:ext cx="1568450" cy="630237"/>
                      </a:xfrm>
                      <a:prstGeom prst="rect">
                        <a:avLst/>
                      </a:prstGeom>
                      <a:noFill/>
                    </p:spPr>
                  </p:pic>
                </p:oleObj>
              </mc:Fallback>
            </mc:AlternateContent>
          </a:graphicData>
        </a:graphic>
      </p:graphicFrame>
      <p:graphicFrame>
        <p:nvGraphicFramePr>
          <p:cNvPr id="28" name="Object 27">
            <a:extLst>
              <a:ext uri="{FF2B5EF4-FFF2-40B4-BE49-F238E27FC236}">
                <a16:creationId xmlns:a16="http://schemas.microsoft.com/office/drawing/2014/main" id="{8588402E-1F07-4A16-913C-9DC811F3C31A}"/>
              </a:ext>
            </a:extLst>
          </p:cNvPr>
          <p:cNvGraphicFramePr>
            <a:graphicFrameLocks noChangeAspect="1"/>
          </p:cNvGraphicFramePr>
          <p:nvPr>
            <p:extLst>
              <p:ext uri="{D42A27DB-BD31-4B8C-83A1-F6EECF244321}">
                <p14:modId xmlns:p14="http://schemas.microsoft.com/office/powerpoint/2010/main" val="1950668092"/>
              </p:ext>
            </p:extLst>
          </p:nvPr>
        </p:nvGraphicFramePr>
        <p:xfrm>
          <a:off x="347155" y="3979919"/>
          <a:ext cx="7218363" cy="695325"/>
        </p:xfrm>
        <a:graphic>
          <a:graphicData uri="http://schemas.openxmlformats.org/presentationml/2006/ole">
            <mc:AlternateContent xmlns:mc="http://schemas.openxmlformats.org/markup-compatibility/2006">
              <mc:Choice xmlns:v="urn:schemas-microsoft-com:vml" Requires="v">
                <p:oleObj name="Equation" r:id="rId14" imgW="5486400" imgH="533160" progId="Equation.DSMT4">
                  <p:embed/>
                </p:oleObj>
              </mc:Choice>
              <mc:Fallback>
                <p:oleObj name="Equation" r:id="rId14" imgW="5486400" imgH="533160" progId="Equation.DSMT4">
                  <p:embed/>
                  <p:pic>
                    <p:nvPicPr>
                      <p:cNvPr id="18" name="Object 17">
                        <a:extLst>
                          <a:ext uri="{FF2B5EF4-FFF2-40B4-BE49-F238E27FC236}">
                            <a16:creationId xmlns:a16="http://schemas.microsoft.com/office/drawing/2014/main" id="{E28AA8C8-B64E-4DEE-9AB1-34965B34AC4F}"/>
                          </a:ext>
                        </a:extLst>
                      </p:cNvPr>
                      <p:cNvPicPr>
                        <a:picLocks noChangeAspect="1" noChangeArrowheads="1"/>
                      </p:cNvPicPr>
                      <p:nvPr/>
                    </p:nvPicPr>
                    <p:blipFill>
                      <a:blip r:embed="rId15"/>
                      <a:srcRect/>
                      <a:stretch>
                        <a:fillRect/>
                      </a:stretch>
                    </p:blipFill>
                    <p:spPr bwMode="auto">
                      <a:xfrm>
                        <a:off x="347155" y="3979919"/>
                        <a:ext cx="7218363" cy="695325"/>
                      </a:xfrm>
                      <a:prstGeom prst="rect">
                        <a:avLst/>
                      </a:prstGeom>
                      <a:noFill/>
                      <a:ln>
                        <a:solidFill>
                          <a:schemeClr val="accent1"/>
                        </a:solidFill>
                      </a:ln>
                    </p:spPr>
                  </p:pic>
                </p:oleObj>
              </mc:Fallback>
            </mc:AlternateContent>
          </a:graphicData>
        </a:graphic>
      </p:graphicFrame>
      <p:graphicFrame>
        <p:nvGraphicFramePr>
          <p:cNvPr id="29" name="Object 28">
            <a:extLst>
              <a:ext uri="{FF2B5EF4-FFF2-40B4-BE49-F238E27FC236}">
                <a16:creationId xmlns:a16="http://schemas.microsoft.com/office/drawing/2014/main" id="{474BB8F8-3A69-4366-93C4-47D8607FEEE9}"/>
              </a:ext>
            </a:extLst>
          </p:cNvPr>
          <p:cNvGraphicFramePr>
            <a:graphicFrameLocks noChangeAspect="1"/>
          </p:cNvGraphicFramePr>
          <p:nvPr>
            <p:extLst>
              <p:ext uri="{D42A27DB-BD31-4B8C-83A1-F6EECF244321}">
                <p14:modId xmlns:p14="http://schemas.microsoft.com/office/powerpoint/2010/main" val="2311723985"/>
              </p:ext>
            </p:extLst>
          </p:nvPr>
        </p:nvGraphicFramePr>
        <p:xfrm>
          <a:off x="347155" y="4708268"/>
          <a:ext cx="798771" cy="665643"/>
        </p:xfrm>
        <a:graphic>
          <a:graphicData uri="http://schemas.openxmlformats.org/presentationml/2006/ole">
            <mc:AlternateContent xmlns:mc="http://schemas.openxmlformats.org/markup-compatibility/2006">
              <mc:Choice xmlns:v="urn:schemas-microsoft-com:vml" Requires="v">
                <p:oleObj name="Bitmap Image" r:id="rId16" imgW="3134162" imgH="2133898" progId="Paint.Picture">
                  <p:embed/>
                </p:oleObj>
              </mc:Choice>
              <mc:Fallback>
                <p:oleObj name="Bitmap Image" r:id="rId16" imgW="3134162" imgH="2133898" progId="Paint.Picture">
                  <p:embed/>
                  <p:pic>
                    <p:nvPicPr>
                      <p:cNvPr id="21" name="Object 20">
                        <a:extLst>
                          <a:ext uri="{FF2B5EF4-FFF2-40B4-BE49-F238E27FC236}">
                            <a16:creationId xmlns:a16="http://schemas.microsoft.com/office/drawing/2014/main" id="{AB16561C-1908-4BFC-8A92-0513472DB574}"/>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l="9726" t="15178" r="68388" b="58035"/>
                      <a:stretch>
                        <a:fillRect/>
                      </a:stretch>
                    </p:blipFill>
                    <p:spPr bwMode="auto">
                      <a:xfrm>
                        <a:off x="347155" y="4708268"/>
                        <a:ext cx="798771" cy="665643"/>
                      </a:xfrm>
                      <a:prstGeom prst="rect">
                        <a:avLst/>
                      </a:prstGeom>
                      <a:noFill/>
                    </p:spPr>
                  </p:pic>
                </p:oleObj>
              </mc:Fallback>
            </mc:AlternateContent>
          </a:graphicData>
        </a:graphic>
      </p:graphicFrame>
      <p:graphicFrame>
        <p:nvGraphicFramePr>
          <p:cNvPr id="30" name="Object 29">
            <a:extLst>
              <a:ext uri="{FF2B5EF4-FFF2-40B4-BE49-F238E27FC236}">
                <a16:creationId xmlns:a16="http://schemas.microsoft.com/office/drawing/2014/main" id="{076E97C8-FE18-41EE-88B1-683A32507672}"/>
              </a:ext>
            </a:extLst>
          </p:cNvPr>
          <p:cNvGraphicFramePr>
            <a:graphicFrameLocks noChangeAspect="1"/>
          </p:cNvGraphicFramePr>
          <p:nvPr>
            <p:extLst>
              <p:ext uri="{D42A27DB-BD31-4B8C-83A1-F6EECF244321}">
                <p14:modId xmlns:p14="http://schemas.microsoft.com/office/powerpoint/2010/main" val="2928764423"/>
              </p:ext>
            </p:extLst>
          </p:nvPr>
        </p:nvGraphicFramePr>
        <p:xfrm>
          <a:off x="4759325" y="4843463"/>
          <a:ext cx="3303588" cy="498475"/>
        </p:xfrm>
        <a:graphic>
          <a:graphicData uri="http://schemas.openxmlformats.org/presentationml/2006/ole">
            <mc:AlternateContent xmlns:mc="http://schemas.openxmlformats.org/markup-compatibility/2006">
              <mc:Choice xmlns:v="urn:schemas-microsoft-com:vml" Requires="v">
                <p:oleObj name="Equation" r:id="rId18" imgW="2641320" imgH="393480" progId="Equation.DSMT4">
                  <p:embed/>
                </p:oleObj>
              </mc:Choice>
              <mc:Fallback>
                <p:oleObj name="Equation" r:id="rId18" imgW="2641320" imgH="393480" progId="Equation.DSMT4">
                  <p:embed/>
                  <p:pic>
                    <p:nvPicPr>
                      <p:cNvPr id="23" name="Object 22">
                        <a:extLst>
                          <a:ext uri="{FF2B5EF4-FFF2-40B4-BE49-F238E27FC236}">
                            <a16:creationId xmlns:a16="http://schemas.microsoft.com/office/drawing/2014/main" id="{0C330E6E-FCBB-496B-8B5C-DF270E262F81}"/>
                          </a:ext>
                        </a:extLst>
                      </p:cNvPr>
                      <p:cNvPicPr>
                        <a:picLocks noChangeAspect="1" noChangeArrowheads="1"/>
                      </p:cNvPicPr>
                      <p:nvPr/>
                    </p:nvPicPr>
                    <p:blipFill>
                      <a:blip r:embed="rId19"/>
                      <a:srcRect/>
                      <a:stretch>
                        <a:fillRect/>
                      </a:stretch>
                    </p:blipFill>
                    <p:spPr bwMode="auto">
                      <a:xfrm>
                        <a:off x="4759325" y="4843463"/>
                        <a:ext cx="3303588" cy="498475"/>
                      </a:xfrm>
                      <a:prstGeom prst="rect">
                        <a:avLst/>
                      </a:prstGeom>
                      <a:noFill/>
                    </p:spPr>
                  </p:pic>
                </p:oleObj>
              </mc:Fallback>
            </mc:AlternateContent>
          </a:graphicData>
        </a:graphic>
      </p:graphicFrame>
      <p:graphicFrame>
        <p:nvGraphicFramePr>
          <p:cNvPr id="31" name="Object 30">
            <a:extLst>
              <a:ext uri="{FF2B5EF4-FFF2-40B4-BE49-F238E27FC236}">
                <a16:creationId xmlns:a16="http://schemas.microsoft.com/office/drawing/2014/main" id="{89F3B17D-D43F-4016-BD56-652B283F06EB}"/>
              </a:ext>
            </a:extLst>
          </p:cNvPr>
          <p:cNvGraphicFramePr>
            <a:graphicFrameLocks noChangeAspect="1"/>
          </p:cNvGraphicFramePr>
          <p:nvPr>
            <p:extLst>
              <p:ext uri="{D42A27DB-BD31-4B8C-83A1-F6EECF244321}">
                <p14:modId xmlns:p14="http://schemas.microsoft.com/office/powerpoint/2010/main" val="3839139803"/>
              </p:ext>
            </p:extLst>
          </p:nvPr>
        </p:nvGraphicFramePr>
        <p:xfrm>
          <a:off x="288788" y="5411543"/>
          <a:ext cx="1442871" cy="480957"/>
        </p:xfrm>
        <a:graphic>
          <a:graphicData uri="http://schemas.openxmlformats.org/presentationml/2006/ole">
            <mc:AlternateContent xmlns:mc="http://schemas.openxmlformats.org/markup-compatibility/2006">
              <mc:Choice xmlns:v="urn:schemas-microsoft-com:vml" Requires="v">
                <p:oleObj name="Bitmap Image" r:id="rId20" imgW="3134162" imgH="2133898" progId="Paint.Picture">
                  <p:embed/>
                </p:oleObj>
              </mc:Choice>
              <mc:Fallback>
                <p:oleObj name="Bitmap Image" r:id="rId20" imgW="3134162" imgH="2133898" progId="Paint.Picture">
                  <p:embed/>
                  <p:pic>
                    <p:nvPicPr>
                      <p:cNvPr id="25" name="Object 24">
                        <a:extLst>
                          <a:ext uri="{FF2B5EF4-FFF2-40B4-BE49-F238E27FC236}">
                            <a16:creationId xmlns:a16="http://schemas.microsoft.com/office/drawing/2014/main" id="{79B20E9A-DE63-418C-871E-4947F9AF4C65}"/>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l="13374" t="55357" r="42857" b="23215"/>
                      <a:stretch>
                        <a:fillRect/>
                      </a:stretch>
                    </p:blipFill>
                    <p:spPr bwMode="auto">
                      <a:xfrm>
                        <a:off x="288788" y="5411543"/>
                        <a:ext cx="1442871" cy="480957"/>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B051DE3D-7643-407F-824F-9F08A72C7E85}"/>
              </a:ext>
            </a:extLst>
          </p:cNvPr>
          <p:cNvGraphicFramePr>
            <a:graphicFrameLocks noChangeAspect="1"/>
          </p:cNvGraphicFramePr>
          <p:nvPr>
            <p:extLst>
              <p:ext uri="{D42A27DB-BD31-4B8C-83A1-F6EECF244321}">
                <p14:modId xmlns:p14="http://schemas.microsoft.com/office/powerpoint/2010/main" val="1822600398"/>
              </p:ext>
            </p:extLst>
          </p:nvPr>
        </p:nvGraphicFramePr>
        <p:xfrm>
          <a:off x="4755087" y="5411543"/>
          <a:ext cx="6089650" cy="585788"/>
        </p:xfrm>
        <a:graphic>
          <a:graphicData uri="http://schemas.openxmlformats.org/presentationml/2006/ole">
            <mc:AlternateContent xmlns:mc="http://schemas.openxmlformats.org/markup-compatibility/2006">
              <mc:Choice xmlns:v="urn:schemas-microsoft-com:vml" Requires="v">
                <p:oleObj name="Equation" r:id="rId22" imgW="4927320" imgH="469800" progId="Equation.DSMT4">
                  <p:embed/>
                </p:oleObj>
              </mc:Choice>
              <mc:Fallback>
                <p:oleObj name="Equation" r:id="rId22" imgW="4927320" imgH="469800" progId="Equation.DSMT4">
                  <p:embed/>
                  <p:pic>
                    <p:nvPicPr>
                      <p:cNvPr id="27" name="Object 26">
                        <a:extLst>
                          <a:ext uri="{FF2B5EF4-FFF2-40B4-BE49-F238E27FC236}">
                            <a16:creationId xmlns:a16="http://schemas.microsoft.com/office/drawing/2014/main" id="{A7E25CF5-2A74-4ABE-A595-8B41ED605774}"/>
                          </a:ext>
                        </a:extLst>
                      </p:cNvPr>
                      <p:cNvPicPr>
                        <a:picLocks noChangeAspect="1" noChangeArrowheads="1"/>
                      </p:cNvPicPr>
                      <p:nvPr/>
                    </p:nvPicPr>
                    <p:blipFill>
                      <a:blip r:embed="rId23"/>
                      <a:srcRect/>
                      <a:stretch>
                        <a:fillRect/>
                      </a:stretch>
                    </p:blipFill>
                    <p:spPr bwMode="auto">
                      <a:xfrm>
                        <a:off x="4755087" y="5411543"/>
                        <a:ext cx="6089650" cy="585788"/>
                      </a:xfrm>
                      <a:prstGeom prst="rect">
                        <a:avLst/>
                      </a:prstGeom>
                      <a:noFill/>
                    </p:spPr>
                  </p:pic>
                </p:oleObj>
              </mc:Fallback>
            </mc:AlternateContent>
          </a:graphicData>
        </a:graphic>
      </p:graphicFrame>
      <p:graphicFrame>
        <p:nvGraphicFramePr>
          <p:cNvPr id="33" name="Object 32">
            <a:extLst>
              <a:ext uri="{FF2B5EF4-FFF2-40B4-BE49-F238E27FC236}">
                <a16:creationId xmlns:a16="http://schemas.microsoft.com/office/drawing/2014/main" id="{31B6894B-B93C-4CB3-B86D-FE8D49D6EA82}"/>
              </a:ext>
            </a:extLst>
          </p:cNvPr>
          <p:cNvGraphicFramePr>
            <a:graphicFrameLocks noChangeAspect="1"/>
          </p:cNvGraphicFramePr>
          <p:nvPr>
            <p:extLst>
              <p:ext uri="{D42A27DB-BD31-4B8C-83A1-F6EECF244321}">
                <p14:modId xmlns:p14="http://schemas.microsoft.com/office/powerpoint/2010/main" val="1478970265"/>
              </p:ext>
            </p:extLst>
          </p:nvPr>
        </p:nvGraphicFramePr>
        <p:xfrm>
          <a:off x="271268" y="5930132"/>
          <a:ext cx="4037070" cy="807414"/>
        </p:xfrm>
        <a:graphic>
          <a:graphicData uri="http://schemas.openxmlformats.org/presentationml/2006/ole">
            <mc:AlternateContent xmlns:mc="http://schemas.openxmlformats.org/markup-compatibility/2006">
              <mc:Choice xmlns:v="urn:schemas-microsoft-com:vml" Requires="v">
                <p:oleObj name="Bitmap Image" r:id="rId24" imgW="4753639" imgH="2133898" progId="Paint.Picture">
                  <p:embed/>
                </p:oleObj>
              </mc:Choice>
              <mc:Fallback>
                <p:oleObj name="Bitmap Image" r:id="rId24" imgW="4753639" imgH="2133898" progId="Paint.Picture">
                  <p:embed/>
                  <p:pic>
                    <p:nvPicPr>
                      <p:cNvPr id="29" name="Object 28">
                        <a:extLst>
                          <a:ext uri="{FF2B5EF4-FFF2-40B4-BE49-F238E27FC236}">
                            <a16:creationId xmlns:a16="http://schemas.microsoft.com/office/drawing/2014/main" id="{EC5D138D-7E7E-4589-A41E-FC00EFF4AC26}"/>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l="76" t="11160" r="15720" b="51340"/>
                      <a:stretch>
                        <a:fillRect/>
                      </a:stretch>
                    </p:blipFill>
                    <p:spPr bwMode="auto">
                      <a:xfrm>
                        <a:off x="271268" y="5930132"/>
                        <a:ext cx="4037070" cy="807414"/>
                      </a:xfrm>
                      <a:prstGeom prst="rect">
                        <a:avLst/>
                      </a:prstGeom>
                      <a:noFill/>
                    </p:spPr>
                  </p:pic>
                </p:oleObj>
              </mc:Fallback>
            </mc:AlternateContent>
          </a:graphicData>
        </a:graphic>
      </p:graphicFrame>
      <p:graphicFrame>
        <p:nvGraphicFramePr>
          <p:cNvPr id="34" name="Object 33">
            <a:extLst>
              <a:ext uri="{FF2B5EF4-FFF2-40B4-BE49-F238E27FC236}">
                <a16:creationId xmlns:a16="http://schemas.microsoft.com/office/drawing/2014/main" id="{781F8161-5923-432E-826C-1BF9D42CD2FE}"/>
              </a:ext>
            </a:extLst>
          </p:cNvPr>
          <p:cNvGraphicFramePr>
            <a:graphicFrameLocks noChangeAspect="1"/>
          </p:cNvGraphicFramePr>
          <p:nvPr>
            <p:extLst>
              <p:ext uri="{D42A27DB-BD31-4B8C-83A1-F6EECF244321}">
                <p14:modId xmlns:p14="http://schemas.microsoft.com/office/powerpoint/2010/main" val="400674742"/>
              </p:ext>
            </p:extLst>
          </p:nvPr>
        </p:nvGraphicFramePr>
        <p:xfrm>
          <a:off x="4755087" y="6090952"/>
          <a:ext cx="6081712" cy="485775"/>
        </p:xfrm>
        <a:graphic>
          <a:graphicData uri="http://schemas.openxmlformats.org/presentationml/2006/ole">
            <mc:AlternateContent xmlns:mc="http://schemas.openxmlformats.org/markup-compatibility/2006">
              <mc:Choice xmlns:v="urn:schemas-microsoft-com:vml" Requires="v">
                <p:oleObj name="Equation" r:id="rId26" imgW="4927320" imgH="393480" progId="Equation.DSMT4">
                  <p:embed/>
                </p:oleObj>
              </mc:Choice>
              <mc:Fallback>
                <p:oleObj name="Equation" r:id="rId26" imgW="4927320" imgH="393480" progId="Equation.DSMT4">
                  <p:embed/>
                  <p:pic>
                    <p:nvPicPr>
                      <p:cNvPr id="31" name="Object 30">
                        <a:extLst>
                          <a:ext uri="{FF2B5EF4-FFF2-40B4-BE49-F238E27FC236}">
                            <a16:creationId xmlns:a16="http://schemas.microsoft.com/office/drawing/2014/main" id="{160F8376-17C6-4F3F-AFD0-590F72EA44BB}"/>
                          </a:ext>
                        </a:extLst>
                      </p:cNvPr>
                      <p:cNvPicPr>
                        <a:picLocks noChangeAspect="1" noChangeArrowheads="1"/>
                      </p:cNvPicPr>
                      <p:nvPr/>
                    </p:nvPicPr>
                    <p:blipFill>
                      <a:blip r:embed="rId27"/>
                      <a:srcRect/>
                      <a:stretch>
                        <a:fillRect/>
                      </a:stretch>
                    </p:blipFill>
                    <p:spPr bwMode="auto">
                      <a:xfrm>
                        <a:off x="4755087" y="6090952"/>
                        <a:ext cx="6081712" cy="485775"/>
                      </a:xfrm>
                      <a:prstGeom prst="rect">
                        <a:avLst/>
                      </a:prstGeom>
                      <a:noFill/>
                    </p:spPr>
                  </p:pic>
                </p:oleObj>
              </mc:Fallback>
            </mc:AlternateContent>
          </a:graphicData>
        </a:graphic>
      </p:graphicFrame>
      <p:graphicFrame>
        <p:nvGraphicFramePr>
          <p:cNvPr id="20" name="Object 19">
            <a:extLst>
              <a:ext uri="{FF2B5EF4-FFF2-40B4-BE49-F238E27FC236}">
                <a16:creationId xmlns:a16="http://schemas.microsoft.com/office/drawing/2014/main" id="{B88C390F-899E-4CB3-A28A-3249B9444B00}"/>
              </a:ext>
            </a:extLst>
          </p:cNvPr>
          <p:cNvGraphicFramePr>
            <a:graphicFrameLocks noChangeAspect="1"/>
          </p:cNvGraphicFramePr>
          <p:nvPr>
            <p:extLst>
              <p:ext uri="{D42A27DB-BD31-4B8C-83A1-F6EECF244321}">
                <p14:modId xmlns:p14="http://schemas.microsoft.com/office/powerpoint/2010/main" val="3139988171"/>
              </p:ext>
            </p:extLst>
          </p:nvPr>
        </p:nvGraphicFramePr>
        <p:xfrm>
          <a:off x="7882482" y="2168171"/>
          <a:ext cx="2573337" cy="630237"/>
        </p:xfrm>
        <a:graphic>
          <a:graphicData uri="http://schemas.openxmlformats.org/presentationml/2006/ole">
            <mc:AlternateContent xmlns:mc="http://schemas.openxmlformats.org/markup-compatibility/2006">
              <mc:Choice xmlns:v="urn:schemas-microsoft-com:vml" Requires="v">
                <p:oleObj name="Equation" r:id="rId28" imgW="1854000" imgH="457200" progId="Equation.DSMT4">
                  <p:embed/>
                </p:oleObj>
              </mc:Choice>
              <mc:Fallback>
                <p:oleObj name="Equation" r:id="rId28" imgW="1854000" imgH="457200" progId="Equation.DSMT4">
                  <p:embed/>
                  <p:pic>
                    <p:nvPicPr>
                      <p:cNvPr id="24" name="Object 23">
                        <a:extLst>
                          <a:ext uri="{FF2B5EF4-FFF2-40B4-BE49-F238E27FC236}">
                            <a16:creationId xmlns:a16="http://schemas.microsoft.com/office/drawing/2014/main" id="{D15EB209-D477-4C1E-A3D8-E655BE38BDEC}"/>
                          </a:ext>
                        </a:extLst>
                      </p:cNvPr>
                      <p:cNvPicPr>
                        <a:picLocks noChangeAspect="1" noChangeArrowheads="1"/>
                      </p:cNvPicPr>
                      <p:nvPr/>
                    </p:nvPicPr>
                    <p:blipFill>
                      <a:blip r:embed="rId29"/>
                      <a:srcRect/>
                      <a:stretch>
                        <a:fillRect/>
                      </a:stretch>
                    </p:blipFill>
                    <p:spPr bwMode="auto">
                      <a:xfrm>
                        <a:off x="7882482" y="2168171"/>
                        <a:ext cx="2573337" cy="630237"/>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93DF9063-0E59-4708-BAD8-A226E5391F7F}"/>
              </a:ext>
            </a:extLst>
          </p:cNvPr>
          <p:cNvGraphicFramePr>
            <a:graphicFrameLocks noChangeAspect="1"/>
          </p:cNvGraphicFramePr>
          <p:nvPr>
            <p:extLst>
              <p:ext uri="{D42A27DB-BD31-4B8C-83A1-F6EECF244321}">
                <p14:modId xmlns:p14="http://schemas.microsoft.com/office/powerpoint/2010/main" val="2039839890"/>
              </p:ext>
            </p:extLst>
          </p:nvPr>
        </p:nvGraphicFramePr>
        <p:xfrm>
          <a:off x="8039100" y="1377068"/>
          <a:ext cx="1371600" cy="730250"/>
        </p:xfrm>
        <a:graphic>
          <a:graphicData uri="http://schemas.openxmlformats.org/presentationml/2006/ole">
            <mc:AlternateContent xmlns:mc="http://schemas.openxmlformats.org/markup-compatibility/2006">
              <mc:Choice xmlns:v="urn:schemas-microsoft-com:vml" Requires="v">
                <p:oleObj name="Bitmap Image" r:id="rId30" imgW="2507040" imgH="1706760" progId="Paint.Picture">
                  <p:embed/>
                </p:oleObj>
              </mc:Choice>
              <mc:Fallback>
                <p:oleObj name="Bitmap Image" r:id="rId30" imgW="2507040" imgH="1706760" progId="Paint.Picture">
                  <p:embed/>
                  <p:pic>
                    <p:nvPicPr>
                      <p:cNvPr id="18" name="Object 17">
                        <a:extLst>
                          <a:ext uri="{FF2B5EF4-FFF2-40B4-BE49-F238E27FC236}">
                            <a16:creationId xmlns:a16="http://schemas.microsoft.com/office/drawing/2014/main" id="{F04D312A-AAFF-4909-A134-BBDA4F614108}"/>
                          </a:ext>
                        </a:extLst>
                      </p:cNvPr>
                      <p:cNvPicPr>
                        <a:picLocks noChangeAspect="1" noChangeArrowheads="1"/>
                      </p:cNvPicPr>
                      <p:nvPr/>
                    </p:nvPicPr>
                    <p:blipFill>
                      <a:blip r:embed="rId31"/>
                      <a:srcRect l="7295" t="10715" r="37994" b="46428"/>
                      <a:stretch>
                        <a:fillRect/>
                      </a:stretch>
                    </p:blipFill>
                    <p:spPr bwMode="auto">
                      <a:xfrm>
                        <a:off x="8039100" y="1377068"/>
                        <a:ext cx="1371600" cy="730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0362950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3421852" y="138373"/>
            <a:ext cx="6031203" cy="584775"/>
          </a:xfrm>
          <a:prstGeom prst="rect">
            <a:avLst/>
          </a:prstGeom>
          <a:noFill/>
        </p:spPr>
        <p:txBody>
          <a:bodyPr wrap="none" rtlCol="0">
            <a:spAutoFit/>
          </a:bodyPr>
          <a:lstStyle/>
          <a:p>
            <a:r>
              <a:rPr lang="en-US" sz="3200" b="1" u="sng"/>
              <a:t>Classical Perturbation Theory for Z</a:t>
            </a:r>
            <a:endParaRPr lang="en-US" sz="2000" b="1" u="sng"/>
          </a:p>
        </p:txBody>
      </p:sp>
      <p:sp>
        <p:nvSpPr>
          <p:cNvPr id="3" name="TextBox 2">
            <a:extLst>
              <a:ext uri="{FF2B5EF4-FFF2-40B4-BE49-F238E27FC236}">
                <a16:creationId xmlns:a16="http://schemas.microsoft.com/office/drawing/2014/main" id="{6E5A98A0-B9EC-409F-B619-D5DD6CF6371E}"/>
              </a:ext>
            </a:extLst>
          </p:cNvPr>
          <p:cNvSpPr txBox="1"/>
          <p:nvPr/>
        </p:nvSpPr>
        <p:spPr>
          <a:xfrm>
            <a:off x="3325750" y="868804"/>
            <a:ext cx="7854440" cy="830997"/>
          </a:xfrm>
          <a:prstGeom prst="rect">
            <a:avLst/>
          </a:prstGeom>
          <a:noFill/>
        </p:spPr>
        <p:txBody>
          <a:bodyPr wrap="square" rtlCol="0">
            <a:spAutoFit/>
          </a:bodyPr>
          <a:lstStyle/>
          <a:p>
            <a:r>
              <a:rPr lang="en-US" sz="1600"/>
              <a:t>Anyway, so we could evaluate the sum using the binomial theorem?  But instead, we go to evaluate the grand partition function.  We’ll note that we can take the ‘ off the {m</a:t>
            </a:r>
            <a:r>
              <a:rPr lang="en-US" sz="1600" baseline="-25000"/>
              <a:t>ℓ</a:t>
            </a:r>
            <a:r>
              <a:rPr lang="en-US" sz="1600"/>
              <a:t>} because summing over all particle numbers effectively takes that sum rule condition off of it.</a:t>
            </a:r>
          </a:p>
        </p:txBody>
      </p:sp>
      <p:graphicFrame>
        <p:nvGraphicFramePr>
          <p:cNvPr id="34" name="Object 33">
            <a:extLst>
              <a:ext uri="{FF2B5EF4-FFF2-40B4-BE49-F238E27FC236}">
                <a16:creationId xmlns:a16="http://schemas.microsoft.com/office/drawing/2014/main" id="{B9D70A7C-A7BF-4162-B3B3-2EDA09270C71}"/>
              </a:ext>
            </a:extLst>
          </p:cNvPr>
          <p:cNvGraphicFramePr>
            <a:graphicFrameLocks noChangeAspect="1"/>
          </p:cNvGraphicFramePr>
          <p:nvPr>
            <p:extLst>
              <p:ext uri="{D42A27DB-BD31-4B8C-83A1-F6EECF244321}">
                <p14:modId xmlns:p14="http://schemas.microsoft.com/office/powerpoint/2010/main" val="798651356"/>
              </p:ext>
            </p:extLst>
          </p:nvPr>
        </p:nvGraphicFramePr>
        <p:xfrm>
          <a:off x="3421852" y="1739094"/>
          <a:ext cx="2517775" cy="2052637"/>
        </p:xfrm>
        <a:graphic>
          <a:graphicData uri="http://schemas.openxmlformats.org/presentationml/2006/ole">
            <mc:AlternateContent xmlns:mc="http://schemas.openxmlformats.org/markup-compatibility/2006">
              <mc:Choice xmlns:v="urn:schemas-microsoft-com:vml" Requires="v">
                <p:oleObj name="Equation" r:id="rId2" imgW="1942920" imgH="1587240" progId="Equation.DSMT4">
                  <p:embed/>
                </p:oleObj>
              </mc:Choice>
              <mc:Fallback>
                <p:oleObj name="Equation" r:id="rId2" imgW="1942920" imgH="1587240" progId="Equation.DSMT4">
                  <p:embed/>
                  <p:pic>
                    <p:nvPicPr>
                      <p:cNvPr id="0" name="Object 57"/>
                      <p:cNvPicPr>
                        <a:picLocks noChangeAspect="1" noChangeArrowheads="1"/>
                      </p:cNvPicPr>
                      <p:nvPr/>
                    </p:nvPicPr>
                    <p:blipFill>
                      <a:blip r:embed="rId3"/>
                      <a:srcRect/>
                      <a:stretch>
                        <a:fillRect/>
                      </a:stretch>
                    </p:blipFill>
                    <p:spPr bwMode="auto">
                      <a:xfrm>
                        <a:off x="3421852" y="1739094"/>
                        <a:ext cx="2517775" cy="2052637"/>
                      </a:xfrm>
                      <a:prstGeom prst="rect">
                        <a:avLst/>
                      </a:prstGeom>
                      <a:noFill/>
                    </p:spPr>
                  </p:pic>
                </p:oleObj>
              </mc:Fallback>
            </mc:AlternateContent>
          </a:graphicData>
        </a:graphic>
      </p:graphicFrame>
      <p:graphicFrame>
        <p:nvGraphicFramePr>
          <p:cNvPr id="35" name="Object 34">
            <a:extLst>
              <a:ext uri="{FF2B5EF4-FFF2-40B4-BE49-F238E27FC236}">
                <a16:creationId xmlns:a16="http://schemas.microsoft.com/office/drawing/2014/main" id="{C24274DD-7B68-4630-854B-BDD18064EFAC}"/>
              </a:ext>
            </a:extLst>
          </p:cNvPr>
          <p:cNvGraphicFramePr>
            <a:graphicFrameLocks noChangeAspect="1"/>
          </p:cNvGraphicFramePr>
          <p:nvPr>
            <p:extLst>
              <p:ext uri="{D42A27DB-BD31-4B8C-83A1-F6EECF244321}">
                <p14:modId xmlns:p14="http://schemas.microsoft.com/office/powerpoint/2010/main" val="3687668196"/>
              </p:ext>
            </p:extLst>
          </p:nvPr>
        </p:nvGraphicFramePr>
        <p:xfrm>
          <a:off x="5828153" y="4427042"/>
          <a:ext cx="1471629" cy="575273"/>
        </p:xfrm>
        <a:graphic>
          <a:graphicData uri="http://schemas.openxmlformats.org/presentationml/2006/ole">
            <mc:AlternateContent xmlns:mc="http://schemas.openxmlformats.org/markup-compatibility/2006">
              <mc:Choice xmlns:v="urn:schemas-microsoft-com:vml" Requires="v">
                <p:oleObj name="Equation" r:id="rId4" imgW="1104840" imgH="431640" progId="Equation.DSMT4">
                  <p:embed/>
                </p:oleObj>
              </mc:Choice>
              <mc:Fallback>
                <p:oleObj name="Equation" r:id="rId4" imgW="1104840" imgH="431640" progId="Equation.DSMT4">
                  <p:embed/>
                  <p:pic>
                    <p:nvPicPr>
                      <p:cNvPr id="0" name=""/>
                      <p:cNvPicPr/>
                      <p:nvPr/>
                    </p:nvPicPr>
                    <p:blipFill>
                      <a:blip r:embed="rId5"/>
                      <a:stretch>
                        <a:fillRect/>
                      </a:stretch>
                    </p:blipFill>
                    <p:spPr>
                      <a:xfrm>
                        <a:off x="5828153" y="4427042"/>
                        <a:ext cx="1471629" cy="575273"/>
                      </a:xfrm>
                      <a:prstGeom prst="rect">
                        <a:avLst/>
                      </a:prstGeom>
                      <a:solidFill>
                        <a:srgbClr val="CCFFCC"/>
                      </a:solidFill>
                    </p:spPr>
                  </p:pic>
                </p:oleObj>
              </mc:Fallback>
            </mc:AlternateContent>
          </a:graphicData>
        </a:graphic>
      </p:graphicFrame>
      <p:sp>
        <p:nvSpPr>
          <p:cNvPr id="36" name="TextBox 35">
            <a:extLst>
              <a:ext uri="{FF2B5EF4-FFF2-40B4-BE49-F238E27FC236}">
                <a16:creationId xmlns:a16="http://schemas.microsoft.com/office/drawing/2014/main" id="{DD72E7D6-5AB6-4131-9D9C-24CD8464268A}"/>
              </a:ext>
            </a:extLst>
          </p:cNvPr>
          <p:cNvSpPr txBox="1"/>
          <p:nvPr/>
        </p:nvSpPr>
        <p:spPr>
          <a:xfrm>
            <a:off x="3383518" y="3980119"/>
            <a:ext cx="2238465" cy="338554"/>
          </a:xfrm>
          <a:prstGeom prst="rect">
            <a:avLst/>
          </a:prstGeom>
          <a:noFill/>
        </p:spPr>
        <p:txBody>
          <a:bodyPr wrap="square" rtlCol="0">
            <a:spAutoFit/>
          </a:bodyPr>
          <a:lstStyle/>
          <a:p>
            <a:r>
              <a:rPr lang="en-US" sz="1600"/>
              <a:t>and we get:</a:t>
            </a:r>
            <a:endParaRPr lang="en-US"/>
          </a:p>
        </p:txBody>
      </p:sp>
      <p:sp>
        <p:nvSpPr>
          <p:cNvPr id="37" name="TextBox 36">
            <a:extLst>
              <a:ext uri="{FF2B5EF4-FFF2-40B4-BE49-F238E27FC236}">
                <a16:creationId xmlns:a16="http://schemas.microsoft.com/office/drawing/2014/main" id="{9C56DA06-17EC-4839-9020-CF927F2854D7}"/>
              </a:ext>
            </a:extLst>
          </p:cNvPr>
          <p:cNvSpPr txBox="1"/>
          <p:nvPr/>
        </p:nvSpPr>
        <p:spPr>
          <a:xfrm>
            <a:off x="3380376" y="5138137"/>
            <a:ext cx="5235723" cy="830997"/>
          </a:xfrm>
          <a:prstGeom prst="rect">
            <a:avLst/>
          </a:prstGeom>
          <a:noFill/>
        </p:spPr>
        <p:txBody>
          <a:bodyPr wrap="square" rtlCol="0">
            <a:spAutoFit/>
          </a:bodyPr>
          <a:lstStyle/>
          <a:p>
            <a:r>
              <a:rPr lang="en-US" sz="1600"/>
              <a:t>So then we can calculate stuff.  Note how it’s easier to calculate the grand partition function, than the partition function, and yet, they should give identical results.    </a:t>
            </a:r>
            <a:endParaRPr lang="en-US"/>
          </a:p>
        </p:txBody>
      </p:sp>
      <p:graphicFrame>
        <p:nvGraphicFramePr>
          <p:cNvPr id="38" name="Object 37">
            <a:extLst>
              <a:ext uri="{FF2B5EF4-FFF2-40B4-BE49-F238E27FC236}">
                <a16:creationId xmlns:a16="http://schemas.microsoft.com/office/drawing/2014/main" id="{3586EE82-648F-4E00-B87E-4A9F43D0E44C}"/>
              </a:ext>
            </a:extLst>
          </p:cNvPr>
          <p:cNvGraphicFramePr>
            <a:graphicFrameLocks noChangeAspect="1"/>
          </p:cNvGraphicFramePr>
          <p:nvPr>
            <p:extLst>
              <p:ext uri="{D42A27DB-BD31-4B8C-83A1-F6EECF244321}">
                <p14:modId xmlns:p14="http://schemas.microsoft.com/office/powerpoint/2010/main" val="4045818900"/>
              </p:ext>
            </p:extLst>
          </p:nvPr>
        </p:nvGraphicFramePr>
        <p:xfrm>
          <a:off x="3458657" y="4424477"/>
          <a:ext cx="1589088" cy="577850"/>
        </p:xfrm>
        <a:graphic>
          <a:graphicData uri="http://schemas.openxmlformats.org/presentationml/2006/ole">
            <mc:AlternateContent xmlns:mc="http://schemas.openxmlformats.org/markup-compatibility/2006">
              <mc:Choice xmlns:v="urn:schemas-microsoft-com:vml" Requires="v">
                <p:oleObj name="Equation" r:id="rId6" imgW="1257120" imgH="457200" progId="Equation.DSMT4">
                  <p:embed/>
                </p:oleObj>
              </mc:Choice>
              <mc:Fallback>
                <p:oleObj name="Equation" r:id="rId6" imgW="1257120" imgH="457200" progId="Equation.DSMT4">
                  <p:embed/>
                  <p:pic>
                    <p:nvPicPr>
                      <p:cNvPr id="35" name="Object 34">
                        <a:extLst>
                          <a:ext uri="{FF2B5EF4-FFF2-40B4-BE49-F238E27FC236}">
                            <a16:creationId xmlns:a16="http://schemas.microsoft.com/office/drawing/2014/main" id="{C24274DD-7B68-4630-854B-BDD18064EFAC}"/>
                          </a:ext>
                        </a:extLst>
                      </p:cNvPr>
                      <p:cNvPicPr/>
                      <p:nvPr/>
                    </p:nvPicPr>
                    <p:blipFill>
                      <a:blip r:embed="rId7"/>
                      <a:stretch>
                        <a:fillRect/>
                      </a:stretch>
                    </p:blipFill>
                    <p:spPr>
                      <a:xfrm>
                        <a:off x="3458657" y="4424477"/>
                        <a:ext cx="1589088" cy="577850"/>
                      </a:xfrm>
                      <a:prstGeom prst="rect">
                        <a:avLst/>
                      </a:prstGeom>
                      <a:solidFill>
                        <a:srgbClr val="CCFFCC"/>
                      </a:solidFill>
                    </p:spPr>
                  </p:pic>
                </p:oleObj>
              </mc:Fallback>
            </mc:AlternateContent>
          </a:graphicData>
        </a:graphic>
      </p:graphicFrame>
      <p:cxnSp>
        <p:nvCxnSpPr>
          <p:cNvPr id="40" name="Straight Arrow Connector 39">
            <a:extLst>
              <a:ext uri="{FF2B5EF4-FFF2-40B4-BE49-F238E27FC236}">
                <a16:creationId xmlns:a16="http://schemas.microsoft.com/office/drawing/2014/main" id="{1569CCFC-AA96-4DC5-8D5D-3804581942EF}"/>
              </a:ext>
            </a:extLst>
          </p:cNvPr>
          <p:cNvCxnSpPr/>
          <p:nvPr/>
        </p:nvCxnSpPr>
        <p:spPr>
          <a:xfrm>
            <a:off x="5125871" y="4700093"/>
            <a:ext cx="4961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42" name="Object 41">
            <a:extLst>
              <a:ext uri="{FF2B5EF4-FFF2-40B4-BE49-F238E27FC236}">
                <a16:creationId xmlns:a16="http://schemas.microsoft.com/office/drawing/2014/main" id="{887180DA-DFAA-4199-8F4C-58F44CE90839}"/>
              </a:ext>
            </a:extLst>
          </p:cNvPr>
          <p:cNvGraphicFramePr>
            <a:graphicFrameLocks noChangeAspect="1"/>
          </p:cNvGraphicFramePr>
          <p:nvPr>
            <p:extLst>
              <p:ext uri="{D42A27DB-BD31-4B8C-83A1-F6EECF244321}">
                <p14:modId xmlns:p14="http://schemas.microsoft.com/office/powerpoint/2010/main" val="670308820"/>
              </p:ext>
            </p:extLst>
          </p:nvPr>
        </p:nvGraphicFramePr>
        <p:xfrm>
          <a:off x="291830" y="1829489"/>
          <a:ext cx="2057400" cy="2651125"/>
        </p:xfrm>
        <a:graphic>
          <a:graphicData uri="http://schemas.openxmlformats.org/presentationml/2006/ole">
            <mc:AlternateContent xmlns:mc="http://schemas.openxmlformats.org/markup-compatibility/2006">
              <mc:Choice xmlns:v="urn:schemas-microsoft-com:vml" Requires="v">
                <p:oleObj name="Bitmap Image" r:id="rId8" imgW="4858428" imgH="3696216" progId="Paint.Picture">
                  <p:embed/>
                </p:oleObj>
              </mc:Choice>
              <mc:Fallback>
                <p:oleObj name="Bitmap Image" r:id="rId8" imgW="4858428" imgH="3696216" progId="Paint.Picture">
                  <p:embed/>
                  <p:pic>
                    <p:nvPicPr>
                      <p:cNvPr id="0" name="Object 67"/>
                      <p:cNvPicPr>
                        <a:picLocks noChangeAspect="1" noChangeArrowheads="1"/>
                      </p:cNvPicPr>
                      <p:nvPr/>
                    </p:nvPicPr>
                    <p:blipFill>
                      <a:blip r:embed="rId9">
                        <a:extLst>
                          <a:ext uri="{28A0092B-C50C-407E-A947-70E740481C1C}">
                            <a14:useLocalDpi xmlns:a14="http://schemas.microsoft.com/office/drawing/2010/main" val="0"/>
                          </a:ext>
                        </a:extLst>
                      </a:blip>
                      <a:srcRect l="2353" t="2528" r="55237" b="25691"/>
                      <a:stretch>
                        <a:fillRect/>
                      </a:stretch>
                    </p:blipFill>
                    <p:spPr bwMode="auto">
                      <a:xfrm>
                        <a:off x="291830" y="1829489"/>
                        <a:ext cx="2057400" cy="2651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 name="TextBox 42">
            <a:extLst>
              <a:ext uri="{FF2B5EF4-FFF2-40B4-BE49-F238E27FC236}">
                <a16:creationId xmlns:a16="http://schemas.microsoft.com/office/drawing/2014/main" id="{16FDE3EA-A376-47B8-BE4B-B34E6A27AFAF}"/>
              </a:ext>
            </a:extLst>
          </p:cNvPr>
          <p:cNvSpPr txBox="1"/>
          <p:nvPr/>
        </p:nvSpPr>
        <p:spPr>
          <a:xfrm>
            <a:off x="233463" y="884514"/>
            <a:ext cx="2981077" cy="830997"/>
          </a:xfrm>
          <a:prstGeom prst="rect">
            <a:avLst/>
          </a:prstGeom>
          <a:noFill/>
        </p:spPr>
        <p:txBody>
          <a:bodyPr wrap="square" rtlCol="0">
            <a:spAutoFit/>
          </a:bodyPr>
          <a:lstStyle/>
          <a:p>
            <a:r>
              <a:rPr lang="en-US" sz="1600"/>
              <a:t>b</a:t>
            </a:r>
            <a:r>
              <a:rPr lang="en-US" sz="1600" baseline="-25000"/>
              <a:t>4 </a:t>
            </a:r>
            <a:r>
              <a:rPr lang="en-US" sz="1600"/>
              <a:t>would constitute this set of terms (only 3 &amp; 6 bonded terms are shown in their entirety)</a:t>
            </a:r>
          </a:p>
        </p:txBody>
      </p:sp>
      <p:graphicFrame>
        <p:nvGraphicFramePr>
          <p:cNvPr id="45" name="Object 44">
            <a:extLst>
              <a:ext uri="{FF2B5EF4-FFF2-40B4-BE49-F238E27FC236}">
                <a16:creationId xmlns:a16="http://schemas.microsoft.com/office/drawing/2014/main" id="{4EEFFC1B-38E4-4D56-BFB5-D0C5704D1682}"/>
              </a:ext>
            </a:extLst>
          </p:cNvPr>
          <p:cNvGraphicFramePr>
            <a:graphicFrameLocks noChangeAspect="1"/>
          </p:cNvGraphicFramePr>
          <p:nvPr>
            <p:extLst>
              <p:ext uri="{D42A27DB-BD31-4B8C-83A1-F6EECF244321}">
                <p14:modId xmlns:p14="http://schemas.microsoft.com/office/powerpoint/2010/main" val="2044940425"/>
              </p:ext>
            </p:extLst>
          </p:nvPr>
        </p:nvGraphicFramePr>
        <p:xfrm>
          <a:off x="269472" y="4480614"/>
          <a:ext cx="2057400" cy="685800"/>
        </p:xfrm>
        <a:graphic>
          <a:graphicData uri="http://schemas.openxmlformats.org/presentationml/2006/ole">
            <mc:AlternateContent xmlns:mc="http://schemas.openxmlformats.org/markup-compatibility/2006">
              <mc:Choice xmlns:v="urn:schemas-microsoft-com:vml" Requires="v">
                <p:oleObj name="Bitmap Image" r:id="rId10" imgW="2847619" imgH="2324424" progId="Paint.Picture">
                  <p:embed/>
                </p:oleObj>
              </mc:Choice>
              <mc:Fallback>
                <p:oleObj name="Bitmap Image" r:id="rId10" imgW="2847619" imgH="2324424" progId="Paint.Picture">
                  <p:embed/>
                  <p:pic>
                    <p:nvPicPr>
                      <p:cNvPr id="0" name="Object 77"/>
                      <p:cNvPicPr>
                        <a:picLocks noChangeAspect="1" noChangeArrowheads="1"/>
                      </p:cNvPicPr>
                      <p:nvPr/>
                    </p:nvPicPr>
                    <p:blipFill>
                      <a:blip r:embed="rId11">
                        <a:extLst>
                          <a:ext uri="{28A0092B-C50C-407E-A947-70E740481C1C}">
                            <a14:useLocalDpi xmlns:a14="http://schemas.microsoft.com/office/drawing/2010/main" val="0"/>
                          </a:ext>
                        </a:extLst>
                      </a:blip>
                      <a:srcRect l="4013" t="6967" r="23746" b="63525"/>
                      <a:stretch>
                        <a:fillRect/>
                      </a:stretch>
                    </p:blipFill>
                    <p:spPr bwMode="auto">
                      <a:xfrm>
                        <a:off x="269472" y="4480614"/>
                        <a:ext cx="20574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7" name="Object 46">
            <a:extLst>
              <a:ext uri="{FF2B5EF4-FFF2-40B4-BE49-F238E27FC236}">
                <a16:creationId xmlns:a16="http://schemas.microsoft.com/office/drawing/2014/main" id="{2B8275CC-A631-432C-ADA2-671C2B598F7B}"/>
              </a:ext>
            </a:extLst>
          </p:cNvPr>
          <p:cNvGraphicFramePr>
            <a:graphicFrameLocks noChangeAspect="1"/>
          </p:cNvGraphicFramePr>
          <p:nvPr>
            <p:extLst>
              <p:ext uri="{D42A27DB-BD31-4B8C-83A1-F6EECF244321}">
                <p14:modId xmlns:p14="http://schemas.microsoft.com/office/powerpoint/2010/main" val="2808417735"/>
              </p:ext>
            </p:extLst>
          </p:nvPr>
        </p:nvGraphicFramePr>
        <p:xfrm>
          <a:off x="233463" y="5166414"/>
          <a:ext cx="2171700" cy="792163"/>
        </p:xfrm>
        <a:graphic>
          <a:graphicData uri="http://schemas.openxmlformats.org/presentationml/2006/ole">
            <mc:AlternateContent xmlns:mc="http://schemas.openxmlformats.org/markup-compatibility/2006">
              <mc:Choice xmlns:v="urn:schemas-microsoft-com:vml" Requires="v">
                <p:oleObj name="Bitmap Image" r:id="rId12" imgW="2905531" imgH="2847619" progId="Paint.Picture">
                  <p:embed/>
                </p:oleObj>
              </mc:Choice>
              <mc:Fallback>
                <p:oleObj name="Bitmap Image" r:id="rId12" imgW="2905531" imgH="2847619" progId="Paint.Picture">
                  <p:embed/>
                  <p:pic>
                    <p:nvPicPr>
                      <p:cNvPr id="0" name="Object 79"/>
                      <p:cNvPicPr>
                        <a:picLocks noChangeAspect="1" noChangeArrowheads="1"/>
                      </p:cNvPicPr>
                      <p:nvPr/>
                    </p:nvPicPr>
                    <p:blipFill>
                      <a:blip r:embed="rId13">
                        <a:extLst>
                          <a:ext uri="{28A0092B-C50C-407E-A947-70E740481C1C}">
                            <a14:useLocalDpi xmlns:a14="http://schemas.microsoft.com/office/drawing/2010/main" val="0"/>
                          </a:ext>
                        </a:extLst>
                      </a:blip>
                      <a:srcRect l="7869" r="17377" b="72241"/>
                      <a:stretch>
                        <a:fillRect/>
                      </a:stretch>
                    </p:blipFill>
                    <p:spPr bwMode="auto">
                      <a:xfrm>
                        <a:off x="233463" y="5166414"/>
                        <a:ext cx="2171700" cy="792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 name="Object 48">
            <a:extLst>
              <a:ext uri="{FF2B5EF4-FFF2-40B4-BE49-F238E27FC236}">
                <a16:creationId xmlns:a16="http://schemas.microsoft.com/office/drawing/2014/main" id="{2C8D0BBC-D572-4998-83FB-9D4426BD645B}"/>
              </a:ext>
            </a:extLst>
          </p:cNvPr>
          <p:cNvGraphicFramePr>
            <a:graphicFrameLocks noChangeAspect="1"/>
          </p:cNvGraphicFramePr>
          <p:nvPr>
            <p:extLst>
              <p:ext uri="{D42A27DB-BD31-4B8C-83A1-F6EECF244321}">
                <p14:modId xmlns:p14="http://schemas.microsoft.com/office/powerpoint/2010/main" val="2833892657"/>
              </p:ext>
            </p:extLst>
          </p:nvPr>
        </p:nvGraphicFramePr>
        <p:xfrm>
          <a:off x="291830" y="5852214"/>
          <a:ext cx="685800" cy="800100"/>
        </p:xfrm>
        <a:graphic>
          <a:graphicData uri="http://schemas.openxmlformats.org/presentationml/2006/ole">
            <mc:AlternateContent xmlns:mc="http://schemas.openxmlformats.org/markup-compatibility/2006">
              <mc:Choice xmlns:v="urn:schemas-microsoft-com:vml" Requires="v">
                <p:oleObj name="Bitmap Image" r:id="rId14" imgW="1523810" imgH="1523810" progId="Paint.Picture">
                  <p:embed/>
                </p:oleObj>
              </mc:Choice>
              <mc:Fallback>
                <p:oleObj name="Bitmap Image" r:id="rId14" imgW="1523810" imgH="1523810" progId="Paint.Picture">
                  <p:embed/>
                  <p:pic>
                    <p:nvPicPr>
                      <p:cNvPr id="0" name="Object 81"/>
                      <p:cNvPicPr>
                        <a:picLocks noChangeAspect="1" noChangeArrowheads="1"/>
                      </p:cNvPicPr>
                      <p:nvPr/>
                    </p:nvPicPr>
                    <p:blipFill>
                      <a:blip r:embed="rId15">
                        <a:extLst>
                          <a:ext uri="{28A0092B-C50C-407E-A947-70E740481C1C}">
                            <a14:useLocalDpi xmlns:a14="http://schemas.microsoft.com/office/drawing/2010/main" val="0"/>
                          </a:ext>
                        </a:extLst>
                      </a:blip>
                      <a:srcRect l="14999" t="10625" r="39999" b="36874"/>
                      <a:stretch>
                        <a:fillRect/>
                      </a:stretch>
                    </p:blipFill>
                    <p:spPr bwMode="auto">
                      <a:xfrm>
                        <a:off x="291830" y="5852214"/>
                        <a:ext cx="685800" cy="800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0" name="TextBox 49">
            <a:extLst>
              <a:ext uri="{FF2B5EF4-FFF2-40B4-BE49-F238E27FC236}">
                <a16:creationId xmlns:a16="http://schemas.microsoft.com/office/drawing/2014/main" id="{BB76241A-E717-463A-81D5-5B50111203D9}"/>
              </a:ext>
            </a:extLst>
          </p:cNvPr>
          <p:cNvSpPr txBox="1"/>
          <p:nvPr/>
        </p:nvSpPr>
        <p:spPr>
          <a:xfrm>
            <a:off x="2392839" y="4632983"/>
            <a:ext cx="528478" cy="369332"/>
          </a:xfrm>
          <a:prstGeom prst="rect">
            <a:avLst/>
          </a:prstGeom>
          <a:noFill/>
        </p:spPr>
        <p:txBody>
          <a:bodyPr wrap="none" rtlCol="0">
            <a:spAutoFit/>
          </a:bodyPr>
          <a:lstStyle/>
          <a:p>
            <a:r>
              <a:rPr lang="en-US"/>
              <a:t>etc.</a:t>
            </a:r>
          </a:p>
        </p:txBody>
      </p:sp>
      <p:sp>
        <p:nvSpPr>
          <p:cNvPr id="51" name="TextBox 50">
            <a:extLst>
              <a:ext uri="{FF2B5EF4-FFF2-40B4-BE49-F238E27FC236}">
                <a16:creationId xmlns:a16="http://schemas.microsoft.com/office/drawing/2014/main" id="{728C498F-17F8-44D5-8ECC-B27BDFEFC452}"/>
              </a:ext>
            </a:extLst>
          </p:cNvPr>
          <p:cNvSpPr txBox="1"/>
          <p:nvPr/>
        </p:nvSpPr>
        <p:spPr>
          <a:xfrm>
            <a:off x="2405163" y="5338162"/>
            <a:ext cx="528478" cy="369332"/>
          </a:xfrm>
          <a:prstGeom prst="rect">
            <a:avLst/>
          </a:prstGeom>
          <a:noFill/>
        </p:spPr>
        <p:txBody>
          <a:bodyPr wrap="none" rtlCol="0">
            <a:spAutoFit/>
          </a:bodyPr>
          <a:lstStyle/>
          <a:p>
            <a:r>
              <a:rPr lang="en-US"/>
              <a:t>etc.</a:t>
            </a:r>
          </a:p>
        </p:txBody>
      </p:sp>
    </p:spTree>
    <p:extLst>
      <p:ext uri="{BB962C8B-B14F-4D97-AF65-F5344CB8AC3E}">
        <p14:creationId xmlns:p14="http://schemas.microsoft.com/office/powerpoint/2010/main" val="14195582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3351357" y="147242"/>
            <a:ext cx="6225422" cy="584775"/>
          </a:xfrm>
          <a:prstGeom prst="rect">
            <a:avLst/>
          </a:prstGeom>
          <a:noFill/>
        </p:spPr>
        <p:txBody>
          <a:bodyPr wrap="none" rtlCol="0">
            <a:spAutoFit/>
          </a:bodyPr>
          <a:lstStyle/>
          <a:p>
            <a:r>
              <a:rPr lang="en-US" sz="3200" b="1" u="sng"/>
              <a:t>Quantum Perturbation Theory for Z</a:t>
            </a:r>
            <a:endParaRPr lang="en-US" sz="2000" b="1" u="sng"/>
          </a:p>
        </p:txBody>
      </p:sp>
      <p:sp>
        <p:nvSpPr>
          <p:cNvPr id="10" name="TextBox 9">
            <a:extLst>
              <a:ext uri="{FF2B5EF4-FFF2-40B4-BE49-F238E27FC236}">
                <a16:creationId xmlns:a16="http://schemas.microsoft.com/office/drawing/2014/main" id="{8F731A32-0C96-4205-8E81-2E8FBB88449F}"/>
              </a:ext>
            </a:extLst>
          </p:cNvPr>
          <p:cNvSpPr txBox="1"/>
          <p:nvPr/>
        </p:nvSpPr>
        <p:spPr>
          <a:xfrm>
            <a:off x="339365" y="867266"/>
            <a:ext cx="10755983" cy="615553"/>
          </a:xfrm>
          <a:prstGeom prst="rect">
            <a:avLst/>
          </a:prstGeom>
          <a:noFill/>
        </p:spPr>
        <p:txBody>
          <a:bodyPr wrap="square" rtlCol="0">
            <a:spAutoFit/>
          </a:bodyPr>
          <a:lstStyle/>
          <a:p>
            <a:r>
              <a:rPr lang="en-US" b="1"/>
              <a:t>Quantum Cluster Expansion</a:t>
            </a:r>
            <a:endParaRPr lang="en-US" sz="1600" b="1"/>
          </a:p>
          <a:p>
            <a:r>
              <a:rPr lang="en-US" sz="1600"/>
              <a:t>We can do the same sort of thing using the GF technique, for quantum systems.  We’d want to calculate:</a:t>
            </a:r>
          </a:p>
        </p:txBody>
      </p:sp>
      <p:graphicFrame>
        <p:nvGraphicFramePr>
          <p:cNvPr id="4" name="Object 3">
            <a:extLst>
              <a:ext uri="{FF2B5EF4-FFF2-40B4-BE49-F238E27FC236}">
                <a16:creationId xmlns:a16="http://schemas.microsoft.com/office/drawing/2014/main" id="{A34273D4-EA27-4C5F-9149-9F34993E2FAA}"/>
              </a:ext>
            </a:extLst>
          </p:cNvPr>
          <p:cNvGraphicFramePr>
            <a:graphicFrameLocks noChangeAspect="1"/>
          </p:cNvGraphicFramePr>
          <p:nvPr>
            <p:extLst>
              <p:ext uri="{D42A27DB-BD31-4B8C-83A1-F6EECF244321}">
                <p14:modId xmlns:p14="http://schemas.microsoft.com/office/powerpoint/2010/main" val="2927832883"/>
              </p:ext>
            </p:extLst>
          </p:nvPr>
        </p:nvGraphicFramePr>
        <p:xfrm>
          <a:off x="433532" y="1591694"/>
          <a:ext cx="5492750" cy="676275"/>
        </p:xfrm>
        <a:graphic>
          <a:graphicData uri="http://schemas.openxmlformats.org/presentationml/2006/ole">
            <mc:AlternateContent xmlns:mc="http://schemas.openxmlformats.org/markup-compatibility/2006">
              <mc:Choice xmlns:v="urn:schemas-microsoft-com:vml" Requires="v">
                <p:oleObj name="Equation" r:id="rId2" imgW="3657600" imgH="457200" progId="Equation.DSMT4">
                  <p:embed/>
                </p:oleObj>
              </mc:Choice>
              <mc:Fallback>
                <p:oleObj name="Equation" r:id="rId2" imgW="3657600" imgH="457200" progId="Equation.DSMT4">
                  <p:embed/>
                  <p:pic>
                    <p:nvPicPr>
                      <p:cNvPr id="0" name="Object 1"/>
                      <p:cNvPicPr>
                        <a:picLocks noChangeAspect="1" noChangeArrowheads="1"/>
                      </p:cNvPicPr>
                      <p:nvPr/>
                    </p:nvPicPr>
                    <p:blipFill>
                      <a:blip r:embed="rId3"/>
                      <a:srcRect/>
                      <a:stretch>
                        <a:fillRect/>
                      </a:stretch>
                    </p:blipFill>
                    <p:spPr bwMode="auto">
                      <a:xfrm>
                        <a:off x="433532" y="1591694"/>
                        <a:ext cx="5492750" cy="676275"/>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76CCA5E0-2558-4614-B06D-FF4017FB6861}"/>
              </a:ext>
            </a:extLst>
          </p:cNvPr>
          <p:cNvGraphicFramePr>
            <a:graphicFrameLocks noChangeAspect="1"/>
          </p:cNvGraphicFramePr>
          <p:nvPr>
            <p:extLst>
              <p:ext uri="{D42A27DB-BD31-4B8C-83A1-F6EECF244321}">
                <p14:modId xmlns:p14="http://schemas.microsoft.com/office/powerpoint/2010/main" val="219162383"/>
              </p:ext>
            </p:extLst>
          </p:nvPr>
        </p:nvGraphicFramePr>
        <p:xfrm>
          <a:off x="6529532" y="1651917"/>
          <a:ext cx="4130684" cy="615553"/>
        </p:xfrm>
        <a:graphic>
          <a:graphicData uri="http://schemas.openxmlformats.org/presentationml/2006/ole">
            <mc:AlternateContent xmlns:mc="http://schemas.openxmlformats.org/markup-compatibility/2006">
              <mc:Choice xmlns:v="urn:schemas-microsoft-com:vml" Requires="v">
                <p:oleObj name="Equation" r:id="rId4" imgW="3238200" imgH="482400" progId="Equation.DSMT4">
                  <p:embed/>
                </p:oleObj>
              </mc:Choice>
              <mc:Fallback>
                <p:oleObj name="Equation" r:id="rId4" imgW="3238200" imgH="482400" progId="Equation.DSMT4">
                  <p:embed/>
                  <p:pic>
                    <p:nvPicPr>
                      <p:cNvPr id="0" name=""/>
                      <p:cNvPicPr/>
                      <p:nvPr/>
                    </p:nvPicPr>
                    <p:blipFill>
                      <a:blip r:embed="rId5"/>
                      <a:stretch>
                        <a:fillRect/>
                      </a:stretch>
                    </p:blipFill>
                    <p:spPr>
                      <a:xfrm>
                        <a:off x="6529532" y="1651917"/>
                        <a:ext cx="4130684" cy="615553"/>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B8D3EA99-F51B-4CF9-8D1F-70B609EBB86C}"/>
              </a:ext>
            </a:extLst>
          </p:cNvPr>
          <p:cNvSpPr txBox="1"/>
          <p:nvPr/>
        </p:nvSpPr>
        <p:spPr>
          <a:xfrm>
            <a:off x="339365" y="2580986"/>
            <a:ext cx="10218656" cy="830997"/>
          </a:xfrm>
          <a:prstGeom prst="rect">
            <a:avLst/>
          </a:prstGeom>
          <a:noFill/>
        </p:spPr>
        <p:txBody>
          <a:bodyPr wrap="square" rtlCol="0">
            <a:spAutoFit/>
          </a:bodyPr>
          <a:lstStyle/>
          <a:p>
            <a:r>
              <a:rPr lang="en-US" sz="1600"/>
              <a:t>All vacuum bubbles, connected or otherwise, are included in the RHS here.  But like with the classical expansion, each term can be broken down in terms of a product of connected bubbles (clusters).  Or in other words, we can recombine the series’ terms into an exponential expansion.  And we’ll be able to say:</a:t>
            </a:r>
          </a:p>
        </p:txBody>
      </p:sp>
      <p:sp>
        <p:nvSpPr>
          <p:cNvPr id="8" name="Rectangle 6">
            <a:extLst>
              <a:ext uri="{FF2B5EF4-FFF2-40B4-BE49-F238E27FC236}">
                <a16:creationId xmlns:a16="http://schemas.microsoft.com/office/drawing/2014/main" id="{501FC9FF-59B4-43CE-98C9-BCAE4F98F96A}"/>
              </a:ext>
            </a:extLst>
          </p:cNvPr>
          <p:cNvSpPr>
            <a:spLocks noChangeArrowheads="1"/>
          </p:cNvSpPr>
          <p:nvPr/>
        </p:nvSpPr>
        <p:spPr bwMode="auto">
          <a:xfrm>
            <a:off x="433532" y="311683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45B6F1AF-63C3-4B90-AA7B-E2E05D48CD81}"/>
              </a:ext>
            </a:extLst>
          </p:cNvPr>
          <p:cNvGraphicFramePr>
            <a:graphicFrameLocks noChangeAspect="1"/>
          </p:cNvGraphicFramePr>
          <p:nvPr>
            <p:extLst>
              <p:ext uri="{D42A27DB-BD31-4B8C-83A1-F6EECF244321}">
                <p14:modId xmlns:p14="http://schemas.microsoft.com/office/powerpoint/2010/main" val="1752784377"/>
              </p:ext>
            </p:extLst>
          </p:nvPr>
        </p:nvGraphicFramePr>
        <p:xfrm>
          <a:off x="433532" y="3693388"/>
          <a:ext cx="8333396" cy="620467"/>
        </p:xfrm>
        <a:graphic>
          <a:graphicData uri="http://schemas.openxmlformats.org/presentationml/2006/ole">
            <mc:AlternateContent xmlns:mc="http://schemas.openxmlformats.org/markup-compatibility/2006">
              <mc:Choice xmlns:v="urn:schemas-microsoft-com:vml" Requires="v">
                <p:oleObj name="Equation" r:id="rId6" imgW="6502320" imgH="482400" progId="Equation.DSMT4">
                  <p:embed/>
                </p:oleObj>
              </mc:Choice>
              <mc:Fallback>
                <p:oleObj name="Equation" r:id="rId6" imgW="6502320" imgH="482400" progId="Equation.DSMT4">
                  <p:embed/>
                  <p:pic>
                    <p:nvPicPr>
                      <p:cNvPr id="0" name="Object 5"/>
                      <p:cNvPicPr>
                        <a:picLocks noChangeAspect="1" noChangeArrowheads="1"/>
                      </p:cNvPicPr>
                      <p:nvPr/>
                    </p:nvPicPr>
                    <p:blipFill>
                      <a:blip r:embed="rId7"/>
                      <a:srcRect/>
                      <a:stretch>
                        <a:fillRect/>
                      </a:stretch>
                    </p:blipFill>
                    <p:spPr bwMode="auto">
                      <a:xfrm>
                        <a:off x="433532" y="3693388"/>
                        <a:ext cx="8333396" cy="620467"/>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26EBE888-ACBE-41AF-BBAF-B9507BCCCF4C}"/>
              </a:ext>
            </a:extLst>
          </p:cNvPr>
          <p:cNvSpPr txBox="1"/>
          <p:nvPr/>
        </p:nvSpPr>
        <p:spPr>
          <a:xfrm>
            <a:off x="339365" y="4615973"/>
            <a:ext cx="10218656" cy="584775"/>
          </a:xfrm>
          <a:prstGeom prst="rect">
            <a:avLst/>
          </a:prstGeom>
          <a:noFill/>
        </p:spPr>
        <p:txBody>
          <a:bodyPr wrap="square" rtlCol="0">
            <a:spAutoFit/>
          </a:bodyPr>
          <a:lstStyle/>
          <a:p>
            <a:r>
              <a:rPr lang="en-US" sz="1600"/>
              <a:t>This formulation makes closest contact with the linked cluster expansion.   But we can make a further simplification by accounting for all the topologically similar diagrams: </a:t>
            </a:r>
          </a:p>
        </p:txBody>
      </p:sp>
      <p:graphicFrame>
        <p:nvGraphicFramePr>
          <p:cNvPr id="12" name="Object 11">
            <a:extLst>
              <a:ext uri="{FF2B5EF4-FFF2-40B4-BE49-F238E27FC236}">
                <a16:creationId xmlns:a16="http://schemas.microsoft.com/office/drawing/2014/main" id="{40212484-FCFC-4118-9BEC-9A3BA6A69A9D}"/>
              </a:ext>
            </a:extLst>
          </p:cNvPr>
          <p:cNvGraphicFramePr>
            <a:graphicFrameLocks noChangeAspect="1"/>
          </p:cNvGraphicFramePr>
          <p:nvPr>
            <p:extLst>
              <p:ext uri="{D42A27DB-BD31-4B8C-83A1-F6EECF244321}">
                <p14:modId xmlns:p14="http://schemas.microsoft.com/office/powerpoint/2010/main" val="1713132706"/>
              </p:ext>
            </p:extLst>
          </p:nvPr>
        </p:nvGraphicFramePr>
        <p:xfrm>
          <a:off x="441325" y="5369879"/>
          <a:ext cx="8316913" cy="620713"/>
        </p:xfrm>
        <a:graphic>
          <a:graphicData uri="http://schemas.openxmlformats.org/presentationml/2006/ole">
            <mc:AlternateContent xmlns:mc="http://schemas.openxmlformats.org/markup-compatibility/2006">
              <mc:Choice xmlns:v="urn:schemas-microsoft-com:vml" Requires="v">
                <p:oleObj name="Equation" r:id="rId8" imgW="6489360" imgH="482400" progId="Equation.DSMT4">
                  <p:embed/>
                </p:oleObj>
              </mc:Choice>
              <mc:Fallback>
                <p:oleObj name="Equation" r:id="rId8" imgW="6489360" imgH="482400" progId="Equation.DSMT4">
                  <p:embed/>
                  <p:pic>
                    <p:nvPicPr>
                      <p:cNvPr id="9" name="Object 8">
                        <a:extLst>
                          <a:ext uri="{FF2B5EF4-FFF2-40B4-BE49-F238E27FC236}">
                            <a16:creationId xmlns:a16="http://schemas.microsoft.com/office/drawing/2014/main" id="{45B6F1AF-63C3-4B90-AA7B-E2E05D48CD81}"/>
                          </a:ext>
                        </a:extLst>
                      </p:cNvPr>
                      <p:cNvPicPr>
                        <a:picLocks noChangeAspect="1" noChangeArrowheads="1"/>
                      </p:cNvPicPr>
                      <p:nvPr/>
                    </p:nvPicPr>
                    <p:blipFill>
                      <a:blip r:embed="rId9"/>
                      <a:srcRect/>
                      <a:stretch>
                        <a:fillRect/>
                      </a:stretch>
                    </p:blipFill>
                    <p:spPr bwMode="auto">
                      <a:xfrm>
                        <a:off x="441325" y="5369879"/>
                        <a:ext cx="8316913" cy="62071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91342158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4072380" y="141402"/>
            <a:ext cx="2450479" cy="584775"/>
          </a:xfrm>
          <a:prstGeom prst="rect">
            <a:avLst/>
          </a:prstGeom>
          <a:noFill/>
        </p:spPr>
        <p:txBody>
          <a:bodyPr wrap="none" rtlCol="0">
            <a:spAutoFit/>
          </a:bodyPr>
          <a:lstStyle/>
          <a:p>
            <a:r>
              <a:rPr lang="en-US" sz="3200" b="1" u="sng"/>
              <a:t>Classical MFT</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386499" y="1036948"/>
            <a:ext cx="10096108" cy="584775"/>
          </a:xfrm>
          <a:prstGeom prst="rect">
            <a:avLst/>
          </a:prstGeom>
          <a:noFill/>
        </p:spPr>
        <p:txBody>
          <a:bodyPr wrap="square" rtlCol="0">
            <a:spAutoFit/>
          </a:bodyPr>
          <a:lstStyle/>
          <a:p>
            <a:r>
              <a:rPr lang="en-US" sz="1600"/>
              <a:t>Now let’s examine another technique which isn’t as systematic, but allows to treat stronger interactions, as long as spatial fluctuations are small.  Usually this will only work away from phase transitions.  Let’s reconsider Z</a:t>
            </a:r>
            <a:r>
              <a:rPr lang="en-US" sz="1600" baseline="-25000"/>
              <a:t>N</a:t>
            </a:r>
            <a:r>
              <a:rPr lang="en-US" sz="1600"/>
              <a:t>:</a:t>
            </a:r>
          </a:p>
        </p:txBody>
      </p:sp>
      <p:graphicFrame>
        <p:nvGraphicFramePr>
          <p:cNvPr id="21" name="Object 20">
            <a:extLst>
              <a:ext uri="{FF2B5EF4-FFF2-40B4-BE49-F238E27FC236}">
                <a16:creationId xmlns:a16="http://schemas.microsoft.com/office/drawing/2014/main" id="{1C87E8A6-032D-4366-815C-D9AC7698A795}"/>
              </a:ext>
            </a:extLst>
          </p:cNvPr>
          <p:cNvGraphicFramePr>
            <a:graphicFrameLocks noChangeAspect="1"/>
          </p:cNvGraphicFramePr>
          <p:nvPr>
            <p:extLst>
              <p:ext uri="{D42A27DB-BD31-4B8C-83A1-F6EECF244321}">
                <p14:modId xmlns:p14="http://schemas.microsoft.com/office/powerpoint/2010/main" val="2910932562"/>
              </p:ext>
            </p:extLst>
          </p:nvPr>
        </p:nvGraphicFramePr>
        <p:xfrm>
          <a:off x="478767" y="1715702"/>
          <a:ext cx="3595077" cy="782686"/>
        </p:xfrm>
        <a:graphic>
          <a:graphicData uri="http://schemas.openxmlformats.org/presentationml/2006/ole">
            <mc:AlternateContent xmlns:mc="http://schemas.openxmlformats.org/markup-compatibility/2006">
              <mc:Choice xmlns:v="urn:schemas-microsoft-com:vml" Requires="v">
                <p:oleObj name="Equation" r:id="rId2" imgW="2374560" imgH="520560" progId="Equation.DSMT4">
                  <p:embed/>
                </p:oleObj>
              </mc:Choice>
              <mc:Fallback>
                <p:oleObj name="Equation" r:id="rId2" imgW="2374560" imgH="520560" progId="Equation.DSMT4">
                  <p:embed/>
                  <p:pic>
                    <p:nvPicPr>
                      <p:cNvPr id="8" name="Object 7">
                        <a:extLst>
                          <a:ext uri="{FF2B5EF4-FFF2-40B4-BE49-F238E27FC236}">
                            <a16:creationId xmlns:a16="http://schemas.microsoft.com/office/drawing/2014/main" id="{26428679-A514-40AE-A967-D9681401CE09}"/>
                          </a:ext>
                        </a:extLst>
                      </p:cNvPr>
                      <p:cNvPicPr>
                        <a:picLocks noChangeAspect="1" noChangeArrowheads="1"/>
                      </p:cNvPicPr>
                      <p:nvPr/>
                    </p:nvPicPr>
                    <p:blipFill>
                      <a:blip r:embed="rId3"/>
                      <a:srcRect/>
                      <a:stretch>
                        <a:fillRect/>
                      </a:stretch>
                    </p:blipFill>
                    <p:spPr bwMode="auto">
                      <a:xfrm>
                        <a:off x="478767" y="1715702"/>
                        <a:ext cx="3595077" cy="782686"/>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FBE55820-F0DD-412C-8E9A-C2BBEC80B573}"/>
              </a:ext>
            </a:extLst>
          </p:cNvPr>
          <p:cNvGraphicFramePr>
            <a:graphicFrameLocks noChangeAspect="1"/>
          </p:cNvGraphicFramePr>
          <p:nvPr>
            <p:extLst>
              <p:ext uri="{D42A27DB-BD31-4B8C-83A1-F6EECF244321}">
                <p14:modId xmlns:p14="http://schemas.microsoft.com/office/powerpoint/2010/main" val="1181474660"/>
              </p:ext>
            </p:extLst>
          </p:nvPr>
        </p:nvGraphicFramePr>
        <p:xfrm>
          <a:off x="516330" y="2993633"/>
          <a:ext cx="4014787" cy="706438"/>
        </p:xfrm>
        <a:graphic>
          <a:graphicData uri="http://schemas.openxmlformats.org/presentationml/2006/ole">
            <mc:AlternateContent xmlns:mc="http://schemas.openxmlformats.org/markup-compatibility/2006">
              <mc:Choice xmlns:v="urn:schemas-microsoft-com:vml" Requires="v">
                <p:oleObj name="Equation" r:id="rId4" imgW="2654280" imgH="469800" progId="Equation.DSMT4">
                  <p:embed/>
                </p:oleObj>
              </mc:Choice>
              <mc:Fallback>
                <p:oleObj name="Equation" r:id="rId4" imgW="2654280" imgH="469800" progId="Equation.DSMT4">
                  <p:embed/>
                  <p:pic>
                    <p:nvPicPr>
                      <p:cNvPr id="21" name="Object 20">
                        <a:extLst>
                          <a:ext uri="{FF2B5EF4-FFF2-40B4-BE49-F238E27FC236}">
                            <a16:creationId xmlns:a16="http://schemas.microsoft.com/office/drawing/2014/main" id="{1C87E8A6-032D-4366-815C-D9AC7698A795}"/>
                          </a:ext>
                        </a:extLst>
                      </p:cNvPr>
                      <p:cNvPicPr>
                        <a:picLocks noChangeAspect="1" noChangeArrowheads="1"/>
                      </p:cNvPicPr>
                      <p:nvPr/>
                    </p:nvPicPr>
                    <p:blipFill>
                      <a:blip r:embed="rId5"/>
                      <a:srcRect/>
                      <a:stretch>
                        <a:fillRect/>
                      </a:stretch>
                    </p:blipFill>
                    <p:spPr bwMode="auto">
                      <a:xfrm>
                        <a:off x="516330" y="2993633"/>
                        <a:ext cx="4014787" cy="706438"/>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81059D79-EF19-41F4-B9CC-E82909F950FE}"/>
              </a:ext>
            </a:extLst>
          </p:cNvPr>
          <p:cNvSpPr txBox="1"/>
          <p:nvPr/>
        </p:nvSpPr>
        <p:spPr>
          <a:xfrm>
            <a:off x="412862" y="2592367"/>
            <a:ext cx="11134973" cy="338554"/>
          </a:xfrm>
          <a:prstGeom prst="rect">
            <a:avLst/>
          </a:prstGeom>
          <a:noFill/>
        </p:spPr>
        <p:txBody>
          <a:bodyPr wrap="square" rtlCol="0">
            <a:spAutoFit/>
          </a:bodyPr>
          <a:lstStyle/>
          <a:p>
            <a:r>
              <a:rPr lang="en-US" sz="1600"/>
              <a:t>Now let the many-body probability distribution function of position be P(</a:t>
            </a:r>
            <a:r>
              <a:rPr lang="en-US" sz="1600" b="1"/>
              <a:t>x</a:t>
            </a:r>
            <a:r>
              <a:rPr lang="en-US" sz="1600"/>
              <a:t>).  Inserting P(</a:t>
            </a:r>
            <a:r>
              <a:rPr lang="en-US" sz="1600" b="1"/>
              <a:t>x</a:t>
            </a:r>
            <a:r>
              <a:rPr lang="en-US" sz="1600"/>
              <a:t>)/P(</a:t>
            </a:r>
            <a:r>
              <a:rPr lang="en-US" sz="1600" b="1"/>
              <a:t>x</a:t>
            </a:r>
            <a:r>
              <a:rPr lang="en-US" sz="1600"/>
              <a:t>) into the integrand, we can write:</a:t>
            </a:r>
            <a:endParaRPr lang="en-US"/>
          </a:p>
        </p:txBody>
      </p:sp>
      <p:sp>
        <p:nvSpPr>
          <p:cNvPr id="25" name="TextBox 24">
            <a:extLst>
              <a:ext uri="{FF2B5EF4-FFF2-40B4-BE49-F238E27FC236}">
                <a16:creationId xmlns:a16="http://schemas.microsoft.com/office/drawing/2014/main" id="{4E57FFD0-D7B0-4345-ACBB-09A7298A6A35}"/>
              </a:ext>
            </a:extLst>
          </p:cNvPr>
          <p:cNvSpPr txBox="1"/>
          <p:nvPr/>
        </p:nvSpPr>
        <p:spPr>
          <a:xfrm>
            <a:off x="412862" y="3901565"/>
            <a:ext cx="3414420" cy="338554"/>
          </a:xfrm>
          <a:prstGeom prst="rect">
            <a:avLst/>
          </a:prstGeom>
          <a:noFill/>
        </p:spPr>
        <p:txBody>
          <a:bodyPr wrap="square" rtlCol="0">
            <a:spAutoFit/>
          </a:bodyPr>
          <a:lstStyle/>
          <a:p>
            <a:r>
              <a:rPr lang="en-US" sz="1600"/>
              <a:t>Now consider the following inequality:</a:t>
            </a:r>
            <a:endParaRPr lang="en-US"/>
          </a:p>
        </p:txBody>
      </p:sp>
      <p:graphicFrame>
        <p:nvGraphicFramePr>
          <p:cNvPr id="10" name="Object 9">
            <a:extLst>
              <a:ext uri="{FF2B5EF4-FFF2-40B4-BE49-F238E27FC236}">
                <a16:creationId xmlns:a16="http://schemas.microsoft.com/office/drawing/2014/main" id="{7108A476-4132-4236-98A8-F0063BD2E0AB}"/>
              </a:ext>
            </a:extLst>
          </p:cNvPr>
          <p:cNvGraphicFramePr>
            <a:graphicFrameLocks noChangeAspect="1"/>
          </p:cNvGraphicFramePr>
          <p:nvPr>
            <p:extLst>
              <p:ext uri="{D42A27DB-BD31-4B8C-83A1-F6EECF244321}">
                <p14:modId xmlns:p14="http://schemas.microsoft.com/office/powerpoint/2010/main" val="1888966062"/>
              </p:ext>
            </p:extLst>
          </p:nvPr>
        </p:nvGraphicFramePr>
        <p:xfrm>
          <a:off x="487363" y="4451258"/>
          <a:ext cx="1349719" cy="443266"/>
        </p:xfrm>
        <a:graphic>
          <a:graphicData uri="http://schemas.openxmlformats.org/presentationml/2006/ole">
            <mc:AlternateContent xmlns:mc="http://schemas.openxmlformats.org/markup-compatibility/2006">
              <mc:Choice xmlns:v="urn:schemas-microsoft-com:vml" Requires="v">
                <p:oleObj name="Equation" r:id="rId6" imgW="863225" imgH="279279" progId="Equation.DSMT4">
                  <p:embed/>
                </p:oleObj>
              </mc:Choice>
              <mc:Fallback>
                <p:oleObj name="Equation" r:id="rId6" imgW="863225" imgH="279279" progId="Equation.DSMT4">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363" y="4451258"/>
                        <a:ext cx="1349719" cy="443266"/>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6B7FCC2B-FEDE-4CEA-ABAD-0F23ACCEC6FD}"/>
              </a:ext>
            </a:extLst>
          </p:cNvPr>
          <p:cNvSpPr txBox="1"/>
          <p:nvPr/>
        </p:nvSpPr>
        <p:spPr>
          <a:xfrm>
            <a:off x="428356" y="5028439"/>
            <a:ext cx="5548237" cy="338554"/>
          </a:xfrm>
          <a:prstGeom prst="rect">
            <a:avLst/>
          </a:prstGeom>
          <a:noFill/>
        </p:spPr>
        <p:txBody>
          <a:bodyPr wrap="square" rtlCol="0">
            <a:spAutoFit/>
          </a:bodyPr>
          <a:lstStyle/>
          <a:p>
            <a:r>
              <a:rPr lang="en-US" sz="1600"/>
              <a:t>Recognizing the LHS is just e</a:t>
            </a:r>
            <a:r>
              <a:rPr lang="en-US" sz="1600" baseline="30000"/>
              <a:t>-βF’</a:t>
            </a:r>
            <a:r>
              <a:rPr lang="en-US" sz="1600"/>
              <a:t> in our context, this tells us that:</a:t>
            </a:r>
            <a:endParaRPr lang="en-US"/>
          </a:p>
        </p:txBody>
      </p:sp>
      <p:graphicFrame>
        <p:nvGraphicFramePr>
          <p:cNvPr id="29" name="Object 28">
            <a:extLst>
              <a:ext uri="{FF2B5EF4-FFF2-40B4-BE49-F238E27FC236}">
                <a16:creationId xmlns:a16="http://schemas.microsoft.com/office/drawing/2014/main" id="{64E7EADE-A969-49D9-8C2B-38D52A160C98}"/>
              </a:ext>
            </a:extLst>
          </p:cNvPr>
          <p:cNvGraphicFramePr>
            <a:graphicFrameLocks noChangeAspect="1"/>
          </p:cNvGraphicFramePr>
          <p:nvPr>
            <p:extLst>
              <p:ext uri="{D42A27DB-BD31-4B8C-83A1-F6EECF244321}">
                <p14:modId xmlns:p14="http://schemas.microsoft.com/office/powerpoint/2010/main" val="974048658"/>
              </p:ext>
            </p:extLst>
          </p:nvPr>
        </p:nvGraphicFramePr>
        <p:xfrm>
          <a:off x="535086" y="5548956"/>
          <a:ext cx="4489675" cy="666107"/>
        </p:xfrm>
        <a:graphic>
          <a:graphicData uri="http://schemas.openxmlformats.org/presentationml/2006/ole">
            <mc:AlternateContent xmlns:mc="http://schemas.openxmlformats.org/markup-compatibility/2006">
              <mc:Choice xmlns:v="urn:schemas-microsoft-com:vml" Requires="v">
                <p:oleObj name="Equation" r:id="rId8" imgW="3238200" imgH="482400" progId="Equation.DSMT4">
                  <p:embed/>
                </p:oleObj>
              </mc:Choice>
              <mc:Fallback>
                <p:oleObj name="Equation" r:id="rId8" imgW="3238200" imgH="482400" progId="Equation.DSMT4">
                  <p:embed/>
                  <p:pic>
                    <p:nvPicPr>
                      <p:cNvPr id="22" name="Object 21">
                        <a:extLst>
                          <a:ext uri="{FF2B5EF4-FFF2-40B4-BE49-F238E27FC236}">
                            <a16:creationId xmlns:a16="http://schemas.microsoft.com/office/drawing/2014/main" id="{FBE55820-F0DD-412C-8E9A-C2BBEC80B573}"/>
                          </a:ext>
                        </a:extLst>
                      </p:cNvPr>
                      <p:cNvPicPr>
                        <a:picLocks noChangeAspect="1" noChangeArrowheads="1"/>
                      </p:cNvPicPr>
                      <p:nvPr/>
                    </p:nvPicPr>
                    <p:blipFill>
                      <a:blip r:embed="rId9"/>
                      <a:srcRect/>
                      <a:stretch>
                        <a:fillRect/>
                      </a:stretch>
                    </p:blipFill>
                    <p:spPr bwMode="auto">
                      <a:xfrm>
                        <a:off x="535086" y="5548956"/>
                        <a:ext cx="4489675" cy="666107"/>
                      </a:xfrm>
                      <a:prstGeom prst="rect">
                        <a:avLst/>
                      </a:prstGeom>
                      <a:noFill/>
                    </p:spPr>
                  </p:pic>
                </p:oleObj>
              </mc:Fallback>
            </mc:AlternateContent>
          </a:graphicData>
        </a:graphic>
      </p:graphicFrame>
    </p:spTree>
    <p:extLst>
      <p:ext uri="{BB962C8B-B14F-4D97-AF65-F5344CB8AC3E}">
        <p14:creationId xmlns:p14="http://schemas.microsoft.com/office/powerpoint/2010/main" val="8550322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4072380" y="141402"/>
            <a:ext cx="2450479" cy="584775"/>
          </a:xfrm>
          <a:prstGeom prst="rect">
            <a:avLst/>
          </a:prstGeom>
          <a:noFill/>
        </p:spPr>
        <p:txBody>
          <a:bodyPr wrap="none" rtlCol="0">
            <a:spAutoFit/>
          </a:bodyPr>
          <a:lstStyle/>
          <a:p>
            <a:r>
              <a:rPr lang="en-US" sz="3200" b="1" u="sng"/>
              <a:t>Classical MFT</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386499" y="1178353"/>
            <a:ext cx="10096108" cy="338554"/>
          </a:xfrm>
          <a:prstGeom prst="rect">
            <a:avLst/>
          </a:prstGeom>
          <a:noFill/>
        </p:spPr>
        <p:txBody>
          <a:bodyPr wrap="square" rtlCol="0">
            <a:spAutoFit/>
          </a:bodyPr>
          <a:lstStyle/>
          <a:p>
            <a:r>
              <a:rPr lang="en-US" sz="1600"/>
              <a:t>And so our best approximation to F is to find the P(x</a:t>
            </a:r>
            <a:r>
              <a:rPr lang="en-US" sz="1600" baseline="-25000"/>
              <a:t>k</a:t>
            </a:r>
            <a:r>
              <a:rPr lang="en-US" sz="1600"/>
              <a:t>) which minimizes this expression:</a:t>
            </a:r>
          </a:p>
        </p:txBody>
      </p:sp>
      <p:sp>
        <p:nvSpPr>
          <p:cNvPr id="25" name="TextBox 24">
            <a:extLst>
              <a:ext uri="{FF2B5EF4-FFF2-40B4-BE49-F238E27FC236}">
                <a16:creationId xmlns:a16="http://schemas.microsoft.com/office/drawing/2014/main" id="{4E57FFD0-D7B0-4345-ACBB-09A7298A6A35}"/>
              </a:ext>
            </a:extLst>
          </p:cNvPr>
          <p:cNvSpPr txBox="1"/>
          <p:nvPr/>
        </p:nvSpPr>
        <p:spPr>
          <a:xfrm>
            <a:off x="386499" y="2437990"/>
            <a:ext cx="7814821" cy="584775"/>
          </a:xfrm>
          <a:prstGeom prst="rect">
            <a:avLst/>
          </a:prstGeom>
          <a:noFill/>
        </p:spPr>
        <p:txBody>
          <a:bodyPr wrap="square" rtlCol="0">
            <a:spAutoFit/>
          </a:bodyPr>
          <a:lstStyle/>
          <a:p>
            <a:r>
              <a:rPr lang="en-US" sz="1600"/>
              <a:t>Typically what one does here is to write the many-body distribution as the product of single body distributions, normalized to N.  This is probably what makes it ‘mean field’.</a:t>
            </a:r>
            <a:endParaRPr lang="en-US"/>
          </a:p>
        </p:txBody>
      </p:sp>
      <p:sp>
        <p:nvSpPr>
          <p:cNvPr id="28" name="TextBox 27">
            <a:extLst>
              <a:ext uri="{FF2B5EF4-FFF2-40B4-BE49-F238E27FC236}">
                <a16:creationId xmlns:a16="http://schemas.microsoft.com/office/drawing/2014/main" id="{6B7FCC2B-FEDE-4CEA-ABAD-0F23ACCEC6FD}"/>
              </a:ext>
            </a:extLst>
          </p:cNvPr>
          <p:cNvSpPr txBox="1"/>
          <p:nvPr/>
        </p:nvSpPr>
        <p:spPr>
          <a:xfrm>
            <a:off x="443060" y="3793425"/>
            <a:ext cx="5548237" cy="338554"/>
          </a:xfrm>
          <a:prstGeom prst="rect">
            <a:avLst/>
          </a:prstGeom>
          <a:noFill/>
        </p:spPr>
        <p:txBody>
          <a:bodyPr wrap="square" rtlCol="0">
            <a:spAutoFit/>
          </a:bodyPr>
          <a:lstStyle/>
          <a:p>
            <a:r>
              <a:rPr lang="en-US" sz="1600"/>
              <a:t>And with that approximation we’d have:</a:t>
            </a:r>
            <a:endParaRPr lang="en-US"/>
          </a:p>
        </p:txBody>
      </p:sp>
      <p:graphicFrame>
        <p:nvGraphicFramePr>
          <p:cNvPr id="29" name="Object 28">
            <a:extLst>
              <a:ext uri="{FF2B5EF4-FFF2-40B4-BE49-F238E27FC236}">
                <a16:creationId xmlns:a16="http://schemas.microsoft.com/office/drawing/2014/main" id="{64E7EADE-A969-49D9-8C2B-38D52A160C98}"/>
              </a:ext>
            </a:extLst>
          </p:cNvPr>
          <p:cNvGraphicFramePr>
            <a:graphicFrameLocks noChangeAspect="1"/>
          </p:cNvGraphicFramePr>
          <p:nvPr>
            <p:extLst>
              <p:ext uri="{D42A27DB-BD31-4B8C-83A1-F6EECF244321}">
                <p14:modId xmlns:p14="http://schemas.microsoft.com/office/powerpoint/2010/main" val="2916056947"/>
              </p:ext>
            </p:extLst>
          </p:nvPr>
        </p:nvGraphicFramePr>
        <p:xfrm>
          <a:off x="455613" y="1613214"/>
          <a:ext cx="4905375" cy="673100"/>
        </p:xfrm>
        <a:graphic>
          <a:graphicData uri="http://schemas.openxmlformats.org/presentationml/2006/ole">
            <mc:AlternateContent xmlns:mc="http://schemas.openxmlformats.org/markup-compatibility/2006">
              <mc:Choice xmlns:v="urn:schemas-microsoft-com:vml" Requires="v">
                <p:oleObj name="Equation" r:id="rId2" imgW="3504960" imgH="482400" progId="Equation.DSMT4">
                  <p:embed/>
                </p:oleObj>
              </mc:Choice>
              <mc:Fallback>
                <p:oleObj name="Equation" r:id="rId2" imgW="3504960" imgH="482400" progId="Equation.DSMT4">
                  <p:embed/>
                  <p:pic>
                    <p:nvPicPr>
                      <p:cNvPr id="29" name="Object 28">
                        <a:extLst>
                          <a:ext uri="{FF2B5EF4-FFF2-40B4-BE49-F238E27FC236}">
                            <a16:creationId xmlns:a16="http://schemas.microsoft.com/office/drawing/2014/main" id="{64E7EADE-A969-49D9-8C2B-38D52A160C98}"/>
                          </a:ext>
                        </a:extLst>
                      </p:cNvPr>
                      <p:cNvPicPr>
                        <a:picLocks noChangeAspect="1" noChangeArrowheads="1"/>
                      </p:cNvPicPr>
                      <p:nvPr/>
                    </p:nvPicPr>
                    <p:blipFill>
                      <a:blip r:embed="rId3"/>
                      <a:srcRect/>
                      <a:stretch>
                        <a:fillRect/>
                      </a:stretch>
                    </p:blipFill>
                    <p:spPr bwMode="auto">
                      <a:xfrm>
                        <a:off x="455613" y="1613214"/>
                        <a:ext cx="4905375" cy="673100"/>
                      </a:xfrm>
                      <a:prstGeom prst="rect">
                        <a:avLst/>
                      </a:prstGeom>
                      <a:noFill/>
                    </p:spPr>
                  </p:pic>
                </p:oleObj>
              </mc:Fallback>
            </mc:AlternateContent>
          </a:graphicData>
        </a:graphic>
      </p:graphicFrame>
      <p:graphicFrame>
        <p:nvGraphicFramePr>
          <p:cNvPr id="3" name="Object 2">
            <a:extLst>
              <a:ext uri="{FF2B5EF4-FFF2-40B4-BE49-F238E27FC236}">
                <a16:creationId xmlns:a16="http://schemas.microsoft.com/office/drawing/2014/main" id="{C67EF362-B7E6-436B-91A5-B74A883A3489}"/>
              </a:ext>
            </a:extLst>
          </p:cNvPr>
          <p:cNvGraphicFramePr>
            <a:graphicFrameLocks noChangeAspect="1"/>
          </p:cNvGraphicFramePr>
          <p:nvPr>
            <p:extLst>
              <p:ext uri="{D42A27DB-BD31-4B8C-83A1-F6EECF244321}">
                <p14:modId xmlns:p14="http://schemas.microsoft.com/office/powerpoint/2010/main" val="3653208818"/>
              </p:ext>
            </p:extLst>
          </p:nvPr>
        </p:nvGraphicFramePr>
        <p:xfrm>
          <a:off x="499242" y="3084676"/>
          <a:ext cx="1375939" cy="584774"/>
        </p:xfrm>
        <a:graphic>
          <a:graphicData uri="http://schemas.openxmlformats.org/presentationml/2006/ole">
            <mc:AlternateContent xmlns:mc="http://schemas.openxmlformats.org/markup-compatibility/2006">
              <mc:Choice xmlns:v="urn:schemas-microsoft-com:vml" Requires="v">
                <p:oleObj name="Equation" r:id="rId4" imgW="1015920" imgH="431640" progId="Equation.DSMT4">
                  <p:embed/>
                </p:oleObj>
              </mc:Choice>
              <mc:Fallback>
                <p:oleObj name="Equation" r:id="rId4" imgW="1015920" imgH="431640" progId="Equation.DSMT4">
                  <p:embed/>
                  <p:pic>
                    <p:nvPicPr>
                      <p:cNvPr id="0" name=""/>
                      <p:cNvPicPr/>
                      <p:nvPr/>
                    </p:nvPicPr>
                    <p:blipFill>
                      <a:blip r:embed="rId5"/>
                      <a:stretch>
                        <a:fillRect/>
                      </a:stretch>
                    </p:blipFill>
                    <p:spPr>
                      <a:xfrm>
                        <a:off x="499242" y="3084676"/>
                        <a:ext cx="1375939" cy="584774"/>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68437D71-6B7B-4D86-9CFF-F1827293882C}"/>
              </a:ext>
            </a:extLst>
          </p:cNvPr>
          <p:cNvGraphicFramePr>
            <a:graphicFrameLocks noChangeAspect="1"/>
          </p:cNvGraphicFramePr>
          <p:nvPr>
            <p:extLst>
              <p:ext uri="{D42A27DB-BD31-4B8C-83A1-F6EECF244321}">
                <p14:modId xmlns:p14="http://schemas.microsoft.com/office/powerpoint/2010/main" val="2389095800"/>
              </p:ext>
            </p:extLst>
          </p:nvPr>
        </p:nvGraphicFramePr>
        <p:xfrm>
          <a:off x="512175" y="4226249"/>
          <a:ext cx="6400800" cy="636588"/>
        </p:xfrm>
        <a:graphic>
          <a:graphicData uri="http://schemas.openxmlformats.org/presentationml/2006/ole">
            <mc:AlternateContent xmlns:mc="http://schemas.openxmlformats.org/markup-compatibility/2006">
              <mc:Choice xmlns:v="urn:schemas-microsoft-com:vml" Requires="v">
                <p:oleObj name="Equation" r:id="rId6" imgW="4572000" imgH="457200" progId="Equation.DSMT4">
                  <p:embed/>
                </p:oleObj>
              </mc:Choice>
              <mc:Fallback>
                <p:oleObj name="Equation" r:id="rId6" imgW="4572000" imgH="457200" progId="Equation.DSMT4">
                  <p:embed/>
                  <p:pic>
                    <p:nvPicPr>
                      <p:cNvPr id="29" name="Object 28">
                        <a:extLst>
                          <a:ext uri="{FF2B5EF4-FFF2-40B4-BE49-F238E27FC236}">
                            <a16:creationId xmlns:a16="http://schemas.microsoft.com/office/drawing/2014/main" id="{64E7EADE-A969-49D9-8C2B-38D52A160C98}"/>
                          </a:ext>
                        </a:extLst>
                      </p:cNvPr>
                      <p:cNvPicPr>
                        <a:picLocks noChangeAspect="1" noChangeArrowheads="1"/>
                      </p:cNvPicPr>
                      <p:nvPr/>
                    </p:nvPicPr>
                    <p:blipFill>
                      <a:blip r:embed="rId7"/>
                      <a:srcRect/>
                      <a:stretch>
                        <a:fillRect/>
                      </a:stretch>
                    </p:blipFill>
                    <p:spPr bwMode="auto">
                      <a:xfrm>
                        <a:off x="512175" y="4226249"/>
                        <a:ext cx="6400800" cy="636588"/>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0AD04BB6-B4BB-41B7-B47D-EE96A185D549}"/>
              </a:ext>
            </a:extLst>
          </p:cNvPr>
          <p:cNvSpPr txBox="1"/>
          <p:nvPr/>
        </p:nvSpPr>
        <p:spPr>
          <a:xfrm>
            <a:off x="414780" y="5070896"/>
            <a:ext cx="8606671" cy="1077218"/>
          </a:xfrm>
          <a:prstGeom prst="rect">
            <a:avLst/>
          </a:prstGeom>
          <a:noFill/>
        </p:spPr>
        <p:txBody>
          <a:bodyPr wrap="square" rtlCol="0">
            <a:spAutoFit/>
          </a:bodyPr>
          <a:lstStyle/>
          <a:p>
            <a:r>
              <a:rPr lang="en-US" sz="1600"/>
              <a:t>We can minimize this with a functional derivative (and a normalization constraint on N).   Note that once the minimizing density is found, it will be in terms of the external potential V(x), and so when plugged back into F’, we will have F’ in terms of its proper variables [T, V, N, </a:t>
            </a:r>
            <a:r>
              <a:rPr lang="el-GR" sz="1600"/>
              <a:t>φ</a:t>
            </a:r>
            <a:r>
              <a:rPr lang="en-US" sz="1600"/>
              <a:t>(x)].  Of course F will be a functional.   </a:t>
            </a:r>
            <a:endParaRPr lang="en-US"/>
          </a:p>
        </p:txBody>
      </p:sp>
    </p:spTree>
    <p:extLst>
      <p:ext uri="{BB962C8B-B14F-4D97-AF65-F5344CB8AC3E}">
        <p14:creationId xmlns:p14="http://schemas.microsoft.com/office/powerpoint/2010/main" val="11041959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id="{6B88B86A-75E0-4ABE-A09A-7EA957799DC4}"/>
              </a:ext>
            </a:extLst>
          </p:cNvPr>
          <p:cNvGraphicFramePr>
            <a:graphicFrameLocks noChangeAspect="1"/>
          </p:cNvGraphicFramePr>
          <p:nvPr>
            <p:extLst>
              <p:ext uri="{D42A27DB-BD31-4B8C-83A1-F6EECF244321}">
                <p14:modId xmlns:p14="http://schemas.microsoft.com/office/powerpoint/2010/main" val="1799840929"/>
              </p:ext>
            </p:extLst>
          </p:nvPr>
        </p:nvGraphicFramePr>
        <p:xfrm>
          <a:off x="300697" y="1753777"/>
          <a:ext cx="1817687" cy="1590675"/>
        </p:xfrm>
        <a:graphic>
          <a:graphicData uri="http://schemas.openxmlformats.org/presentationml/2006/ole">
            <mc:AlternateContent xmlns:mc="http://schemas.openxmlformats.org/markup-compatibility/2006">
              <mc:Choice xmlns:v="urn:schemas-microsoft-com:vml" Requires="v">
                <p:oleObj name="Bitmap Image" r:id="rId2" imgW="1943280" imgH="1592640" progId="Paint.Picture">
                  <p:embed/>
                </p:oleObj>
              </mc:Choice>
              <mc:Fallback>
                <p:oleObj name="Bitmap Image" r:id="rId2" imgW="1943280" imgH="1592640" progId="Paint.Picture">
                  <p:embed/>
                  <p:pic>
                    <p:nvPicPr>
                      <p:cNvPr id="7" name="Object 6">
                        <a:extLst>
                          <a:ext uri="{FF2B5EF4-FFF2-40B4-BE49-F238E27FC236}">
                            <a16:creationId xmlns:a16="http://schemas.microsoft.com/office/drawing/2014/main" id="{27673B31-B3B8-44D4-A407-8DC5DEAA8B8B}"/>
                          </a:ext>
                        </a:extLst>
                      </p:cNvPr>
                      <p:cNvPicPr>
                        <a:picLocks noChangeAspect="1" noChangeArrowheads="1"/>
                      </p:cNvPicPr>
                      <p:nvPr/>
                    </p:nvPicPr>
                    <p:blipFill>
                      <a:blip r:embed="rId3"/>
                      <a:srcRect l="9412" t="11484" r="15294" b="8134"/>
                      <a:stretch>
                        <a:fillRect/>
                      </a:stretch>
                    </p:blipFill>
                    <p:spPr bwMode="auto">
                      <a:xfrm>
                        <a:off x="300697" y="1753777"/>
                        <a:ext cx="1817687" cy="1590675"/>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ADC10791-0E47-4775-885D-8B6D1767FDEB}"/>
              </a:ext>
            </a:extLst>
          </p:cNvPr>
          <p:cNvGraphicFramePr>
            <a:graphicFrameLocks noChangeAspect="1"/>
          </p:cNvGraphicFramePr>
          <p:nvPr>
            <p:extLst>
              <p:ext uri="{D42A27DB-BD31-4B8C-83A1-F6EECF244321}">
                <p14:modId xmlns:p14="http://schemas.microsoft.com/office/powerpoint/2010/main" val="3699635577"/>
              </p:ext>
            </p:extLst>
          </p:nvPr>
        </p:nvGraphicFramePr>
        <p:xfrm>
          <a:off x="2135317" y="1997764"/>
          <a:ext cx="3630612" cy="1047750"/>
        </p:xfrm>
        <a:graphic>
          <a:graphicData uri="http://schemas.openxmlformats.org/presentationml/2006/ole">
            <mc:AlternateContent xmlns:mc="http://schemas.openxmlformats.org/markup-compatibility/2006">
              <mc:Choice xmlns:v="urn:schemas-microsoft-com:vml" Requires="v">
                <p:oleObj name="Equation" r:id="rId4" imgW="3047760" imgH="888840" progId="Equation.DSMT4">
                  <p:embed/>
                </p:oleObj>
              </mc:Choice>
              <mc:Fallback>
                <p:oleObj name="Equation" r:id="rId4" imgW="3047760" imgH="888840" progId="Equation.DSMT4">
                  <p:embed/>
                  <p:pic>
                    <p:nvPicPr>
                      <p:cNvPr id="10" name="Object 9">
                        <a:extLst>
                          <a:ext uri="{FF2B5EF4-FFF2-40B4-BE49-F238E27FC236}">
                            <a16:creationId xmlns:a16="http://schemas.microsoft.com/office/drawing/2014/main" id="{8F60CCC7-147B-4B63-89B1-D00CA55D3DDD}"/>
                          </a:ext>
                        </a:extLst>
                      </p:cNvPr>
                      <p:cNvPicPr>
                        <a:picLocks noChangeAspect="1" noChangeArrowheads="1"/>
                      </p:cNvPicPr>
                      <p:nvPr/>
                    </p:nvPicPr>
                    <p:blipFill>
                      <a:blip r:embed="rId5"/>
                      <a:srcRect/>
                      <a:stretch>
                        <a:fillRect/>
                      </a:stretch>
                    </p:blipFill>
                    <p:spPr bwMode="auto">
                      <a:xfrm>
                        <a:off x="2135317" y="1997764"/>
                        <a:ext cx="3630612" cy="1047750"/>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712C3522-5F9D-43DE-BF62-63476A113445}"/>
              </a:ext>
            </a:extLst>
          </p:cNvPr>
          <p:cNvSpPr txBox="1"/>
          <p:nvPr/>
        </p:nvSpPr>
        <p:spPr>
          <a:xfrm>
            <a:off x="283764" y="3329907"/>
            <a:ext cx="3809184" cy="307777"/>
          </a:xfrm>
          <a:prstGeom prst="rect">
            <a:avLst/>
          </a:prstGeom>
          <a:noFill/>
        </p:spPr>
        <p:txBody>
          <a:bodyPr wrap="none" rtlCol="0">
            <a:spAutoFit/>
          </a:bodyPr>
          <a:lstStyle/>
          <a:p>
            <a:r>
              <a:rPr lang="en-US" sz="1400"/>
              <a:t>Now take the ln of both sides and Taylor expand…</a:t>
            </a:r>
            <a:endParaRPr lang="en-US" sz="1600"/>
          </a:p>
        </p:txBody>
      </p:sp>
      <p:graphicFrame>
        <p:nvGraphicFramePr>
          <p:cNvPr id="6" name="Object 5">
            <a:extLst>
              <a:ext uri="{FF2B5EF4-FFF2-40B4-BE49-F238E27FC236}">
                <a16:creationId xmlns:a16="http://schemas.microsoft.com/office/drawing/2014/main" id="{47243586-4CE4-4E4B-BB4D-D77BDD1D6DFA}"/>
              </a:ext>
            </a:extLst>
          </p:cNvPr>
          <p:cNvGraphicFramePr>
            <a:graphicFrameLocks noChangeAspect="1"/>
          </p:cNvGraphicFramePr>
          <p:nvPr>
            <p:extLst>
              <p:ext uri="{D42A27DB-BD31-4B8C-83A1-F6EECF244321}">
                <p14:modId xmlns:p14="http://schemas.microsoft.com/office/powerpoint/2010/main" val="1882037088"/>
              </p:ext>
            </p:extLst>
          </p:nvPr>
        </p:nvGraphicFramePr>
        <p:xfrm>
          <a:off x="373500" y="3739745"/>
          <a:ext cx="4032974" cy="1280909"/>
        </p:xfrm>
        <a:graphic>
          <a:graphicData uri="http://schemas.openxmlformats.org/presentationml/2006/ole">
            <mc:AlternateContent xmlns:mc="http://schemas.openxmlformats.org/markup-compatibility/2006">
              <mc:Choice xmlns:v="urn:schemas-microsoft-com:vml" Requires="v">
                <p:oleObj name="Equation" r:id="rId6" imgW="3047760" imgH="977760" progId="Equation.DSMT4">
                  <p:embed/>
                </p:oleObj>
              </mc:Choice>
              <mc:Fallback>
                <p:oleObj name="Equation" r:id="rId6" imgW="3047760" imgH="977760" progId="Equation.DSMT4">
                  <p:embed/>
                  <p:pic>
                    <p:nvPicPr>
                      <p:cNvPr id="13" name="Object 12">
                        <a:extLst>
                          <a:ext uri="{FF2B5EF4-FFF2-40B4-BE49-F238E27FC236}">
                            <a16:creationId xmlns:a16="http://schemas.microsoft.com/office/drawing/2014/main" id="{AEE6B221-36EB-48D2-A9C7-D1A70BC896B5}"/>
                          </a:ext>
                        </a:extLst>
                      </p:cNvPr>
                      <p:cNvPicPr>
                        <a:picLocks noChangeAspect="1" noChangeArrowheads="1"/>
                      </p:cNvPicPr>
                      <p:nvPr/>
                    </p:nvPicPr>
                    <p:blipFill>
                      <a:blip r:embed="rId7"/>
                      <a:srcRect/>
                      <a:stretch>
                        <a:fillRect/>
                      </a:stretch>
                    </p:blipFill>
                    <p:spPr bwMode="auto">
                      <a:xfrm>
                        <a:off x="373500" y="3739745"/>
                        <a:ext cx="4032974" cy="1280909"/>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BF235A4E-D9BA-41B6-BA2A-30EB2C45754C}"/>
              </a:ext>
            </a:extLst>
          </p:cNvPr>
          <p:cNvGraphicFramePr>
            <a:graphicFrameLocks noChangeAspect="1"/>
          </p:cNvGraphicFramePr>
          <p:nvPr>
            <p:extLst>
              <p:ext uri="{D42A27DB-BD31-4B8C-83A1-F6EECF244321}">
                <p14:modId xmlns:p14="http://schemas.microsoft.com/office/powerpoint/2010/main" val="4100533035"/>
              </p:ext>
            </p:extLst>
          </p:nvPr>
        </p:nvGraphicFramePr>
        <p:xfrm>
          <a:off x="409753" y="5208147"/>
          <a:ext cx="2161841" cy="316556"/>
        </p:xfrm>
        <a:graphic>
          <a:graphicData uri="http://schemas.openxmlformats.org/presentationml/2006/ole">
            <mc:AlternateContent xmlns:mc="http://schemas.openxmlformats.org/markup-compatibility/2006">
              <mc:Choice xmlns:v="urn:schemas-microsoft-com:vml" Requires="v">
                <p:oleObj name="Equation" r:id="rId8" imgW="1536480" imgH="228600" progId="Equation.DSMT4">
                  <p:embed/>
                </p:oleObj>
              </mc:Choice>
              <mc:Fallback>
                <p:oleObj name="Equation" r:id="rId8" imgW="1536480" imgH="228600" progId="Equation.DSMT4">
                  <p:embed/>
                  <p:pic>
                    <p:nvPicPr>
                      <p:cNvPr id="14" name="Object 13">
                        <a:extLst>
                          <a:ext uri="{FF2B5EF4-FFF2-40B4-BE49-F238E27FC236}">
                            <a16:creationId xmlns:a16="http://schemas.microsoft.com/office/drawing/2014/main" id="{F9EA3016-D11C-4533-A13E-5673D699097C}"/>
                          </a:ext>
                        </a:extLst>
                      </p:cNvPr>
                      <p:cNvPicPr>
                        <a:picLocks noChangeAspect="1" noChangeArrowheads="1"/>
                      </p:cNvPicPr>
                      <p:nvPr/>
                    </p:nvPicPr>
                    <p:blipFill>
                      <a:blip r:embed="rId9"/>
                      <a:srcRect/>
                      <a:stretch>
                        <a:fillRect/>
                      </a:stretch>
                    </p:blipFill>
                    <p:spPr bwMode="auto">
                      <a:xfrm>
                        <a:off x="409753" y="5208147"/>
                        <a:ext cx="2161841" cy="316556"/>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29E5265C-3FEE-4636-886E-F24C97AF3553}"/>
              </a:ext>
            </a:extLst>
          </p:cNvPr>
          <p:cNvGraphicFramePr>
            <a:graphicFrameLocks noChangeAspect="1"/>
          </p:cNvGraphicFramePr>
          <p:nvPr>
            <p:extLst>
              <p:ext uri="{D42A27DB-BD31-4B8C-83A1-F6EECF244321}">
                <p14:modId xmlns:p14="http://schemas.microsoft.com/office/powerpoint/2010/main" val="606107938"/>
              </p:ext>
            </p:extLst>
          </p:nvPr>
        </p:nvGraphicFramePr>
        <p:xfrm>
          <a:off x="409753" y="5661748"/>
          <a:ext cx="2989263" cy="569913"/>
        </p:xfrm>
        <a:graphic>
          <a:graphicData uri="http://schemas.openxmlformats.org/presentationml/2006/ole">
            <mc:AlternateContent xmlns:mc="http://schemas.openxmlformats.org/markup-compatibility/2006">
              <mc:Choice xmlns:v="urn:schemas-microsoft-com:vml" Requires="v">
                <p:oleObj name="Equation" r:id="rId10" imgW="2171520" imgH="419040" progId="Equation.DSMT4">
                  <p:embed/>
                </p:oleObj>
              </mc:Choice>
              <mc:Fallback>
                <p:oleObj name="Equation" r:id="rId10" imgW="2171520" imgH="419040" progId="Equation.DSMT4">
                  <p:embed/>
                  <p:pic>
                    <p:nvPicPr>
                      <p:cNvPr id="16" name="Object 15">
                        <a:extLst>
                          <a:ext uri="{FF2B5EF4-FFF2-40B4-BE49-F238E27FC236}">
                            <a16:creationId xmlns:a16="http://schemas.microsoft.com/office/drawing/2014/main" id="{2706AD51-9AE3-4653-9992-E95070E98F04}"/>
                          </a:ext>
                        </a:extLst>
                      </p:cNvPr>
                      <p:cNvPicPr>
                        <a:picLocks noChangeAspect="1" noChangeArrowheads="1"/>
                      </p:cNvPicPr>
                      <p:nvPr/>
                    </p:nvPicPr>
                    <p:blipFill>
                      <a:blip r:embed="rId11"/>
                      <a:srcRect/>
                      <a:stretch>
                        <a:fillRect/>
                      </a:stretch>
                    </p:blipFill>
                    <p:spPr bwMode="auto">
                      <a:xfrm>
                        <a:off x="409753" y="5661748"/>
                        <a:ext cx="2989263" cy="569913"/>
                      </a:xfrm>
                      <a:prstGeom prst="rect">
                        <a:avLst/>
                      </a:prstGeom>
                      <a:solidFill>
                        <a:srgbClr val="CCFFCC"/>
                      </a:solidFill>
                    </p:spPr>
                  </p:pic>
                </p:oleObj>
              </mc:Fallback>
            </mc:AlternateContent>
          </a:graphicData>
        </a:graphic>
      </p:graphicFrame>
      <p:sp>
        <p:nvSpPr>
          <p:cNvPr id="10" name="TextBox 9">
            <a:extLst>
              <a:ext uri="{FF2B5EF4-FFF2-40B4-BE49-F238E27FC236}">
                <a16:creationId xmlns:a16="http://schemas.microsoft.com/office/drawing/2014/main" id="{DDE72B8A-0485-4563-95AD-F6922AA0E643}"/>
              </a:ext>
            </a:extLst>
          </p:cNvPr>
          <p:cNvSpPr txBox="1"/>
          <p:nvPr/>
        </p:nvSpPr>
        <p:spPr>
          <a:xfrm>
            <a:off x="300697" y="676623"/>
            <a:ext cx="2089290" cy="369332"/>
          </a:xfrm>
          <a:prstGeom prst="rect">
            <a:avLst/>
          </a:prstGeom>
          <a:noFill/>
        </p:spPr>
        <p:txBody>
          <a:bodyPr wrap="none" rtlCol="0">
            <a:spAutoFit/>
          </a:bodyPr>
          <a:lstStyle/>
          <a:p>
            <a:r>
              <a:rPr lang="en-US" b="1"/>
              <a:t>Canonical Ensemble</a:t>
            </a:r>
          </a:p>
        </p:txBody>
      </p:sp>
      <p:sp>
        <p:nvSpPr>
          <p:cNvPr id="11" name="TextBox 10">
            <a:extLst>
              <a:ext uri="{FF2B5EF4-FFF2-40B4-BE49-F238E27FC236}">
                <a16:creationId xmlns:a16="http://schemas.microsoft.com/office/drawing/2014/main" id="{A5B940BC-5120-4AF0-83C7-1F05AB7855B4}"/>
              </a:ext>
            </a:extLst>
          </p:cNvPr>
          <p:cNvSpPr txBox="1"/>
          <p:nvPr/>
        </p:nvSpPr>
        <p:spPr>
          <a:xfrm>
            <a:off x="300697" y="974707"/>
            <a:ext cx="10604370" cy="738664"/>
          </a:xfrm>
          <a:prstGeom prst="rect">
            <a:avLst/>
          </a:prstGeom>
          <a:noFill/>
        </p:spPr>
        <p:txBody>
          <a:bodyPr wrap="square" rtlCol="0">
            <a:spAutoFit/>
          </a:bodyPr>
          <a:lstStyle/>
          <a:p>
            <a:r>
              <a:rPr lang="en-US" sz="1400"/>
              <a:t>Now let’s consider a system in a thermal bath, and much smaller than it energy-wise.  This system can now occupy any of its microstates, and we’d like to consider the probability it will do so.  So we will again consider two systems, closed altogether, but with A</a:t>
            </a:r>
            <a:r>
              <a:rPr lang="en-US" sz="1400" baseline="-25000"/>
              <a:t>1</a:t>
            </a:r>
            <a:r>
              <a:rPr lang="en-US" sz="1400"/>
              <a:t> &lt;&lt; A</a:t>
            </a:r>
            <a:r>
              <a:rPr lang="en-US" sz="1400" baseline="-25000"/>
              <a:t>2</a:t>
            </a:r>
            <a:r>
              <a:rPr lang="en-US" sz="1400"/>
              <a:t> and E</a:t>
            </a:r>
            <a:r>
              <a:rPr lang="en-US" sz="1400" baseline="-25000"/>
              <a:t>1</a:t>
            </a:r>
            <a:r>
              <a:rPr lang="en-US" sz="1400"/>
              <a:t> &lt;&lt; E</a:t>
            </a:r>
            <a:r>
              <a:rPr lang="en-US" sz="1400" baseline="-25000"/>
              <a:t>2</a:t>
            </a:r>
            <a:r>
              <a:rPr lang="en-US" sz="1400"/>
              <a:t>.  What is the probability A</a:t>
            </a:r>
            <a:r>
              <a:rPr lang="en-US" sz="1400" baseline="-25000"/>
              <a:t>1</a:t>
            </a:r>
            <a:r>
              <a:rPr lang="en-US" sz="1400"/>
              <a:t> is in any </a:t>
            </a:r>
            <a:r>
              <a:rPr lang="en-US" sz="1400" i="1"/>
              <a:t>one</a:t>
            </a:r>
            <a:r>
              <a:rPr lang="en-US" sz="1400"/>
              <a:t> of its microstates with energy E</a:t>
            </a:r>
            <a:r>
              <a:rPr lang="en-US" sz="1400" baseline="-25000"/>
              <a:t>1</a:t>
            </a:r>
            <a:r>
              <a:rPr lang="en-US" sz="1400"/>
              <a:t>?  We have:</a:t>
            </a:r>
          </a:p>
        </p:txBody>
      </p:sp>
      <p:sp>
        <p:nvSpPr>
          <p:cNvPr id="12" name="TextBox 11">
            <a:extLst>
              <a:ext uri="{FF2B5EF4-FFF2-40B4-BE49-F238E27FC236}">
                <a16:creationId xmlns:a16="http://schemas.microsoft.com/office/drawing/2014/main" id="{94BE1766-DE97-4D74-B5A4-043B4F9965DE}"/>
              </a:ext>
            </a:extLst>
          </p:cNvPr>
          <p:cNvSpPr txBox="1"/>
          <p:nvPr/>
        </p:nvSpPr>
        <p:spPr>
          <a:xfrm>
            <a:off x="6456693" y="1902944"/>
            <a:ext cx="4643836" cy="523220"/>
          </a:xfrm>
          <a:prstGeom prst="rect">
            <a:avLst/>
          </a:prstGeom>
          <a:noFill/>
        </p:spPr>
        <p:txBody>
          <a:bodyPr wrap="square" rtlCol="0">
            <a:spAutoFit/>
          </a:bodyPr>
          <a:lstStyle/>
          <a:p>
            <a:r>
              <a:rPr lang="en-US" sz="1400"/>
              <a:t>We can use this formula to work out an expression for the free energy.  Let </a:t>
            </a:r>
            <a:r>
              <a:rPr lang="el-GR" sz="1400"/>
              <a:t>ρ</a:t>
            </a:r>
            <a:r>
              <a:rPr lang="en-US" sz="1400"/>
              <a:t>(E) = d</a:t>
            </a:r>
            <a:r>
              <a:rPr lang="el-GR" sz="1400"/>
              <a:t>Ω</a:t>
            </a:r>
            <a:r>
              <a:rPr lang="en-US" sz="1400"/>
              <a:t>(E)/dE.  Then we can write:</a:t>
            </a:r>
            <a:endParaRPr lang="en-US" sz="1600"/>
          </a:p>
        </p:txBody>
      </p:sp>
      <p:graphicFrame>
        <p:nvGraphicFramePr>
          <p:cNvPr id="13" name="Object 12">
            <a:extLst>
              <a:ext uri="{FF2B5EF4-FFF2-40B4-BE49-F238E27FC236}">
                <a16:creationId xmlns:a16="http://schemas.microsoft.com/office/drawing/2014/main" id="{3FACE4BF-25DC-4181-93D2-876779A56CED}"/>
              </a:ext>
            </a:extLst>
          </p:cNvPr>
          <p:cNvGraphicFramePr>
            <a:graphicFrameLocks noChangeAspect="1"/>
          </p:cNvGraphicFramePr>
          <p:nvPr>
            <p:extLst>
              <p:ext uri="{D42A27DB-BD31-4B8C-83A1-F6EECF244321}">
                <p14:modId xmlns:p14="http://schemas.microsoft.com/office/powerpoint/2010/main" val="3568436826"/>
              </p:ext>
            </p:extLst>
          </p:nvPr>
        </p:nvGraphicFramePr>
        <p:xfrm>
          <a:off x="6545792" y="2549115"/>
          <a:ext cx="2251075" cy="1910408"/>
        </p:xfrm>
        <a:graphic>
          <a:graphicData uri="http://schemas.openxmlformats.org/presentationml/2006/ole">
            <mc:AlternateContent xmlns:mc="http://schemas.openxmlformats.org/markup-compatibility/2006">
              <mc:Choice xmlns:v="urn:schemas-microsoft-com:vml" Requires="v">
                <p:oleObj name="Equation" r:id="rId12" imgW="1714320" imgH="1473120" progId="Equation.DSMT4">
                  <p:embed/>
                </p:oleObj>
              </mc:Choice>
              <mc:Fallback>
                <p:oleObj name="Equation" r:id="rId12" imgW="1714320" imgH="1473120" progId="Equation.DSMT4">
                  <p:embed/>
                  <p:pic>
                    <p:nvPicPr>
                      <p:cNvPr id="16" name="Object 15">
                        <a:extLst>
                          <a:ext uri="{FF2B5EF4-FFF2-40B4-BE49-F238E27FC236}">
                            <a16:creationId xmlns:a16="http://schemas.microsoft.com/office/drawing/2014/main" id="{2706AD51-9AE3-4653-9992-E95070E98F04}"/>
                          </a:ext>
                        </a:extLst>
                      </p:cNvPr>
                      <p:cNvPicPr>
                        <a:picLocks noChangeAspect="1" noChangeArrowheads="1"/>
                      </p:cNvPicPr>
                      <p:nvPr/>
                    </p:nvPicPr>
                    <p:blipFill>
                      <a:blip r:embed="rId13"/>
                      <a:srcRect/>
                      <a:stretch>
                        <a:fillRect/>
                      </a:stretch>
                    </p:blipFill>
                    <p:spPr bwMode="auto">
                      <a:xfrm>
                        <a:off x="6545792" y="2549115"/>
                        <a:ext cx="2251075" cy="1910408"/>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BC9A7E35-178E-44AA-9C76-C69DB7540A1D}"/>
              </a:ext>
            </a:extLst>
          </p:cNvPr>
          <p:cNvSpPr txBox="1"/>
          <p:nvPr/>
        </p:nvSpPr>
        <p:spPr>
          <a:xfrm>
            <a:off x="6545793" y="4619907"/>
            <a:ext cx="1582133" cy="338554"/>
          </a:xfrm>
          <a:prstGeom prst="rect">
            <a:avLst/>
          </a:prstGeom>
          <a:noFill/>
        </p:spPr>
        <p:txBody>
          <a:bodyPr wrap="square" rtlCol="0">
            <a:spAutoFit/>
          </a:bodyPr>
          <a:lstStyle/>
          <a:p>
            <a:r>
              <a:rPr lang="en-US" sz="1400"/>
              <a:t>And so we have:</a:t>
            </a:r>
            <a:r>
              <a:rPr lang="en-US" sz="1600"/>
              <a:t> </a:t>
            </a:r>
          </a:p>
        </p:txBody>
      </p:sp>
      <p:graphicFrame>
        <p:nvGraphicFramePr>
          <p:cNvPr id="15" name="Object 14">
            <a:extLst>
              <a:ext uri="{FF2B5EF4-FFF2-40B4-BE49-F238E27FC236}">
                <a16:creationId xmlns:a16="http://schemas.microsoft.com/office/drawing/2014/main" id="{8D81C614-DFB5-4DB9-BAE0-49D366DD4954}"/>
              </a:ext>
            </a:extLst>
          </p:cNvPr>
          <p:cNvGraphicFramePr>
            <a:graphicFrameLocks noChangeAspect="1"/>
          </p:cNvGraphicFramePr>
          <p:nvPr>
            <p:extLst>
              <p:ext uri="{D42A27DB-BD31-4B8C-83A1-F6EECF244321}">
                <p14:modId xmlns:p14="http://schemas.microsoft.com/office/powerpoint/2010/main" val="3177818233"/>
              </p:ext>
            </p:extLst>
          </p:nvPr>
        </p:nvGraphicFramePr>
        <p:xfrm>
          <a:off x="8179210" y="4649094"/>
          <a:ext cx="1184923" cy="248477"/>
        </p:xfrm>
        <a:graphic>
          <a:graphicData uri="http://schemas.openxmlformats.org/presentationml/2006/ole">
            <mc:AlternateContent xmlns:mc="http://schemas.openxmlformats.org/markup-compatibility/2006">
              <mc:Choice xmlns:v="urn:schemas-microsoft-com:vml" Requires="v">
                <p:oleObj name="Equation" r:id="rId14" imgW="838080" imgH="177480" progId="Equation.DSMT4">
                  <p:embed/>
                </p:oleObj>
              </mc:Choice>
              <mc:Fallback>
                <p:oleObj name="Equation" r:id="rId14" imgW="838080" imgH="177480" progId="Equation.DSMT4">
                  <p:embed/>
                  <p:pic>
                    <p:nvPicPr>
                      <p:cNvPr id="17" name="Object 16">
                        <a:extLst>
                          <a:ext uri="{FF2B5EF4-FFF2-40B4-BE49-F238E27FC236}">
                            <a16:creationId xmlns:a16="http://schemas.microsoft.com/office/drawing/2014/main" id="{C6E4D112-92C8-47DC-B068-DE0139BB8657}"/>
                          </a:ext>
                        </a:extLst>
                      </p:cNvPr>
                      <p:cNvPicPr>
                        <a:picLocks noChangeAspect="1" noChangeArrowheads="1"/>
                      </p:cNvPicPr>
                      <p:nvPr/>
                    </p:nvPicPr>
                    <p:blipFill>
                      <a:blip r:embed="rId15"/>
                      <a:srcRect/>
                      <a:stretch>
                        <a:fillRect/>
                      </a:stretch>
                    </p:blipFill>
                    <p:spPr bwMode="auto">
                      <a:xfrm>
                        <a:off x="8179210" y="4649094"/>
                        <a:ext cx="1184923" cy="248477"/>
                      </a:xfrm>
                      <a:prstGeom prst="rect">
                        <a:avLst/>
                      </a:prstGeom>
                      <a:solidFill>
                        <a:srgbClr val="CCFFCC"/>
                      </a:solidFill>
                    </p:spPr>
                  </p:pic>
                </p:oleObj>
              </mc:Fallback>
            </mc:AlternateContent>
          </a:graphicData>
        </a:graphic>
      </p:graphicFrame>
      <p:sp>
        <p:nvSpPr>
          <p:cNvPr id="16" name="TextBox 15">
            <a:extLst>
              <a:ext uri="{FF2B5EF4-FFF2-40B4-BE49-F238E27FC236}">
                <a16:creationId xmlns:a16="http://schemas.microsoft.com/office/drawing/2014/main" id="{890B0BF0-B410-4820-99BB-6EBAD08A6625}"/>
              </a:ext>
            </a:extLst>
          </p:cNvPr>
          <p:cNvSpPr txBox="1"/>
          <p:nvPr/>
        </p:nvSpPr>
        <p:spPr>
          <a:xfrm>
            <a:off x="6545792" y="5166960"/>
            <a:ext cx="4757208" cy="738664"/>
          </a:xfrm>
          <a:prstGeom prst="rect">
            <a:avLst/>
          </a:prstGeom>
          <a:noFill/>
        </p:spPr>
        <p:txBody>
          <a:bodyPr wrap="square" rtlCol="0">
            <a:spAutoFit/>
          </a:bodyPr>
          <a:lstStyle/>
          <a:p>
            <a:r>
              <a:rPr lang="en-US" sz="1400"/>
              <a:t>It’s interesting to calculate the heat capacity.  And we can see that it is simply a measure of the energy fluctuations about the average, i.e. the variance (&lt;quantity</a:t>
            </a:r>
            <a:r>
              <a:rPr lang="en-US" sz="1400" baseline="-25000"/>
              <a:t>&gt;2</a:t>
            </a:r>
            <a:r>
              <a:rPr lang="en-US" sz="1400"/>
              <a:t> means second moment).</a:t>
            </a:r>
            <a:r>
              <a:rPr lang="en-US" sz="1400" baseline="-25000"/>
              <a:t>:</a:t>
            </a:r>
            <a:endParaRPr lang="en-US" sz="1600" baseline="-25000"/>
          </a:p>
        </p:txBody>
      </p:sp>
      <p:graphicFrame>
        <p:nvGraphicFramePr>
          <p:cNvPr id="17" name="Object 16">
            <a:extLst>
              <a:ext uri="{FF2B5EF4-FFF2-40B4-BE49-F238E27FC236}">
                <a16:creationId xmlns:a16="http://schemas.microsoft.com/office/drawing/2014/main" id="{A8709FF9-9DFC-4A9D-B0BC-6DF6133E9193}"/>
              </a:ext>
            </a:extLst>
          </p:cNvPr>
          <p:cNvGraphicFramePr>
            <a:graphicFrameLocks noChangeAspect="1"/>
          </p:cNvGraphicFramePr>
          <p:nvPr>
            <p:extLst>
              <p:ext uri="{D42A27DB-BD31-4B8C-83A1-F6EECF244321}">
                <p14:modId xmlns:p14="http://schemas.microsoft.com/office/powerpoint/2010/main" val="3992317511"/>
              </p:ext>
            </p:extLst>
          </p:nvPr>
        </p:nvGraphicFramePr>
        <p:xfrm>
          <a:off x="6642503" y="6122338"/>
          <a:ext cx="3407843" cy="560115"/>
        </p:xfrm>
        <a:graphic>
          <a:graphicData uri="http://schemas.openxmlformats.org/presentationml/2006/ole">
            <mc:AlternateContent xmlns:mc="http://schemas.openxmlformats.org/markup-compatibility/2006">
              <mc:Choice xmlns:v="urn:schemas-microsoft-com:vml" Requires="v">
                <p:oleObj name="Equation" r:id="rId16" imgW="2628720" imgH="431640" progId="Equation.DSMT4">
                  <p:embed/>
                </p:oleObj>
              </mc:Choice>
              <mc:Fallback>
                <p:oleObj name="Equation" r:id="rId16" imgW="2628720" imgH="431640" progId="Equation.DSMT4">
                  <p:embed/>
                  <p:pic>
                    <p:nvPicPr>
                      <p:cNvPr id="6" name="Object 5">
                        <a:extLst>
                          <a:ext uri="{FF2B5EF4-FFF2-40B4-BE49-F238E27FC236}">
                            <a16:creationId xmlns:a16="http://schemas.microsoft.com/office/drawing/2014/main" id="{344517B9-E7F6-499A-A34A-85B6F320BF79}"/>
                          </a:ext>
                        </a:extLst>
                      </p:cNvPr>
                      <p:cNvPicPr>
                        <a:picLocks noChangeAspect="1" noChangeArrowheads="1"/>
                      </p:cNvPicPr>
                      <p:nvPr/>
                    </p:nvPicPr>
                    <p:blipFill>
                      <a:blip r:embed="rId17"/>
                      <a:srcRect/>
                      <a:stretch>
                        <a:fillRect/>
                      </a:stretch>
                    </p:blipFill>
                    <p:spPr bwMode="auto">
                      <a:xfrm>
                        <a:off x="6642503" y="6122338"/>
                        <a:ext cx="3407843" cy="560115"/>
                      </a:xfrm>
                      <a:prstGeom prst="rect">
                        <a:avLst/>
                      </a:prstGeom>
                      <a:noFill/>
                    </p:spPr>
                  </p:pic>
                </p:oleObj>
              </mc:Fallback>
            </mc:AlternateContent>
          </a:graphicData>
        </a:graphic>
      </p:graphicFrame>
      <p:sp>
        <p:nvSpPr>
          <p:cNvPr id="18" name="Title 1">
            <a:extLst>
              <a:ext uri="{FF2B5EF4-FFF2-40B4-BE49-F238E27FC236}">
                <a16:creationId xmlns:a16="http://schemas.microsoft.com/office/drawing/2014/main" id="{A4F44109-850D-4B42-A93A-15C00922579C}"/>
              </a:ext>
            </a:extLst>
          </p:cNvPr>
          <p:cNvSpPr txBox="1">
            <a:spLocks/>
          </p:cNvSpPr>
          <p:nvPr/>
        </p:nvSpPr>
        <p:spPr>
          <a:xfrm>
            <a:off x="4092948" y="167630"/>
            <a:ext cx="3754812" cy="497068"/>
          </a:xfrm>
          <a:prstGeom prst="rect">
            <a:avLst/>
          </a:prstGeom>
        </p:spPr>
        <p:txBody>
          <a:bodyP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a:latin typeface="+mn-lt"/>
              </a:rPr>
              <a:t>Ensembles and Formalism</a:t>
            </a:r>
            <a:endParaRPr lang="en-US" sz="4800" b="1" u="sng">
              <a:latin typeface="+mn-lt"/>
            </a:endParaRPr>
          </a:p>
        </p:txBody>
      </p:sp>
      <p:graphicFrame>
        <p:nvGraphicFramePr>
          <p:cNvPr id="20" name="Object 19">
            <a:extLst>
              <a:ext uri="{FF2B5EF4-FFF2-40B4-BE49-F238E27FC236}">
                <a16:creationId xmlns:a16="http://schemas.microsoft.com/office/drawing/2014/main" id="{53FF2E51-AFED-30D6-B24F-C702514222B3}"/>
              </a:ext>
            </a:extLst>
          </p:cNvPr>
          <p:cNvGraphicFramePr>
            <a:graphicFrameLocks noChangeAspect="1"/>
          </p:cNvGraphicFramePr>
          <p:nvPr>
            <p:extLst>
              <p:ext uri="{D42A27DB-BD31-4B8C-83A1-F6EECF244321}">
                <p14:modId xmlns:p14="http://schemas.microsoft.com/office/powerpoint/2010/main" val="2727027609"/>
              </p:ext>
            </p:extLst>
          </p:nvPr>
        </p:nvGraphicFramePr>
        <p:xfrm>
          <a:off x="3687960" y="5422829"/>
          <a:ext cx="2665599" cy="1047750"/>
        </p:xfrm>
        <a:graphic>
          <a:graphicData uri="http://schemas.openxmlformats.org/presentationml/2006/ole">
            <mc:AlternateContent xmlns:mc="http://schemas.openxmlformats.org/markup-compatibility/2006">
              <mc:Choice xmlns:v="urn:schemas-microsoft-com:vml" Requires="v">
                <p:oleObj name="Equation" r:id="rId18" imgW="2197080" imgH="863280" progId="Equation.DSMT4">
                  <p:embed/>
                </p:oleObj>
              </mc:Choice>
              <mc:Fallback>
                <p:oleObj name="Equation" r:id="rId18" imgW="2197080" imgH="863280" progId="Equation.DSMT4">
                  <p:embed/>
                  <p:pic>
                    <p:nvPicPr>
                      <p:cNvPr id="0" name=""/>
                      <p:cNvPicPr/>
                      <p:nvPr/>
                    </p:nvPicPr>
                    <p:blipFill>
                      <a:blip r:embed="rId19"/>
                      <a:stretch>
                        <a:fillRect/>
                      </a:stretch>
                    </p:blipFill>
                    <p:spPr>
                      <a:xfrm>
                        <a:off x="3687960" y="5422829"/>
                        <a:ext cx="2665599" cy="104775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5397500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4072380" y="141402"/>
            <a:ext cx="2450479" cy="584775"/>
          </a:xfrm>
          <a:prstGeom prst="rect">
            <a:avLst/>
          </a:prstGeom>
          <a:noFill/>
        </p:spPr>
        <p:txBody>
          <a:bodyPr wrap="none" rtlCol="0">
            <a:spAutoFit/>
          </a:bodyPr>
          <a:lstStyle/>
          <a:p>
            <a:r>
              <a:rPr lang="en-US" sz="3200" b="1" u="sng"/>
              <a:t>Classical MFT</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386499" y="1206634"/>
            <a:ext cx="10586301" cy="584775"/>
          </a:xfrm>
          <a:prstGeom prst="rect">
            <a:avLst/>
          </a:prstGeom>
          <a:noFill/>
        </p:spPr>
        <p:txBody>
          <a:bodyPr wrap="square" rtlCol="0">
            <a:spAutoFit/>
          </a:bodyPr>
          <a:lstStyle/>
          <a:p>
            <a:r>
              <a:rPr lang="en-US" sz="1600"/>
              <a:t>There is another way to arrive at this conclusion.  Going back to the original expression for Z</a:t>
            </a:r>
            <a:r>
              <a:rPr lang="en-US" sz="1600" baseline="-25000"/>
              <a:t>’N</a:t>
            </a:r>
            <a:r>
              <a:rPr lang="en-US" sz="1600"/>
              <a:t>, we can attempt to directly convert it to a functional integral over a single particle density function:</a:t>
            </a:r>
            <a:r>
              <a:rPr lang="en-US" sz="1600" baseline="-25000"/>
              <a:t>:</a:t>
            </a:r>
            <a:r>
              <a:rPr lang="en-US" sz="1600"/>
              <a:t>  </a:t>
            </a:r>
          </a:p>
        </p:txBody>
      </p:sp>
      <p:graphicFrame>
        <p:nvGraphicFramePr>
          <p:cNvPr id="29" name="Object 28">
            <a:extLst>
              <a:ext uri="{FF2B5EF4-FFF2-40B4-BE49-F238E27FC236}">
                <a16:creationId xmlns:a16="http://schemas.microsoft.com/office/drawing/2014/main" id="{64E7EADE-A969-49D9-8C2B-38D52A160C98}"/>
              </a:ext>
            </a:extLst>
          </p:cNvPr>
          <p:cNvGraphicFramePr>
            <a:graphicFrameLocks noChangeAspect="1"/>
          </p:cNvGraphicFramePr>
          <p:nvPr>
            <p:extLst>
              <p:ext uri="{D42A27DB-BD31-4B8C-83A1-F6EECF244321}">
                <p14:modId xmlns:p14="http://schemas.microsoft.com/office/powerpoint/2010/main" val="3764886061"/>
              </p:ext>
            </p:extLst>
          </p:nvPr>
        </p:nvGraphicFramePr>
        <p:xfrm>
          <a:off x="515350" y="1821496"/>
          <a:ext cx="7842250" cy="655638"/>
        </p:xfrm>
        <a:graphic>
          <a:graphicData uri="http://schemas.openxmlformats.org/presentationml/2006/ole">
            <mc:AlternateContent xmlns:mc="http://schemas.openxmlformats.org/markup-compatibility/2006">
              <mc:Choice xmlns:v="urn:schemas-microsoft-com:vml" Requires="v">
                <p:oleObj name="Equation" r:id="rId2" imgW="5600520" imgH="469800" progId="Equation.DSMT4">
                  <p:embed/>
                </p:oleObj>
              </mc:Choice>
              <mc:Fallback>
                <p:oleObj name="Equation" r:id="rId2" imgW="5600520" imgH="469800" progId="Equation.DSMT4">
                  <p:embed/>
                  <p:pic>
                    <p:nvPicPr>
                      <p:cNvPr id="29" name="Object 28">
                        <a:extLst>
                          <a:ext uri="{FF2B5EF4-FFF2-40B4-BE49-F238E27FC236}">
                            <a16:creationId xmlns:a16="http://schemas.microsoft.com/office/drawing/2014/main" id="{64E7EADE-A969-49D9-8C2B-38D52A160C98}"/>
                          </a:ext>
                        </a:extLst>
                      </p:cNvPr>
                      <p:cNvPicPr>
                        <a:picLocks noChangeAspect="1" noChangeArrowheads="1"/>
                      </p:cNvPicPr>
                      <p:nvPr/>
                    </p:nvPicPr>
                    <p:blipFill>
                      <a:blip r:embed="rId3"/>
                      <a:srcRect/>
                      <a:stretch>
                        <a:fillRect/>
                      </a:stretch>
                    </p:blipFill>
                    <p:spPr bwMode="auto">
                      <a:xfrm>
                        <a:off x="515350" y="1821496"/>
                        <a:ext cx="7842250" cy="655638"/>
                      </a:xfrm>
                      <a:prstGeom prst="rect">
                        <a:avLst/>
                      </a:prstGeom>
                      <a:noFill/>
                    </p:spPr>
                  </p:pic>
                </p:oleObj>
              </mc:Fallback>
            </mc:AlternateContent>
          </a:graphicData>
        </a:graphic>
      </p:graphicFrame>
      <p:sp>
        <p:nvSpPr>
          <p:cNvPr id="6" name="Rectangle 5">
            <a:extLst>
              <a:ext uri="{FF2B5EF4-FFF2-40B4-BE49-F238E27FC236}">
                <a16:creationId xmlns:a16="http://schemas.microsoft.com/office/drawing/2014/main" id="{D5786229-F4D6-44EF-9FB6-73AD6C89FF78}"/>
              </a:ext>
            </a:extLst>
          </p:cNvPr>
          <p:cNvSpPr/>
          <p:nvPr/>
        </p:nvSpPr>
        <p:spPr>
          <a:xfrm>
            <a:off x="414780" y="2602910"/>
            <a:ext cx="10982226" cy="1077218"/>
          </a:xfrm>
          <a:prstGeom prst="rect">
            <a:avLst/>
          </a:prstGeom>
        </p:spPr>
        <p:txBody>
          <a:bodyPr wrap="square">
            <a:spAutoFit/>
          </a:bodyPr>
          <a:lstStyle/>
          <a:p>
            <a:r>
              <a:rPr lang="en-US" sz="1600"/>
              <a:t>But to do so we have to recognize that there are many different configurations of the N particles that can give rise to the same density.  So to accurately count the measure Dn(x), we need to know the multiplicity of states associated with a given density.  So consider a density function, divided up into bins.  Say there are M bins with n</a:t>
            </a:r>
            <a:r>
              <a:rPr lang="en-US" sz="1600" baseline="-25000"/>
              <a:t>j</a:t>
            </a:r>
            <a:r>
              <a:rPr lang="en-US" sz="1600"/>
              <a:t> particles in each one such that </a:t>
            </a:r>
            <a:r>
              <a:rPr lang="el-GR" sz="1600"/>
              <a:t>Σ</a:t>
            </a:r>
            <a:r>
              <a:rPr lang="en-US" sz="1600" baseline="-25000"/>
              <a:t>j</a:t>
            </a:r>
            <a:r>
              <a:rPr lang="en-US" sz="1600"/>
              <a:t>n</a:t>
            </a:r>
            <a:r>
              <a:rPr lang="en-US" sz="1600" baseline="-25000"/>
              <a:t>j</a:t>
            </a:r>
            <a:r>
              <a:rPr lang="en-US" sz="1600"/>
              <a:t> = N.  What is the multiplicity?</a:t>
            </a:r>
          </a:p>
        </p:txBody>
      </p:sp>
      <p:graphicFrame>
        <p:nvGraphicFramePr>
          <p:cNvPr id="8" name="Object 7">
            <a:extLst>
              <a:ext uri="{FF2B5EF4-FFF2-40B4-BE49-F238E27FC236}">
                <a16:creationId xmlns:a16="http://schemas.microsoft.com/office/drawing/2014/main" id="{3738E6ED-AF0D-41DA-9E65-BDF46BBC1DD0}"/>
              </a:ext>
            </a:extLst>
          </p:cNvPr>
          <p:cNvGraphicFramePr>
            <a:graphicFrameLocks noChangeAspect="1"/>
          </p:cNvGraphicFramePr>
          <p:nvPr>
            <p:extLst>
              <p:ext uri="{D42A27DB-BD31-4B8C-83A1-F6EECF244321}">
                <p14:modId xmlns:p14="http://schemas.microsoft.com/office/powerpoint/2010/main" val="3031666261"/>
              </p:ext>
            </p:extLst>
          </p:nvPr>
        </p:nvGraphicFramePr>
        <p:xfrm>
          <a:off x="386499" y="3736690"/>
          <a:ext cx="2507530" cy="1403955"/>
        </p:xfrm>
        <a:graphic>
          <a:graphicData uri="http://schemas.openxmlformats.org/presentationml/2006/ole">
            <mc:AlternateContent xmlns:mc="http://schemas.openxmlformats.org/markup-compatibility/2006">
              <mc:Choice xmlns:v="urn:schemas-microsoft-com:vml" Requires="v">
                <p:oleObj name="Bitmap Image" r:id="rId4" imgW="2171880" imgH="1219320" progId="Paint.Picture">
                  <p:embed/>
                </p:oleObj>
              </mc:Choice>
              <mc:Fallback>
                <p:oleObj name="Bitmap Image" r:id="rId4" imgW="2171880" imgH="1219320" progId="Paint.Picture">
                  <p:embed/>
                  <p:pic>
                    <p:nvPicPr>
                      <p:cNvPr id="0" name="Object 1"/>
                      <p:cNvPicPr>
                        <a:picLocks noChangeAspect="1" noChangeArrowheads="1"/>
                      </p:cNvPicPr>
                      <p:nvPr/>
                    </p:nvPicPr>
                    <p:blipFill>
                      <a:blip r:embed="rId5"/>
                      <a:srcRect/>
                      <a:stretch>
                        <a:fillRect/>
                      </a:stretch>
                    </p:blipFill>
                    <p:spPr bwMode="auto">
                      <a:xfrm>
                        <a:off x="386499" y="3736690"/>
                        <a:ext cx="2507530" cy="1403955"/>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5701EBFF-D0CB-48E3-916B-BC827423E8BB}"/>
              </a:ext>
            </a:extLst>
          </p:cNvPr>
          <p:cNvGraphicFramePr>
            <a:graphicFrameLocks noChangeAspect="1"/>
          </p:cNvGraphicFramePr>
          <p:nvPr>
            <p:extLst>
              <p:ext uri="{D42A27DB-BD31-4B8C-83A1-F6EECF244321}">
                <p14:modId xmlns:p14="http://schemas.microsoft.com/office/powerpoint/2010/main" val="3855263086"/>
              </p:ext>
            </p:extLst>
          </p:nvPr>
        </p:nvGraphicFramePr>
        <p:xfrm>
          <a:off x="3603053" y="4240239"/>
          <a:ext cx="7585075" cy="704850"/>
        </p:xfrm>
        <a:graphic>
          <a:graphicData uri="http://schemas.openxmlformats.org/presentationml/2006/ole">
            <mc:AlternateContent xmlns:mc="http://schemas.openxmlformats.org/markup-compatibility/2006">
              <mc:Choice xmlns:v="urn:schemas-microsoft-com:vml" Requires="v">
                <p:oleObj name="Equation" r:id="rId6" imgW="5460840" imgH="507960" progId="Equation.DSMT4">
                  <p:embed/>
                </p:oleObj>
              </mc:Choice>
              <mc:Fallback>
                <p:oleObj name="Equation" r:id="rId6" imgW="5460840" imgH="507960" progId="Equation.DSMT4">
                  <p:embed/>
                  <p:pic>
                    <p:nvPicPr>
                      <p:cNvPr id="0" name=""/>
                      <p:cNvPicPr/>
                      <p:nvPr/>
                    </p:nvPicPr>
                    <p:blipFill>
                      <a:blip r:embed="rId7"/>
                      <a:stretch>
                        <a:fillRect/>
                      </a:stretch>
                    </p:blipFill>
                    <p:spPr>
                      <a:xfrm>
                        <a:off x="3603053" y="4240239"/>
                        <a:ext cx="7585075" cy="704850"/>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F48E0BF4-505F-4945-A7B6-63A7C6614FF4}"/>
              </a:ext>
            </a:extLst>
          </p:cNvPr>
          <p:cNvGraphicFramePr>
            <a:graphicFrameLocks noChangeAspect="1"/>
          </p:cNvGraphicFramePr>
          <p:nvPr>
            <p:extLst>
              <p:ext uri="{D42A27DB-BD31-4B8C-83A1-F6EECF244321}">
                <p14:modId xmlns:p14="http://schemas.microsoft.com/office/powerpoint/2010/main" val="2014277645"/>
              </p:ext>
            </p:extLst>
          </p:nvPr>
        </p:nvGraphicFramePr>
        <p:xfrm>
          <a:off x="515350" y="6009272"/>
          <a:ext cx="5443537" cy="614362"/>
        </p:xfrm>
        <a:graphic>
          <a:graphicData uri="http://schemas.openxmlformats.org/presentationml/2006/ole">
            <mc:AlternateContent xmlns:mc="http://schemas.openxmlformats.org/markup-compatibility/2006">
              <mc:Choice xmlns:v="urn:schemas-microsoft-com:vml" Requires="v">
                <p:oleObj name="Equation" r:id="rId8" imgW="3581280" imgH="406080" progId="Equation.DSMT4">
                  <p:embed/>
                </p:oleObj>
              </mc:Choice>
              <mc:Fallback>
                <p:oleObj name="Equation" r:id="rId8" imgW="3581280" imgH="406080" progId="Equation.DSMT4">
                  <p:embed/>
                  <p:pic>
                    <p:nvPicPr>
                      <p:cNvPr id="29" name="Object 28">
                        <a:extLst>
                          <a:ext uri="{FF2B5EF4-FFF2-40B4-BE49-F238E27FC236}">
                            <a16:creationId xmlns:a16="http://schemas.microsoft.com/office/drawing/2014/main" id="{64E7EADE-A969-49D9-8C2B-38D52A160C98}"/>
                          </a:ext>
                        </a:extLst>
                      </p:cNvPr>
                      <p:cNvPicPr>
                        <a:picLocks noChangeAspect="1" noChangeArrowheads="1"/>
                      </p:cNvPicPr>
                      <p:nvPr/>
                    </p:nvPicPr>
                    <p:blipFill>
                      <a:blip r:embed="rId9"/>
                      <a:srcRect/>
                      <a:stretch>
                        <a:fillRect/>
                      </a:stretch>
                    </p:blipFill>
                    <p:spPr bwMode="auto">
                      <a:xfrm>
                        <a:off x="515350" y="6009272"/>
                        <a:ext cx="5443537" cy="614362"/>
                      </a:xfrm>
                      <a:prstGeom prst="rect">
                        <a:avLst/>
                      </a:prstGeom>
                      <a:noFill/>
                      <a:ln>
                        <a:solidFill>
                          <a:srgbClr val="7030A0"/>
                        </a:solidFill>
                      </a:ln>
                    </p:spPr>
                  </p:pic>
                </p:oleObj>
              </mc:Fallback>
            </mc:AlternateContent>
          </a:graphicData>
        </a:graphic>
      </p:graphicFrame>
      <p:sp>
        <p:nvSpPr>
          <p:cNvPr id="16" name="TextBox 15">
            <a:extLst>
              <a:ext uri="{FF2B5EF4-FFF2-40B4-BE49-F238E27FC236}">
                <a16:creationId xmlns:a16="http://schemas.microsoft.com/office/drawing/2014/main" id="{7BAEE25A-B6B0-437A-9D60-D868F3A98E96}"/>
              </a:ext>
            </a:extLst>
          </p:cNvPr>
          <p:cNvSpPr txBox="1"/>
          <p:nvPr/>
        </p:nvSpPr>
        <p:spPr>
          <a:xfrm>
            <a:off x="443060" y="5234934"/>
            <a:ext cx="10982226" cy="584775"/>
          </a:xfrm>
          <a:prstGeom prst="rect">
            <a:avLst/>
          </a:prstGeom>
          <a:noFill/>
        </p:spPr>
        <p:txBody>
          <a:bodyPr wrap="square" rtlCol="0">
            <a:spAutoFit/>
          </a:bodyPr>
          <a:lstStyle/>
          <a:p>
            <a:r>
              <a:rPr lang="en-US" sz="1600"/>
              <a:t>Where in the last line we neglect factors of N and dx, which will only affect the overall prefactor of Z’</a:t>
            </a:r>
            <a:r>
              <a:rPr lang="en-US" sz="1600" baseline="-25000"/>
              <a:t>N</a:t>
            </a:r>
            <a:r>
              <a:rPr lang="en-US" sz="1600"/>
              <a:t>, not anything important.  So we again have that result.  And practically, we’d want to minimize the exponent in a saddle point approximation.  </a:t>
            </a:r>
          </a:p>
        </p:txBody>
      </p:sp>
    </p:spTree>
    <p:extLst>
      <p:ext uri="{BB962C8B-B14F-4D97-AF65-F5344CB8AC3E}">
        <p14:creationId xmlns:p14="http://schemas.microsoft.com/office/powerpoint/2010/main" val="9103796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4072380" y="141402"/>
            <a:ext cx="2450479" cy="584775"/>
          </a:xfrm>
          <a:prstGeom prst="rect">
            <a:avLst/>
          </a:prstGeom>
          <a:noFill/>
        </p:spPr>
        <p:txBody>
          <a:bodyPr wrap="none" rtlCol="0">
            <a:spAutoFit/>
          </a:bodyPr>
          <a:lstStyle/>
          <a:p>
            <a:r>
              <a:rPr lang="en-US" sz="3200" b="1" u="sng"/>
              <a:t>Classical MFT</a:t>
            </a:r>
            <a:endParaRPr lang="en-US" sz="2000" b="1" u="sng"/>
          </a:p>
        </p:txBody>
      </p:sp>
      <p:sp>
        <p:nvSpPr>
          <p:cNvPr id="4" name="TextBox 3">
            <a:extLst>
              <a:ext uri="{FF2B5EF4-FFF2-40B4-BE49-F238E27FC236}">
                <a16:creationId xmlns:a16="http://schemas.microsoft.com/office/drawing/2014/main" id="{D7281B58-9EAB-4D17-A336-8EA7B94BC2DC}"/>
              </a:ext>
            </a:extLst>
          </p:cNvPr>
          <p:cNvSpPr txBox="1"/>
          <p:nvPr/>
        </p:nvSpPr>
        <p:spPr>
          <a:xfrm>
            <a:off x="386499" y="726177"/>
            <a:ext cx="1893595" cy="400110"/>
          </a:xfrm>
          <a:prstGeom prst="rect">
            <a:avLst/>
          </a:prstGeom>
          <a:noFill/>
        </p:spPr>
        <p:txBody>
          <a:bodyPr wrap="none" rtlCol="0">
            <a:spAutoFit/>
          </a:bodyPr>
          <a:lstStyle/>
          <a:p>
            <a:r>
              <a:rPr lang="en-US" sz="2000" b="1"/>
              <a:t>Classical Plasma</a:t>
            </a:r>
            <a:endParaRPr lang="en-US" b="1"/>
          </a:p>
        </p:txBody>
      </p:sp>
      <p:sp>
        <p:nvSpPr>
          <p:cNvPr id="5" name="TextBox 4">
            <a:extLst>
              <a:ext uri="{FF2B5EF4-FFF2-40B4-BE49-F238E27FC236}">
                <a16:creationId xmlns:a16="http://schemas.microsoft.com/office/drawing/2014/main" id="{BF86C9AF-868F-4D5C-9FF3-1A9F6BA8EE78}"/>
              </a:ext>
            </a:extLst>
          </p:cNvPr>
          <p:cNvSpPr txBox="1"/>
          <p:nvPr/>
        </p:nvSpPr>
        <p:spPr>
          <a:xfrm>
            <a:off x="386499" y="1036948"/>
            <a:ext cx="10096108" cy="338554"/>
          </a:xfrm>
          <a:prstGeom prst="rect">
            <a:avLst/>
          </a:prstGeom>
          <a:noFill/>
        </p:spPr>
        <p:txBody>
          <a:bodyPr wrap="square" rtlCol="0">
            <a:spAutoFit/>
          </a:bodyPr>
          <a:lstStyle/>
          <a:p>
            <a:r>
              <a:rPr lang="en-US" sz="1600"/>
              <a:t>Consider example of a plasma.</a:t>
            </a:r>
          </a:p>
        </p:txBody>
      </p:sp>
      <p:sp>
        <p:nvSpPr>
          <p:cNvPr id="25" name="TextBox 24">
            <a:extLst>
              <a:ext uri="{FF2B5EF4-FFF2-40B4-BE49-F238E27FC236}">
                <a16:creationId xmlns:a16="http://schemas.microsoft.com/office/drawing/2014/main" id="{4E57FFD0-D7B0-4345-ACBB-09A7298A6A35}"/>
              </a:ext>
            </a:extLst>
          </p:cNvPr>
          <p:cNvSpPr txBox="1"/>
          <p:nvPr/>
        </p:nvSpPr>
        <p:spPr>
          <a:xfrm>
            <a:off x="385247" y="2120936"/>
            <a:ext cx="9379670" cy="338554"/>
          </a:xfrm>
          <a:prstGeom prst="rect">
            <a:avLst/>
          </a:prstGeom>
          <a:noFill/>
        </p:spPr>
        <p:txBody>
          <a:bodyPr wrap="square" rtlCol="0">
            <a:spAutoFit/>
          </a:bodyPr>
          <a:lstStyle/>
          <a:p>
            <a:r>
              <a:rPr lang="en-US" sz="1600"/>
              <a:t>Taking functional derivative w/r to n</a:t>
            </a:r>
            <a:r>
              <a:rPr lang="en-US" sz="1600" baseline="-25000"/>
              <a:t>+</a:t>
            </a:r>
            <a:r>
              <a:rPr lang="en-US" sz="1600"/>
              <a:t> and n</a:t>
            </a:r>
            <a:r>
              <a:rPr lang="en-US" sz="1600" baseline="-25000"/>
              <a:t>-</a:t>
            </a:r>
            <a:r>
              <a:rPr lang="en-US" sz="1600"/>
              <a:t>, subject to normalization (to N) constraint, we get:</a:t>
            </a:r>
            <a:endParaRPr lang="en-US"/>
          </a:p>
        </p:txBody>
      </p:sp>
      <p:sp>
        <p:nvSpPr>
          <p:cNvPr id="28" name="TextBox 27">
            <a:extLst>
              <a:ext uri="{FF2B5EF4-FFF2-40B4-BE49-F238E27FC236}">
                <a16:creationId xmlns:a16="http://schemas.microsoft.com/office/drawing/2014/main" id="{6B7FCC2B-FEDE-4CEA-ABAD-0F23ACCEC6FD}"/>
              </a:ext>
            </a:extLst>
          </p:cNvPr>
          <p:cNvSpPr txBox="1"/>
          <p:nvPr/>
        </p:nvSpPr>
        <p:spPr>
          <a:xfrm>
            <a:off x="386499" y="3122400"/>
            <a:ext cx="6740165" cy="338554"/>
          </a:xfrm>
          <a:prstGeom prst="rect">
            <a:avLst/>
          </a:prstGeom>
          <a:noFill/>
        </p:spPr>
        <p:txBody>
          <a:bodyPr wrap="square" rtlCol="0">
            <a:spAutoFit/>
          </a:bodyPr>
          <a:lstStyle/>
          <a:p>
            <a:r>
              <a:rPr lang="en-US" sz="1600"/>
              <a:t>Which leads us to the self-consistent solution, which rather makes sense:</a:t>
            </a:r>
            <a:endParaRPr lang="en-US"/>
          </a:p>
        </p:txBody>
      </p:sp>
      <p:graphicFrame>
        <p:nvGraphicFramePr>
          <p:cNvPr id="29" name="Object 28">
            <a:extLst>
              <a:ext uri="{FF2B5EF4-FFF2-40B4-BE49-F238E27FC236}">
                <a16:creationId xmlns:a16="http://schemas.microsoft.com/office/drawing/2014/main" id="{64E7EADE-A969-49D9-8C2B-38D52A160C98}"/>
              </a:ext>
            </a:extLst>
          </p:cNvPr>
          <p:cNvGraphicFramePr>
            <a:graphicFrameLocks noChangeAspect="1"/>
          </p:cNvGraphicFramePr>
          <p:nvPr>
            <p:extLst>
              <p:ext uri="{D42A27DB-BD31-4B8C-83A1-F6EECF244321}">
                <p14:modId xmlns:p14="http://schemas.microsoft.com/office/powerpoint/2010/main" val="821058268"/>
              </p:ext>
            </p:extLst>
          </p:nvPr>
        </p:nvGraphicFramePr>
        <p:xfrm>
          <a:off x="477838" y="1450975"/>
          <a:ext cx="10312400" cy="585788"/>
        </p:xfrm>
        <a:graphic>
          <a:graphicData uri="http://schemas.openxmlformats.org/presentationml/2006/ole">
            <mc:AlternateContent xmlns:mc="http://schemas.openxmlformats.org/markup-compatibility/2006">
              <mc:Choice xmlns:v="urn:schemas-microsoft-com:vml" Requires="v">
                <p:oleObj name="Equation" r:id="rId2" imgW="7365960" imgH="419040" progId="Equation.DSMT4">
                  <p:embed/>
                </p:oleObj>
              </mc:Choice>
              <mc:Fallback>
                <p:oleObj name="Equation" r:id="rId2" imgW="7365960" imgH="419040" progId="Equation.DSMT4">
                  <p:embed/>
                  <p:pic>
                    <p:nvPicPr>
                      <p:cNvPr id="29" name="Object 28">
                        <a:extLst>
                          <a:ext uri="{FF2B5EF4-FFF2-40B4-BE49-F238E27FC236}">
                            <a16:creationId xmlns:a16="http://schemas.microsoft.com/office/drawing/2014/main" id="{64E7EADE-A969-49D9-8C2B-38D52A160C98}"/>
                          </a:ext>
                        </a:extLst>
                      </p:cNvPr>
                      <p:cNvPicPr>
                        <a:picLocks noChangeAspect="1" noChangeArrowheads="1"/>
                      </p:cNvPicPr>
                      <p:nvPr/>
                    </p:nvPicPr>
                    <p:blipFill>
                      <a:blip r:embed="rId3"/>
                      <a:srcRect/>
                      <a:stretch>
                        <a:fillRect/>
                      </a:stretch>
                    </p:blipFill>
                    <p:spPr bwMode="auto">
                      <a:xfrm>
                        <a:off x="477838" y="1450975"/>
                        <a:ext cx="10312400" cy="585788"/>
                      </a:xfrm>
                      <a:prstGeom prst="rect">
                        <a:avLst/>
                      </a:prstGeom>
                      <a:noFill/>
                    </p:spPr>
                  </p:pic>
                </p:oleObj>
              </mc:Fallback>
            </mc:AlternateContent>
          </a:graphicData>
        </a:graphic>
      </p:graphicFrame>
      <p:graphicFrame>
        <p:nvGraphicFramePr>
          <p:cNvPr id="3" name="Object 2">
            <a:extLst>
              <a:ext uri="{FF2B5EF4-FFF2-40B4-BE49-F238E27FC236}">
                <a16:creationId xmlns:a16="http://schemas.microsoft.com/office/drawing/2014/main" id="{C67EF362-B7E6-436B-91A5-B74A883A3489}"/>
              </a:ext>
            </a:extLst>
          </p:cNvPr>
          <p:cNvGraphicFramePr>
            <a:graphicFrameLocks noChangeAspect="1"/>
          </p:cNvGraphicFramePr>
          <p:nvPr>
            <p:extLst>
              <p:ext uri="{D42A27DB-BD31-4B8C-83A1-F6EECF244321}">
                <p14:modId xmlns:p14="http://schemas.microsoft.com/office/powerpoint/2010/main" val="2357030233"/>
              </p:ext>
            </p:extLst>
          </p:nvPr>
        </p:nvGraphicFramePr>
        <p:xfrm>
          <a:off x="455613" y="2519811"/>
          <a:ext cx="4008438" cy="566737"/>
        </p:xfrm>
        <a:graphic>
          <a:graphicData uri="http://schemas.openxmlformats.org/presentationml/2006/ole">
            <mc:AlternateContent xmlns:mc="http://schemas.openxmlformats.org/markup-compatibility/2006">
              <mc:Choice xmlns:v="urn:schemas-microsoft-com:vml" Requires="v">
                <p:oleObj name="Equation" r:id="rId4" imgW="2958840" imgH="419040" progId="Equation.DSMT4">
                  <p:embed/>
                </p:oleObj>
              </mc:Choice>
              <mc:Fallback>
                <p:oleObj name="Equation" r:id="rId4" imgW="2958840" imgH="419040" progId="Equation.DSMT4">
                  <p:embed/>
                  <p:pic>
                    <p:nvPicPr>
                      <p:cNvPr id="3" name="Object 2">
                        <a:extLst>
                          <a:ext uri="{FF2B5EF4-FFF2-40B4-BE49-F238E27FC236}">
                            <a16:creationId xmlns:a16="http://schemas.microsoft.com/office/drawing/2014/main" id="{C67EF362-B7E6-436B-91A5-B74A883A3489}"/>
                          </a:ext>
                        </a:extLst>
                      </p:cNvPr>
                      <p:cNvPicPr/>
                      <p:nvPr/>
                    </p:nvPicPr>
                    <p:blipFill>
                      <a:blip r:embed="rId5"/>
                      <a:stretch>
                        <a:fillRect/>
                      </a:stretch>
                    </p:blipFill>
                    <p:spPr>
                      <a:xfrm>
                        <a:off x="455613" y="2519811"/>
                        <a:ext cx="4008438" cy="566737"/>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68437D71-6B7B-4D86-9CFF-F1827293882C}"/>
              </a:ext>
            </a:extLst>
          </p:cNvPr>
          <p:cNvGraphicFramePr>
            <a:graphicFrameLocks noChangeAspect="1"/>
          </p:cNvGraphicFramePr>
          <p:nvPr>
            <p:extLst>
              <p:ext uri="{D42A27DB-BD31-4B8C-83A1-F6EECF244321}">
                <p14:modId xmlns:p14="http://schemas.microsoft.com/office/powerpoint/2010/main" val="3094921765"/>
              </p:ext>
            </p:extLst>
          </p:nvPr>
        </p:nvGraphicFramePr>
        <p:xfrm>
          <a:off x="487265" y="3520564"/>
          <a:ext cx="3022600" cy="514350"/>
        </p:xfrm>
        <a:graphic>
          <a:graphicData uri="http://schemas.openxmlformats.org/presentationml/2006/ole">
            <mc:AlternateContent xmlns:mc="http://schemas.openxmlformats.org/markup-compatibility/2006">
              <mc:Choice xmlns:v="urn:schemas-microsoft-com:vml" Requires="v">
                <p:oleObj name="Equation" r:id="rId6" imgW="2158920" imgH="368280" progId="Equation.DSMT4">
                  <p:embed/>
                </p:oleObj>
              </mc:Choice>
              <mc:Fallback>
                <p:oleObj name="Equation" r:id="rId6" imgW="2158920" imgH="368280" progId="Equation.DSMT4">
                  <p:embed/>
                  <p:pic>
                    <p:nvPicPr>
                      <p:cNvPr id="13" name="Object 12">
                        <a:extLst>
                          <a:ext uri="{FF2B5EF4-FFF2-40B4-BE49-F238E27FC236}">
                            <a16:creationId xmlns:a16="http://schemas.microsoft.com/office/drawing/2014/main" id="{68437D71-6B7B-4D86-9CFF-F1827293882C}"/>
                          </a:ext>
                        </a:extLst>
                      </p:cNvPr>
                      <p:cNvPicPr>
                        <a:picLocks noChangeAspect="1" noChangeArrowheads="1"/>
                      </p:cNvPicPr>
                      <p:nvPr/>
                    </p:nvPicPr>
                    <p:blipFill>
                      <a:blip r:embed="rId7"/>
                      <a:srcRect/>
                      <a:stretch>
                        <a:fillRect/>
                      </a:stretch>
                    </p:blipFill>
                    <p:spPr bwMode="auto">
                      <a:xfrm>
                        <a:off x="487265" y="3520564"/>
                        <a:ext cx="3022600" cy="514350"/>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0AD04BB6-B4BB-41B7-B47D-EE96A185D549}"/>
              </a:ext>
            </a:extLst>
          </p:cNvPr>
          <p:cNvSpPr txBox="1"/>
          <p:nvPr/>
        </p:nvSpPr>
        <p:spPr>
          <a:xfrm>
            <a:off x="386499" y="4145455"/>
            <a:ext cx="3022600" cy="338554"/>
          </a:xfrm>
          <a:prstGeom prst="rect">
            <a:avLst/>
          </a:prstGeom>
          <a:noFill/>
        </p:spPr>
        <p:txBody>
          <a:bodyPr wrap="square" rtlCol="0">
            <a:spAutoFit/>
          </a:bodyPr>
          <a:lstStyle/>
          <a:p>
            <a:r>
              <a:rPr lang="en-US" sz="1600"/>
              <a:t>The susceptibility is defined as:</a:t>
            </a:r>
            <a:endParaRPr lang="en-US"/>
          </a:p>
        </p:txBody>
      </p:sp>
      <p:graphicFrame>
        <p:nvGraphicFramePr>
          <p:cNvPr id="7" name="Object 6">
            <a:extLst>
              <a:ext uri="{FF2B5EF4-FFF2-40B4-BE49-F238E27FC236}">
                <a16:creationId xmlns:a16="http://schemas.microsoft.com/office/drawing/2014/main" id="{2768A243-9F4C-4899-AD00-10E24293E536}"/>
              </a:ext>
            </a:extLst>
          </p:cNvPr>
          <p:cNvGraphicFramePr>
            <a:graphicFrameLocks noChangeAspect="1"/>
          </p:cNvGraphicFramePr>
          <p:nvPr>
            <p:extLst>
              <p:ext uri="{D42A27DB-BD31-4B8C-83A1-F6EECF244321}">
                <p14:modId xmlns:p14="http://schemas.microsoft.com/office/powerpoint/2010/main" val="3462105264"/>
              </p:ext>
            </p:extLst>
          </p:nvPr>
        </p:nvGraphicFramePr>
        <p:xfrm>
          <a:off x="487363" y="4509167"/>
          <a:ext cx="7083425" cy="715962"/>
        </p:xfrm>
        <a:graphic>
          <a:graphicData uri="http://schemas.openxmlformats.org/presentationml/2006/ole">
            <mc:AlternateContent xmlns:mc="http://schemas.openxmlformats.org/markup-compatibility/2006">
              <mc:Choice xmlns:v="urn:schemas-microsoft-com:vml" Requires="v">
                <p:oleObj name="Equation" r:id="rId8" imgW="5168880" imgH="520560" progId="Equation.DSMT4">
                  <p:embed/>
                </p:oleObj>
              </mc:Choice>
              <mc:Fallback>
                <p:oleObj name="Equation" r:id="rId8" imgW="5168880" imgH="520560" progId="Equation.DSMT4">
                  <p:embed/>
                  <p:pic>
                    <p:nvPicPr>
                      <p:cNvPr id="0" name="Object 5"/>
                      <p:cNvPicPr>
                        <a:picLocks noChangeAspect="1" noChangeArrowheads="1"/>
                      </p:cNvPicPr>
                      <p:nvPr/>
                    </p:nvPicPr>
                    <p:blipFill>
                      <a:blip r:embed="rId9"/>
                      <a:srcRect/>
                      <a:stretch>
                        <a:fillRect/>
                      </a:stretch>
                    </p:blipFill>
                    <p:spPr bwMode="auto">
                      <a:xfrm>
                        <a:off x="487363" y="4509167"/>
                        <a:ext cx="7083425" cy="715962"/>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CC767AC4-9F7C-4B8A-8547-06E75143E0B2}"/>
              </a:ext>
            </a:extLst>
          </p:cNvPr>
          <p:cNvGraphicFramePr>
            <a:graphicFrameLocks noChangeAspect="1"/>
          </p:cNvGraphicFramePr>
          <p:nvPr>
            <p:extLst>
              <p:ext uri="{D42A27DB-BD31-4B8C-83A1-F6EECF244321}">
                <p14:modId xmlns:p14="http://schemas.microsoft.com/office/powerpoint/2010/main" val="1178730887"/>
              </p:ext>
            </p:extLst>
          </p:nvPr>
        </p:nvGraphicFramePr>
        <p:xfrm>
          <a:off x="484188" y="6112953"/>
          <a:ext cx="4068762" cy="427038"/>
        </p:xfrm>
        <a:graphic>
          <a:graphicData uri="http://schemas.openxmlformats.org/presentationml/2006/ole">
            <mc:AlternateContent xmlns:mc="http://schemas.openxmlformats.org/markup-compatibility/2006">
              <mc:Choice xmlns:v="urn:schemas-microsoft-com:vml" Requires="v">
                <p:oleObj name="Equation" r:id="rId10" imgW="2908080" imgH="304560" progId="Equation.DSMT4">
                  <p:embed/>
                </p:oleObj>
              </mc:Choice>
              <mc:Fallback>
                <p:oleObj name="Equation" r:id="rId10" imgW="2908080" imgH="304560" progId="Equation.DSMT4">
                  <p:embed/>
                  <p:pic>
                    <p:nvPicPr>
                      <p:cNvPr id="0" name="Object 7"/>
                      <p:cNvPicPr>
                        <a:picLocks noChangeAspect="1" noChangeArrowheads="1"/>
                      </p:cNvPicPr>
                      <p:nvPr/>
                    </p:nvPicPr>
                    <p:blipFill>
                      <a:blip r:embed="rId11"/>
                      <a:srcRect/>
                      <a:stretch>
                        <a:fillRect/>
                      </a:stretch>
                    </p:blipFill>
                    <p:spPr bwMode="auto">
                      <a:xfrm>
                        <a:off x="484188" y="6112953"/>
                        <a:ext cx="4068762" cy="427038"/>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8BD0E8C2-D1FB-486A-9BE5-53E8845F2A19}"/>
              </a:ext>
            </a:extLst>
          </p:cNvPr>
          <p:cNvSpPr txBox="1"/>
          <p:nvPr/>
        </p:nvSpPr>
        <p:spPr>
          <a:xfrm>
            <a:off x="385247" y="5328769"/>
            <a:ext cx="10097360" cy="584775"/>
          </a:xfrm>
          <a:prstGeom prst="rect">
            <a:avLst/>
          </a:prstGeom>
          <a:noFill/>
        </p:spPr>
        <p:txBody>
          <a:bodyPr wrap="square" rtlCol="0">
            <a:spAutoFit/>
          </a:bodyPr>
          <a:lstStyle/>
          <a:p>
            <a:r>
              <a:rPr lang="en-US" sz="1600"/>
              <a:t>Now simplify to first order in </a:t>
            </a:r>
            <a:r>
              <a:rPr lang="el-GR" sz="1600"/>
              <a:t>φ</a:t>
            </a:r>
            <a:r>
              <a:rPr lang="en-US" sz="1600"/>
              <a:t> by setting it and the density to 0 in the exponent.  Recognize the presence of </a:t>
            </a:r>
            <a:r>
              <a:rPr lang="el-GR" sz="1600"/>
              <a:t>χ</a:t>
            </a:r>
            <a:r>
              <a:rPr lang="en-US" sz="1600" baseline="-25000"/>
              <a:t>pp</a:t>
            </a:r>
            <a:r>
              <a:rPr lang="en-US" sz="1600"/>
              <a:t> in the integrand, and take the Fourier transform of both sides to get:</a:t>
            </a:r>
            <a:endParaRPr lang="en-US"/>
          </a:p>
        </p:txBody>
      </p:sp>
      <p:graphicFrame>
        <p:nvGraphicFramePr>
          <p:cNvPr id="11" name="Object 10">
            <a:extLst>
              <a:ext uri="{FF2B5EF4-FFF2-40B4-BE49-F238E27FC236}">
                <a16:creationId xmlns:a16="http://schemas.microsoft.com/office/drawing/2014/main" id="{9E9418ED-264C-46A3-8C84-5619A1A3302E}"/>
              </a:ext>
            </a:extLst>
          </p:cNvPr>
          <p:cNvGraphicFramePr>
            <a:graphicFrameLocks noChangeAspect="1"/>
          </p:cNvGraphicFramePr>
          <p:nvPr>
            <p:extLst>
              <p:ext uri="{D42A27DB-BD31-4B8C-83A1-F6EECF244321}">
                <p14:modId xmlns:p14="http://schemas.microsoft.com/office/powerpoint/2010/main" val="1517179618"/>
              </p:ext>
            </p:extLst>
          </p:nvPr>
        </p:nvGraphicFramePr>
        <p:xfrm>
          <a:off x="5546725" y="6005003"/>
          <a:ext cx="3443288" cy="584200"/>
        </p:xfrm>
        <a:graphic>
          <a:graphicData uri="http://schemas.openxmlformats.org/presentationml/2006/ole">
            <mc:AlternateContent xmlns:mc="http://schemas.openxmlformats.org/markup-compatibility/2006">
              <mc:Choice xmlns:v="urn:schemas-microsoft-com:vml" Requires="v">
                <p:oleObj name="Equation" r:id="rId12" imgW="2717640" imgH="457200" progId="Equation.DSMT4">
                  <p:embed/>
                </p:oleObj>
              </mc:Choice>
              <mc:Fallback>
                <p:oleObj name="Equation" r:id="rId12" imgW="2717640" imgH="457200" progId="Equation.DSMT4">
                  <p:embed/>
                  <p:pic>
                    <p:nvPicPr>
                      <p:cNvPr id="0" name="Object 19"/>
                      <p:cNvPicPr>
                        <a:picLocks noChangeAspect="1" noChangeArrowheads="1"/>
                      </p:cNvPicPr>
                      <p:nvPr/>
                    </p:nvPicPr>
                    <p:blipFill>
                      <a:blip r:embed="rId13"/>
                      <a:srcRect/>
                      <a:stretch>
                        <a:fillRect/>
                      </a:stretch>
                    </p:blipFill>
                    <p:spPr bwMode="auto">
                      <a:xfrm>
                        <a:off x="5546725" y="6005003"/>
                        <a:ext cx="3443288" cy="584200"/>
                      </a:xfrm>
                      <a:prstGeom prst="rect">
                        <a:avLst/>
                      </a:prstGeom>
                      <a:solidFill>
                        <a:srgbClr val="CCFFCC"/>
                      </a:solidFill>
                    </p:spPr>
                  </p:pic>
                </p:oleObj>
              </mc:Fallback>
            </mc:AlternateContent>
          </a:graphicData>
        </a:graphic>
      </p:graphicFrame>
      <p:graphicFrame>
        <p:nvGraphicFramePr>
          <p:cNvPr id="16" name="Object 15">
            <a:extLst>
              <a:ext uri="{FF2B5EF4-FFF2-40B4-BE49-F238E27FC236}">
                <a16:creationId xmlns:a16="http://schemas.microsoft.com/office/drawing/2014/main" id="{9E4FC068-959F-4ABB-99E5-73F6C595ED71}"/>
              </a:ext>
            </a:extLst>
          </p:cNvPr>
          <p:cNvGraphicFramePr>
            <a:graphicFrameLocks noChangeAspect="1"/>
          </p:cNvGraphicFramePr>
          <p:nvPr>
            <p:extLst>
              <p:ext uri="{D42A27DB-BD31-4B8C-83A1-F6EECF244321}">
                <p14:modId xmlns:p14="http://schemas.microsoft.com/office/powerpoint/2010/main" val="1244013666"/>
              </p:ext>
            </p:extLst>
          </p:nvPr>
        </p:nvGraphicFramePr>
        <p:xfrm>
          <a:off x="9374631" y="6009282"/>
          <a:ext cx="1079696" cy="580135"/>
        </p:xfrm>
        <a:graphic>
          <a:graphicData uri="http://schemas.openxmlformats.org/presentationml/2006/ole">
            <mc:AlternateContent xmlns:mc="http://schemas.openxmlformats.org/markup-compatibility/2006">
              <mc:Choice xmlns:v="urn:schemas-microsoft-com:vml" Requires="v">
                <p:oleObj name="Equation" r:id="rId14" imgW="850680" imgH="457200" progId="Equation.DSMT4">
                  <p:embed/>
                </p:oleObj>
              </mc:Choice>
              <mc:Fallback>
                <p:oleObj name="Equation" r:id="rId14" imgW="850680" imgH="457200" progId="Equation.DSMT4">
                  <p:embed/>
                  <p:pic>
                    <p:nvPicPr>
                      <p:cNvPr id="0" name="Object 27"/>
                      <p:cNvPicPr>
                        <a:picLocks noChangeAspect="1" noChangeArrowheads="1"/>
                      </p:cNvPicPr>
                      <p:nvPr/>
                    </p:nvPicPr>
                    <p:blipFill>
                      <a:blip r:embed="rId15"/>
                      <a:srcRect/>
                      <a:stretch>
                        <a:fillRect/>
                      </a:stretch>
                    </p:blipFill>
                    <p:spPr bwMode="auto">
                      <a:xfrm>
                        <a:off x="9374631" y="6009282"/>
                        <a:ext cx="1079696" cy="580135"/>
                      </a:xfrm>
                      <a:prstGeom prst="rect">
                        <a:avLst/>
                      </a:prstGeom>
                      <a:solidFill>
                        <a:srgbClr val="CCFFCC"/>
                      </a:solidFill>
                    </p:spPr>
                  </p:pic>
                </p:oleObj>
              </mc:Fallback>
            </mc:AlternateContent>
          </a:graphicData>
        </a:graphic>
      </p:graphicFrame>
      <p:cxnSp>
        <p:nvCxnSpPr>
          <p:cNvPr id="18" name="Straight Arrow Connector 17">
            <a:extLst>
              <a:ext uri="{FF2B5EF4-FFF2-40B4-BE49-F238E27FC236}">
                <a16:creationId xmlns:a16="http://schemas.microsoft.com/office/drawing/2014/main" id="{01E62233-03D7-41B5-B02B-625D7EB7D658}"/>
              </a:ext>
            </a:extLst>
          </p:cNvPr>
          <p:cNvCxnSpPr/>
          <p:nvPr/>
        </p:nvCxnSpPr>
        <p:spPr>
          <a:xfrm>
            <a:off x="4647414" y="6326943"/>
            <a:ext cx="67873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43917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4125772" y="30981"/>
            <a:ext cx="2644698" cy="584775"/>
          </a:xfrm>
          <a:prstGeom prst="rect">
            <a:avLst/>
          </a:prstGeom>
          <a:noFill/>
        </p:spPr>
        <p:txBody>
          <a:bodyPr wrap="none" rtlCol="0">
            <a:spAutoFit/>
          </a:bodyPr>
          <a:lstStyle/>
          <a:p>
            <a:r>
              <a:rPr lang="en-US" sz="3200" b="1" u="sng"/>
              <a:t>Quantum MFT</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386494" y="1334532"/>
            <a:ext cx="1841801" cy="553998"/>
          </a:xfrm>
          <a:prstGeom prst="rect">
            <a:avLst/>
          </a:prstGeom>
          <a:noFill/>
        </p:spPr>
        <p:txBody>
          <a:bodyPr wrap="square" rtlCol="0">
            <a:spAutoFit/>
          </a:bodyPr>
          <a:lstStyle/>
          <a:p>
            <a:r>
              <a:rPr lang="en-US" sz="1600" b="1"/>
              <a:t>Weiss MFT</a:t>
            </a:r>
          </a:p>
          <a:p>
            <a:r>
              <a:rPr lang="en-US" sz="1400"/>
              <a:t>So start with:</a:t>
            </a:r>
          </a:p>
        </p:txBody>
      </p:sp>
      <p:sp>
        <p:nvSpPr>
          <p:cNvPr id="3" name="TextBox 2">
            <a:extLst>
              <a:ext uri="{FF2B5EF4-FFF2-40B4-BE49-F238E27FC236}">
                <a16:creationId xmlns:a16="http://schemas.microsoft.com/office/drawing/2014/main" id="{3A980D52-DFB7-4786-B251-EF205108FC89}"/>
              </a:ext>
            </a:extLst>
          </p:cNvPr>
          <p:cNvSpPr txBox="1"/>
          <p:nvPr/>
        </p:nvSpPr>
        <p:spPr>
          <a:xfrm flipH="1">
            <a:off x="386495" y="2370592"/>
            <a:ext cx="10463753" cy="523220"/>
          </a:xfrm>
          <a:prstGeom prst="rect">
            <a:avLst/>
          </a:prstGeom>
          <a:noFill/>
        </p:spPr>
        <p:txBody>
          <a:bodyPr wrap="square" rtlCol="0">
            <a:spAutoFit/>
          </a:bodyPr>
          <a:lstStyle/>
          <a:p>
            <a:r>
              <a:rPr lang="en-US" sz="1400"/>
              <a:t>Break spin into an average and fluctuation part: </a:t>
            </a:r>
            <a:r>
              <a:rPr lang="el-GR" sz="1400"/>
              <a:t>σ</a:t>
            </a:r>
            <a:r>
              <a:rPr lang="en-US" sz="1400" baseline="-25000"/>
              <a:t>i</a:t>
            </a:r>
            <a:r>
              <a:rPr lang="en-US" sz="1400"/>
              <a:t> = &lt;</a:t>
            </a:r>
            <a:r>
              <a:rPr lang="el-GR" sz="1400"/>
              <a:t>σ</a:t>
            </a:r>
            <a:r>
              <a:rPr lang="en-US" sz="1400"/>
              <a:t>&gt; + </a:t>
            </a:r>
            <a:r>
              <a:rPr lang="el-GR" sz="1400"/>
              <a:t>δσ</a:t>
            </a:r>
            <a:r>
              <a:rPr lang="en-US" sz="1400" baseline="-25000"/>
              <a:t>i</a:t>
            </a:r>
            <a:r>
              <a:rPr lang="en-US" sz="1400"/>
              <a:t>.  Then plug this into H.  Neglect the (</a:t>
            </a:r>
            <a:r>
              <a:rPr lang="el-GR" sz="1400"/>
              <a:t>δσ</a:t>
            </a:r>
            <a:r>
              <a:rPr lang="en-US" sz="1400" baseline="-25000"/>
              <a:t>i</a:t>
            </a:r>
            <a:r>
              <a:rPr lang="en-US" sz="1400"/>
              <a:t>)</a:t>
            </a:r>
            <a:r>
              <a:rPr lang="en-US" sz="1400" baseline="30000"/>
              <a:t>2</a:t>
            </a:r>
            <a:r>
              <a:rPr lang="en-US" sz="1400"/>
              <a:t> terms.  And then rewrite in terms of </a:t>
            </a:r>
            <a:r>
              <a:rPr lang="el-GR" sz="1400"/>
              <a:t>σ</a:t>
            </a:r>
            <a:r>
              <a:rPr lang="en-US" sz="1400"/>
              <a:t> itself via </a:t>
            </a:r>
            <a:r>
              <a:rPr lang="el-GR" sz="1400"/>
              <a:t>δσ</a:t>
            </a:r>
            <a:r>
              <a:rPr lang="en-US" sz="1400" baseline="-25000"/>
              <a:t>i</a:t>
            </a:r>
            <a:r>
              <a:rPr lang="en-US" sz="1400"/>
              <a:t> = </a:t>
            </a:r>
            <a:r>
              <a:rPr lang="el-GR" sz="1400"/>
              <a:t>σ</a:t>
            </a:r>
            <a:r>
              <a:rPr lang="en-US" sz="1400" baseline="-25000"/>
              <a:t>i</a:t>
            </a:r>
            <a:r>
              <a:rPr lang="en-US" sz="1400"/>
              <a:t> – &lt;</a:t>
            </a:r>
            <a:r>
              <a:rPr lang="el-GR" sz="1400"/>
              <a:t>σ</a:t>
            </a:r>
            <a:r>
              <a:rPr lang="en-US" sz="1400"/>
              <a:t>&gt;.  This is pretty much the standard operating procedure for all MFT’s.  And we get:</a:t>
            </a:r>
            <a:endParaRPr lang="en-US" sz="1400" baseline="-25000"/>
          </a:p>
        </p:txBody>
      </p:sp>
      <p:sp>
        <p:nvSpPr>
          <p:cNvPr id="11" name="TextBox 10">
            <a:extLst>
              <a:ext uri="{FF2B5EF4-FFF2-40B4-BE49-F238E27FC236}">
                <a16:creationId xmlns:a16="http://schemas.microsoft.com/office/drawing/2014/main" id="{81D45D76-C0C6-4287-AA7B-140E3FABE66E}"/>
              </a:ext>
            </a:extLst>
          </p:cNvPr>
          <p:cNvSpPr txBox="1"/>
          <p:nvPr/>
        </p:nvSpPr>
        <p:spPr>
          <a:xfrm flipH="1">
            <a:off x="386494" y="5508730"/>
            <a:ext cx="6182981" cy="523220"/>
          </a:xfrm>
          <a:prstGeom prst="rect">
            <a:avLst/>
          </a:prstGeom>
          <a:noFill/>
        </p:spPr>
        <p:txBody>
          <a:bodyPr wrap="square" rtlCol="0">
            <a:spAutoFit/>
          </a:bodyPr>
          <a:lstStyle/>
          <a:p>
            <a:r>
              <a:rPr lang="en-US" sz="1400"/>
              <a:t>And so can replace &lt;</a:t>
            </a:r>
            <a:r>
              <a:rPr lang="el-GR" sz="1400"/>
              <a:t>σ</a:t>
            </a:r>
            <a:r>
              <a:rPr lang="en-US" sz="1400"/>
              <a:t>&gt; with m, with understanding that m is implicitly a function of T and h.  Ultimately can reduce it to form:</a:t>
            </a:r>
          </a:p>
        </p:txBody>
      </p:sp>
      <p:sp>
        <p:nvSpPr>
          <p:cNvPr id="12" name="Rectangle 11">
            <a:extLst>
              <a:ext uri="{FF2B5EF4-FFF2-40B4-BE49-F238E27FC236}">
                <a16:creationId xmlns:a16="http://schemas.microsoft.com/office/drawing/2014/main" id="{192CEDD2-8630-4B91-A966-9251AC2B9D37}"/>
              </a:ext>
            </a:extLst>
          </p:cNvPr>
          <p:cNvSpPr/>
          <p:nvPr/>
        </p:nvSpPr>
        <p:spPr>
          <a:xfrm>
            <a:off x="386495" y="3616726"/>
            <a:ext cx="6330583" cy="307777"/>
          </a:xfrm>
          <a:prstGeom prst="rect">
            <a:avLst/>
          </a:prstGeom>
        </p:spPr>
        <p:txBody>
          <a:bodyPr wrap="square">
            <a:spAutoFit/>
          </a:bodyPr>
          <a:lstStyle/>
          <a:p>
            <a:r>
              <a:rPr lang="en-US" sz="1400"/>
              <a:t>Now we can easily do the partition function, and calculate the Free energy f = F/N.</a:t>
            </a:r>
          </a:p>
        </p:txBody>
      </p:sp>
      <p:graphicFrame>
        <p:nvGraphicFramePr>
          <p:cNvPr id="13" name="Object 12">
            <a:extLst>
              <a:ext uri="{FF2B5EF4-FFF2-40B4-BE49-F238E27FC236}">
                <a16:creationId xmlns:a16="http://schemas.microsoft.com/office/drawing/2014/main" id="{90338D0E-D14D-4EF2-AF97-DAF22C7D34B4}"/>
              </a:ext>
            </a:extLst>
          </p:cNvPr>
          <p:cNvGraphicFramePr>
            <a:graphicFrameLocks noChangeAspect="1"/>
          </p:cNvGraphicFramePr>
          <p:nvPr>
            <p:extLst>
              <p:ext uri="{D42A27DB-BD31-4B8C-83A1-F6EECF244321}">
                <p14:modId xmlns:p14="http://schemas.microsoft.com/office/powerpoint/2010/main" val="86255966"/>
              </p:ext>
            </p:extLst>
          </p:nvPr>
        </p:nvGraphicFramePr>
        <p:xfrm>
          <a:off x="7197308" y="5253225"/>
          <a:ext cx="1446212" cy="501650"/>
        </p:xfrm>
        <a:graphic>
          <a:graphicData uri="http://schemas.openxmlformats.org/presentationml/2006/ole">
            <mc:AlternateContent xmlns:mc="http://schemas.openxmlformats.org/markup-compatibility/2006">
              <mc:Choice xmlns:v="urn:schemas-microsoft-com:vml" Requires="v">
                <p:oleObj name="Equation" r:id="rId2" imgW="1130040" imgH="393480" progId="Equation.DSMT4">
                  <p:embed/>
                </p:oleObj>
              </mc:Choice>
              <mc:Fallback>
                <p:oleObj name="Equation" r:id="rId2" imgW="1130040" imgH="393480" progId="Equation.DSMT4">
                  <p:embed/>
                  <p:pic>
                    <p:nvPicPr>
                      <p:cNvPr id="13" name="Object 12">
                        <a:extLst>
                          <a:ext uri="{FF2B5EF4-FFF2-40B4-BE49-F238E27FC236}">
                            <a16:creationId xmlns:a16="http://schemas.microsoft.com/office/drawing/2014/main" id="{90338D0E-D14D-4EF2-AF97-DAF22C7D34B4}"/>
                          </a:ext>
                        </a:extLst>
                      </p:cNvPr>
                      <p:cNvPicPr>
                        <a:picLocks noChangeAspect="1" noChangeArrowheads="1"/>
                      </p:cNvPicPr>
                      <p:nvPr/>
                    </p:nvPicPr>
                    <p:blipFill>
                      <a:blip r:embed="rId3"/>
                      <a:srcRect/>
                      <a:stretch>
                        <a:fillRect/>
                      </a:stretch>
                    </p:blipFill>
                    <p:spPr bwMode="auto">
                      <a:xfrm>
                        <a:off x="7197308" y="5253225"/>
                        <a:ext cx="1446212" cy="501650"/>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7D7DBD80-BD47-46B3-A7A4-F7012DC485EC}"/>
              </a:ext>
            </a:extLst>
          </p:cNvPr>
          <p:cNvGraphicFramePr>
            <a:graphicFrameLocks noChangeAspect="1"/>
          </p:cNvGraphicFramePr>
          <p:nvPr>
            <p:extLst>
              <p:ext uri="{D42A27DB-BD31-4B8C-83A1-F6EECF244321}">
                <p14:modId xmlns:p14="http://schemas.microsoft.com/office/powerpoint/2010/main" val="422940932"/>
              </p:ext>
            </p:extLst>
          </p:nvPr>
        </p:nvGraphicFramePr>
        <p:xfrm>
          <a:off x="429441" y="1875073"/>
          <a:ext cx="2336800" cy="530225"/>
        </p:xfrm>
        <a:graphic>
          <a:graphicData uri="http://schemas.openxmlformats.org/presentationml/2006/ole">
            <mc:AlternateContent xmlns:mc="http://schemas.openxmlformats.org/markup-compatibility/2006">
              <mc:Choice xmlns:v="urn:schemas-microsoft-com:vml" Requires="v">
                <p:oleObj name="Equation" r:id="rId4" imgW="1892160" imgH="431640" progId="Equation.DSMT4">
                  <p:embed/>
                </p:oleObj>
              </mc:Choice>
              <mc:Fallback>
                <p:oleObj name="Equation" r:id="rId4" imgW="1892160" imgH="431640" progId="Equation.DSMT4">
                  <p:embed/>
                  <p:pic>
                    <p:nvPicPr>
                      <p:cNvPr id="7" name="Object 6">
                        <a:extLst>
                          <a:ext uri="{FF2B5EF4-FFF2-40B4-BE49-F238E27FC236}">
                            <a16:creationId xmlns:a16="http://schemas.microsoft.com/office/drawing/2014/main" id="{7D7DBD80-BD47-46B3-A7A4-F7012DC485EC}"/>
                          </a:ext>
                        </a:extLst>
                      </p:cNvPr>
                      <p:cNvPicPr>
                        <a:picLocks noChangeAspect="1" noChangeArrowheads="1"/>
                      </p:cNvPicPr>
                      <p:nvPr/>
                    </p:nvPicPr>
                    <p:blipFill>
                      <a:blip r:embed="rId5"/>
                      <a:srcRect/>
                      <a:stretch>
                        <a:fillRect/>
                      </a:stretch>
                    </p:blipFill>
                    <p:spPr bwMode="auto">
                      <a:xfrm>
                        <a:off x="429441" y="1875073"/>
                        <a:ext cx="2336800" cy="530225"/>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E5F65664-D46B-45C2-A97E-C69568BA7989}"/>
              </a:ext>
            </a:extLst>
          </p:cNvPr>
          <p:cNvGraphicFramePr>
            <a:graphicFrameLocks noChangeAspect="1"/>
          </p:cNvGraphicFramePr>
          <p:nvPr>
            <p:extLst>
              <p:ext uri="{D42A27DB-BD31-4B8C-83A1-F6EECF244321}">
                <p14:modId xmlns:p14="http://schemas.microsoft.com/office/powerpoint/2010/main" val="2511518399"/>
              </p:ext>
            </p:extLst>
          </p:nvPr>
        </p:nvGraphicFramePr>
        <p:xfrm>
          <a:off x="456075" y="2954929"/>
          <a:ext cx="4302815" cy="549296"/>
        </p:xfrm>
        <a:graphic>
          <a:graphicData uri="http://schemas.openxmlformats.org/presentationml/2006/ole">
            <mc:AlternateContent xmlns:mc="http://schemas.openxmlformats.org/markup-compatibility/2006">
              <mc:Choice xmlns:v="urn:schemas-microsoft-com:vml" Requires="v">
                <p:oleObj name="Equation" r:id="rId6" imgW="3619500" imgH="419100" progId="Equation.DSMT4">
                  <p:embed/>
                </p:oleObj>
              </mc:Choice>
              <mc:Fallback>
                <p:oleObj name="Equation" r:id="rId6" imgW="3619500" imgH="419100" progId="Equation.DSMT4">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6075" y="2954929"/>
                        <a:ext cx="4302815" cy="549296"/>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5F9C306E-C7CA-4337-9EC2-CA2FF88DF2A2}"/>
              </a:ext>
            </a:extLst>
          </p:cNvPr>
          <p:cNvGraphicFramePr>
            <a:graphicFrameLocks noChangeAspect="1"/>
          </p:cNvGraphicFramePr>
          <p:nvPr>
            <p:extLst>
              <p:ext uri="{D42A27DB-BD31-4B8C-83A1-F6EECF244321}">
                <p14:modId xmlns:p14="http://schemas.microsoft.com/office/powerpoint/2010/main" val="4266434841"/>
              </p:ext>
            </p:extLst>
          </p:nvPr>
        </p:nvGraphicFramePr>
        <p:xfrm>
          <a:off x="435418" y="4046938"/>
          <a:ext cx="3636962" cy="1374775"/>
        </p:xfrm>
        <a:graphic>
          <a:graphicData uri="http://schemas.openxmlformats.org/presentationml/2006/ole">
            <mc:AlternateContent xmlns:mc="http://schemas.openxmlformats.org/markup-compatibility/2006">
              <mc:Choice xmlns:v="urn:schemas-microsoft-com:vml" Requires="v">
                <p:oleObj name="Equation" r:id="rId8" imgW="2869920" imgH="1117440" progId="Equation.DSMT4">
                  <p:embed/>
                </p:oleObj>
              </mc:Choice>
              <mc:Fallback>
                <p:oleObj name="Equation" r:id="rId8" imgW="2869920" imgH="1117440" progId="Equation.DSMT4">
                  <p:embed/>
                  <p:pic>
                    <p:nvPicPr>
                      <p:cNvPr id="0" name="Object 16"/>
                      <p:cNvPicPr>
                        <a:picLocks noChangeAspect="1" noChangeArrowheads="1"/>
                      </p:cNvPicPr>
                      <p:nvPr/>
                    </p:nvPicPr>
                    <p:blipFill>
                      <a:blip r:embed="rId9"/>
                      <a:srcRect/>
                      <a:stretch>
                        <a:fillRect/>
                      </a:stretch>
                    </p:blipFill>
                    <p:spPr bwMode="auto">
                      <a:xfrm>
                        <a:off x="435418" y="4046938"/>
                        <a:ext cx="3636962" cy="1374775"/>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66A058FD-0E8F-4158-BC9F-389F2F3317FE}"/>
              </a:ext>
            </a:extLst>
          </p:cNvPr>
          <p:cNvSpPr txBox="1"/>
          <p:nvPr/>
        </p:nvSpPr>
        <p:spPr>
          <a:xfrm>
            <a:off x="7137646" y="3577466"/>
            <a:ext cx="4154750" cy="307777"/>
          </a:xfrm>
          <a:prstGeom prst="rect">
            <a:avLst/>
          </a:prstGeom>
          <a:noFill/>
        </p:spPr>
        <p:txBody>
          <a:bodyPr wrap="square" rtlCol="0">
            <a:spAutoFit/>
          </a:bodyPr>
          <a:lstStyle/>
          <a:p>
            <a:r>
              <a:rPr lang="en-US" sz="1400"/>
              <a:t>Average spin is self-consistently calculated from:</a:t>
            </a:r>
          </a:p>
        </p:txBody>
      </p:sp>
      <p:graphicFrame>
        <p:nvGraphicFramePr>
          <p:cNvPr id="18" name="Object 17">
            <a:extLst>
              <a:ext uri="{FF2B5EF4-FFF2-40B4-BE49-F238E27FC236}">
                <a16:creationId xmlns:a16="http://schemas.microsoft.com/office/drawing/2014/main" id="{5A87CE3D-8926-4DB0-BDF6-3453418CEC8E}"/>
              </a:ext>
            </a:extLst>
          </p:cNvPr>
          <p:cNvGraphicFramePr>
            <a:graphicFrameLocks noChangeAspect="1"/>
          </p:cNvGraphicFramePr>
          <p:nvPr>
            <p:extLst>
              <p:ext uri="{D42A27DB-BD31-4B8C-83A1-F6EECF244321}">
                <p14:modId xmlns:p14="http://schemas.microsoft.com/office/powerpoint/2010/main" val="586757227"/>
              </p:ext>
            </p:extLst>
          </p:nvPr>
        </p:nvGraphicFramePr>
        <p:xfrm>
          <a:off x="7197308" y="3990819"/>
          <a:ext cx="4035425" cy="608012"/>
        </p:xfrm>
        <a:graphic>
          <a:graphicData uri="http://schemas.openxmlformats.org/presentationml/2006/ole">
            <mc:AlternateContent xmlns:mc="http://schemas.openxmlformats.org/markup-compatibility/2006">
              <mc:Choice xmlns:v="urn:schemas-microsoft-com:vml" Requires="v">
                <p:oleObj name="Equation" r:id="rId10" imgW="3327120" imgH="482400" progId="Equation.DSMT4">
                  <p:embed/>
                </p:oleObj>
              </mc:Choice>
              <mc:Fallback>
                <p:oleObj name="Equation" r:id="rId10" imgW="3327120" imgH="482400" progId="Equation.DSMT4">
                  <p:embed/>
                  <p:pic>
                    <p:nvPicPr>
                      <p:cNvPr id="0" name="Object 18"/>
                      <p:cNvPicPr>
                        <a:picLocks noChangeAspect="1" noChangeArrowheads="1"/>
                      </p:cNvPicPr>
                      <p:nvPr/>
                    </p:nvPicPr>
                    <p:blipFill>
                      <a:blip r:embed="rId11"/>
                      <a:srcRect/>
                      <a:stretch>
                        <a:fillRect/>
                      </a:stretch>
                    </p:blipFill>
                    <p:spPr bwMode="auto">
                      <a:xfrm>
                        <a:off x="7197308" y="3990819"/>
                        <a:ext cx="4035425" cy="608012"/>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2">
            <p14:nvContentPartPr>
              <p14:cNvPr id="19" name="Ink 18">
                <a:extLst>
                  <a:ext uri="{FF2B5EF4-FFF2-40B4-BE49-F238E27FC236}">
                    <a16:creationId xmlns:a16="http://schemas.microsoft.com/office/drawing/2014/main" id="{EC5460DD-E68E-4B45-908D-F2D6C46B8BB6}"/>
                  </a:ext>
                </a:extLst>
              </p14:cNvPr>
              <p14:cNvContentPartPr/>
              <p14:nvPr/>
            </p14:nvContentPartPr>
            <p14:xfrm>
              <a:off x="4198708" y="4302375"/>
              <a:ext cx="2715840" cy="818640"/>
            </p14:xfrm>
          </p:contentPart>
        </mc:Choice>
        <mc:Fallback xmlns="">
          <p:pic>
            <p:nvPicPr>
              <p:cNvPr id="19" name="Ink 18">
                <a:extLst>
                  <a:ext uri="{FF2B5EF4-FFF2-40B4-BE49-F238E27FC236}">
                    <a16:creationId xmlns:a16="http://schemas.microsoft.com/office/drawing/2014/main" id="{EC5460DD-E68E-4B45-908D-F2D6C46B8BB6}"/>
                  </a:ext>
                </a:extLst>
              </p:cNvPr>
              <p:cNvPicPr/>
              <p:nvPr/>
            </p:nvPicPr>
            <p:blipFill>
              <a:blip r:embed="rId13"/>
              <a:stretch>
                <a:fillRect/>
              </a:stretch>
            </p:blipFill>
            <p:spPr>
              <a:xfrm>
                <a:off x="4189708" y="4293375"/>
                <a:ext cx="2733480" cy="836280"/>
              </a:xfrm>
              <a:prstGeom prst="rect">
                <a:avLst/>
              </a:prstGeom>
            </p:spPr>
          </p:pic>
        </mc:Fallback>
      </mc:AlternateContent>
      <p:sp>
        <p:nvSpPr>
          <p:cNvPr id="20" name="TextBox 19">
            <a:extLst>
              <a:ext uri="{FF2B5EF4-FFF2-40B4-BE49-F238E27FC236}">
                <a16:creationId xmlns:a16="http://schemas.microsoft.com/office/drawing/2014/main" id="{FF75A7D1-576D-449E-85E4-9D0DBB2F7E90}"/>
              </a:ext>
            </a:extLst>
          </p:cNvPr>
          <p:cNvSpPr txBox="1"/>
          <p:nvPr/>
        </p:nvSpPr>
        <p:spPr>
          <a:xfrm>
            <a:off x="7137645" y="4691334"/>
            <a:ext cx="4154750" cy="523220"/>
          </a:xfrm>
          <a:prstGeom prst="rect">
            <a:avLst/>
          </a:prstGeom>
          <a:noFill/>
        </p:spPr>
        <p:txBody>
          <a:bodyPr wrap="square" rtlCol="0">
            <a:spAutoFit/>
          </a:bodyPr>
          <a:lstStyle/>
          <a:p>
            <a:r>
              <a:rPr lang="en-US" sz="1400"/>
              <a:t>And so f is implicitly at least a function of T and h.  And then we can solve for m via: </a:t>
            </a:r>
          </a:p>
        </p:txBody>
      </p:sp>
      <p:graphicFrame>
        <p:nvGraphicFramePr>
          <p:cNvPr id="22" name="Object 21">
            <a:extLst>
              <a:ext uri="{FF2B5EF4-FFF2-40B4-BE49-F238E27FC236}">
                <a16:creationId xmlns:a16="http://schemas.microsoft.com/office/drawing/2014/main" id="{869421F0-489E-402E-93B2-E7A49C718F67}"/>
              </a:ext>
            </a:extLst>
          </p:cNvPr>
          <p:cNvGraphicFramePr>
            <a:graphicFrameLocks noChangeAspect="1"/>
          </p:cNvGraphicFramePr>
          <p:nvPr>
            <p:extLst>
              <p:ext uri="{D42A27DB-BD31-4B8C-83A1-F6EECF244321}">
                <p14:modId xmlns:p14="http://schemas.microsoft.com/office/powerpoint/2010/main" val="964541331"/>
              </p:ext>
            </p:extLst>
          </p:nvPr>
        </p:nvGraphicFramePr>
        <p:xfrm>
          <a:off x="456075" y="6087392"/>
          <a:ext cx="2597844" cy="649461"/>
        </p:xfrm>
        <a:graphic>
          <a:graphicData uri="http://schemas.openxmlformats.org/presentationml/2006/ole">
            <mc:AlternateContent xmlns:mc="http://schemas.openxmlformats.org/markup-compatibility/2006">
              <mc:Choice xmlns:v="urn:schemas-microsoft-com:vml" Requires="v">
                <p:oleObj name="Equation" r:id="rId14" imgW="1841500" imgH="482600" progId="Equation.DSMT4">
                  <p:embed/>
                </p:oleObj>
              </mc:Choice>
              <mc:Fallback>
                <p:oleObj name="Equation" r:id="rId14" imgW="1841500" imgH="482600" progId="Equation.DSMT4">
                  <p:embed/>
                  <p:pic>
                    <p:nvPicPr>
                      <p:cNvPr id="0" name="Object 2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56075" y="6087392"/>
                        <a:ext cx="2597844" cy="649461"/>
                      </a:xfrm>
                      <a:prstGeom prst="rect">
                        <a:avLst/>
                      </a:prstGeom>
                      <a:solidFill>
                        <a:srgbClr val="CCFFCC"/>
                      </a:solidFill>
                    </p:spPr>
                  </p:pic>
                </p:oleObj>
              </mc:Fallback>
            </mc:AlternateContent>
          </a:graphicData>
        </a:graphic>
      </p:graphicFrame>
      <p:sp>
        <p:nvSpPr>
          <p:cNvPr id="23" name="TextBox 22">
            <a:extLst>
              <a:ext uri="{FF2B5EF4-FFF2-40B4-BE49-F238E27FC236}">
                <a16:creationId xmlns:a16="http://schemas.microsoft.com/office/drawing/2014/main" id="{074F433F-376A-4AE1-97DB-9BFA738D32F3}"/>
              </a:ext>
            </a:extLst>
          </p:cNvPr>
          <p:cNvSpPr txBox="1"/>
          <p:nvPr/>
        </p:nvSpPr>
        <p:spPr>
          <a:xfrm flipH="1">
            <a:off x="3388626" y="6129481"/>
            <a:ext cx="6182981" cy="523220"/>
          </a:xfrm>
          <a:prstGeom prst="rect">
            <a:avLst/>
          </a:prstGeom>
          <a:noFill/>
        </p:spPr>
        <p:txBody>
          <a:bodyPr wrap="square" rtlCol="0">
            <a:spAutoFit/>
          </a:bodyPr>
          <a:lstStyle/>
          <a:p>
            <a:r>
              <a:rPr lang="en-US" sz="1400"/>
              <a:t>And from here can get all the critical parameters and exponents.  But see next page.</a:t>
            </a:r>
          </a:p>
        </p:txBody>
      </p:sp>
      <p:sp>
        <p:nvSpPr>
          <p:cNvPr id="4" name="TextBox 3">
            <a:extLst>
              <a:ext uri="{FF2B5EF4-FFF2-40B4-BE49-F238E27FC236}">
                <a16:creationId xmlns:a16="http://schemas.microsoft.com/office/drawing/2014/main" id="{C45D83F1-DE01-4349-BE49-328E6FF0DF2F}"/>
              </a:ext>
            </a:extLst>
          </p:cNvPr>
          <p:cNvSpPr txBox="1"/>
          <p:nvPr/>
        </p:nvSpPr>
        <p:spPr>
          <a:xfrm>
            <a:off x="5116020" y="3080753"/>
            <a:ext cx="6116713" cy="307777"/>
          </a:xfrm>
          <a:prstGeom prst="rect">
            <a:avLst/>
          </a:prstGeom>
          <a:noFill/>
        </p:spPr>
        <p:txBody>
          <a:bodyPr wrap="square" rtlCol="0">
            <a:spAutoFit/>
          </a:bodyPr>
          <a:lstStyle/>
          <a:p>
            <a:r>
              <a:rPr lang="en-US" sz="1400"/>
              <a:t>this h</a:t>
            </a:r>
            <a:r>
              <a:rPr lang="en-US" sz="1400" baseline="-25000"/>
              <a:t>eff</a:t>
            </a:r>
            <a:r>
              <a:rPr lang="en-US" sz="1400"/>
              <a:t> is not the ‘total magnetic field’, as h is already the ‘total magnetic field’ </a:t>
            </a:r>
          </a:p>
        </p:txBody>
      </p:sp>
      <p:sp>
        <p:nvSpPr>
          <p:cNvPr id="8" name="TextBox 7">
            <a:extLst>
              <a:ext uri="{FF2B5EF4-FFF2-40B4-BE49-F238E27FC236}">
                <a16:creationId xmlns:a16="http://schemas.microsoft.com/office/drawing/2014/main" id="{E99642AE-9739-3EDF-C657-D2D9040F2744}"/>
              </a:ext>
            </a:extLst>
          </p:cNvPr>
          <p:cNvSpPr txBox="1"/>
          <p:nvPr/>
        </p:nvSpPr>
        <p:spPr>
          <a:xfrm>
            <a:off x="386493" y="691353"/>
            <a:ext cx="10846239" cy="584775"/>
          </a:xfrm>
          <a:prstGeom prst="rect">
            <a:avLst/>
          </a:prstGeom>
          <a:noFill/>
        </p:spPr>
        <p:txBody>
          <a:bodyPr wrap="square" rtlCol="0">
            <a:spAutoFit/>
          </a:bodyPr>
          <a:lstStyle/>
          <a:p>
            <a:r>
              <a:rPr lang="en-US" sz="1600"/>
              <a:t>going to look at quantum MFT in the context of the Ising model for Ferromagnets.  MFT becomes almost necessary for d &gt; 2, at least as a first order approximation.  </a:t>
            </a:r>
          </a:p>
        </p:txBody>
      </p:sp>
    </p:spTree>
    <p:extLst>
      <p:ext uri="{BB962C8B-B14F-4D97-AF65-F5344CB8AC3E}">
        <p14:creationId xmlns:p14="http://schemas.microsoft.com/office/powerpoint/2010/main" val="4569683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4072380" y="141402"/>
            <a:ext cx="2644698" cy="584775"/>
          </a:xfrm>
          <a:prstGeom prst="rect">
            <a:avLst/>
          </a:prstGeom>
          <a:noFill/>
        </p:spPr>
        <p:txBody>
          <a:bodyPr wrap="none" rtlCol="0">
            <a:spAutoFit/>
          </a:bodyPr>
          <a:lstStyle/>
          <a:p>
            <a:r>
              <a:rPr lang="en-US" sz="3200" b="1" u="sng"/>
              <a:t>Quantum MFT</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386498" y="785204"/>
            <a:ext cx="7884555" cy="769441"/>
          </a:xfrm>
          <a:prstGeom prst="rect">
            <a:avLst/>
          </a:prstGeom>
          <a:noFill/>
        </p:spPr>
        <p:txBody>
          <a:bodyPr wrap="square" rtlCol="0">
            <a:spAutoFit/>
          </a:bodyPr>
          <a:lstStyle/>
          <a:p>
            <a:r>
              <a:rPr lang="en-US" sz="1600" b="1"/>
              <a:t>Bragg-Williams MFT</a:t>
            </a:r>
            <a:endParaRPr lang="en-US" sz="1400" b="1"/>
          </a:p>
          <a:p>
            <a:r>
              <a:rPr lang="en-US" sz="1400"/>
              <a:t>Another option is to make a Legendre transformation from f to f*.  Its natural variables are T and m.  This one is easier because m is a small parameter near the critical point, which we can take advantage of.  </a:t>
            </a:r>
          </a:p>
        </p:txBody>
      </p:sp>
      <p:graphicFrame>
        <p:nvGraphicFramePr>
          <p:cNvPr id="9" name="Object 8">
            <a:extLst>
              <a:ext uri="{FF2B5EF4-FFF2-40B4-BE49-F238E27FC236}">
                <a16:creationId xmlns:a16="http://schemas.microsoft.com/office/drawing/2014/main" id="{7354BB44-6E83-446F-BCD2-BF0494195F2F}"/>
              </a:ext>
            </a:extLst>
          </p:cNvPr>
          <p:cNvGraphicFramePr>
            <a:graphicFrameLocks noChangeAspect="1"/>
          </p:cNvGraphicFramePr>
          <p:nvPr>
            <p:extLst>
              <p:ext uri="{D42A27DB-BD31-4B8C-83A1-F6EECF244321}">
                <p14:modId xmlns:p14="http://schemas.microsoft.com/office/powerpoint/2010/main" val="3037396274"/>
              </p:ext>
            </p:extLst>
          </p:nvPr>
        </p:nvGraphicFramePr>
        <p:xfrm>
          <a:off x="8520113" y="238125"/>
          <a:ext cx="3424237" cy="1936750"/>
        </p:xfrm>
        <a:graphic>
          <a:graphicData uri="http://schemas.openxmlformats.org/presentationml/2006/ole">
            <mc:AlternateContent xmlns:mc="http://schemas.openxmlformats.org/markup-compatibility/2006">
              <mc:Choice xmlns:v="urn:schemas-microsoft-com:vml" Requires="v">
                <p:oleObj name="Equation" r:id="rId2" imgW="2692080" imgH="1523880" progId="Equation.DSMT4">
                  <p:embed/>
                </p:oleObj>
              </mc:Choice>
              <mc:Fallback>
                <p:oleObj name="Equation" r:id="rId2" imgW="2692080" imgH="1523880" progId="Equation.DSMT4">
                  <p:embed/>
                  <p:pic>
                    <p:nvPicPr>
                      <p:cNvPr id="0" name="Object 1"/>
                      <p:cNvPicPr>
                        <a:picLocks noChangeAspect="1" noChangeArrowheads="1"/>
                      </p:cNvPicPr>
                      <p:nvPr/>
                    </p:nvPicPr>
                    <p:blipFill>
                      <a:blip r:embed="rId3"/>
                      <a:srcRect/>
                      <a:stretch>
                        <a:fillRect/>
                      </a:stretch>
                    </p:blipFill>
                    <p:spPr bwMode="auto">
                      <a:xfrm>
                        <a:off x="8520113" y="238125"/>
                        <a:ext cx="3424237" cy="1936750"/>
                      </a:xfrm>
                      <a:prstGeom prst="rect">
                        <a:avLst/>
                      </a:prstGeom>
                      <a:noFill/>
                      <a:ln>
                        <a:solidFill>
                          <a:schemeClr val="accent1"/>
                        </a:solidFill>
                      </a:ln>
                    </p:spPr>
                  </p:pic>
                </p:oleObj>
              </mc:Fallback>
            </mc:AlternateContent>
          </a:graphicData>
        </a:graphic>
      </p:graphicFrame>
      <p:graphicFrame>
        <p:nvGraphicFramePr>
          <p:cNvPr id="12" name="Object 11">
            <a:extLst>
              <a:ext uri="{FF2B5EF4-FFF2-40B4-BE49-F238E27FC236}">
                <a16:creationId xmlns:a16="http://schemas.microsoft.com/office/drawing/2014/main" id="{CA1732CE-AB89-4985-9C51-8E2ED3D9FC24}"/>
              </a:ext>
            </a:extLst>
          </p:cNvPr>
          <p:cNvGraphicFramePr>
            <a:graphicFrameLocks noChangeAspect="1"/>
          </p:cNvGraphicFramePr>
          <p:nvPr>
            <p:extLst>
              <p:ext uri="{D42A27DB-BD31-4B8C-83A1-F6EECF244321}">
                <p14:modId xmlns:p14="http://schemas.microsoft.com/office/powerpoint/2010/main" val="1113674875"/>
              </p:ext>
            </p:extLst>
          </p:nvPr>
        </p:nvGraphicFramePr>
        <p:xfrm>
          <a:off x="440306" y="1659395"/>
          <a:ext cx="3703638" cy="617538"/>
        </p:xfrm>
        <a:graphic>
          <a:graphicData uri="http://schemas.openxmlformats.org/presentationml/2006/ole">
            <mc:AlternateContent xmlns:mc="http://schemas.openxmlformats.org/markup-compatibility/2006">
              <mc:Choice xmlns:v="urn:schemas-microsoft-com:vml" Requires="v">
                <p:oleObj name="Equation" r:id="rId4" imgW="2895480" imgH="482400" progId="Equation.DSMT4">
                  <p:embed/>
                </p:oleObj>
              </mc:Choice>
              <mc:Fallback>
                <p:oleObj name="Equation" r:id="rId4" imgW="2895480" imgH="482400" progId="Equation.DSMT4">
                  <p:embed/>
                  <p:pic>
                    <p:nvPicPr>
                      <p:cNvPr id="0" name=""/>
                      <p:cNvPicPr/>
                      <p:nvPr/>
                    </p:nvPicPr>
                    <p:blipFill>
                      <a:blip r:embed="rId5"/>
                      <a:stretch>
                        <a:fillRect/>
                      </a:stretch>
                    </p:blipFill>
                    <p:spPr>
                      <a:xfrm>
                        <a:off x="440306" y="1659395"/>
                        <a:ext cx="3703638" cy="617538"/>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A8E52FA6-74DC-4869-BB78-DD4A2AFB977A}"/>
              </a:ext>
            </a:extLst>
          </p:cNvPr>
          <p:cNvGraphicFramePr>
            <a:graphicFrameLocks noChangeAspect="1"/>
          </p:cNvGraphicFramePr>
          <p:nvPr>
            <p:extLst>
              <p:ext uri="{D42A27DB-BD31-4B8C-83A1-F6EECF244321}">
                <p14:modId xmlns:p14="http://schemas.microsoft.com/office/powerpoint/2010/main" val="4252770374"/>
              </p:ext>
            </p:extLst>
          </p:nvPr>
        </p:nvGraphicFramePr>
        <p:xfrm>
          <a:off x="440306" y="3188918"/>
          <a:ext cx="5000625" cy="1187450"/>
        </p:xfrm>
        <a:graphic>
          <a:graphicData uri="http://schemas.openxmlformats.org/presentationml/2006/ole">
            <mc:AlternateContent xmlns:mc="http://schemas.openxmlformats.org/markup-compatibility/2006">
              <mc:Choice xmlns:v="urn:schemas-microsoft-com:vml" Requires="v">
                <p:oleObj name="Equation" r:id="rId6" imgW="3733560" imgH="888840" progId="Equation.DSMT4">
                  <p:embed/>
                </p:oleObj>
              </mc:Choice>
              <mc:Fallback>
                <p:oleObj name="Equation" r:id="rId6" imgW="3733560" imgH="888840" progId="Equation.DSMT4">
                  <p:embed/>
                  <p:pic>
                    <p:nvPicPr>
                      <p:cNvPr id="0" name="Object 7"/>
                      <p:cNvPicPr>
                        <a:picLocks noChangeAspect="1" noChangeArrowheads="1"/>
                      </p:cNvPicPr>
                      <p:nvPr/>
                    </p:nvPicPr>
                    <p:blipFill>
                      <a:blip r:embed="rId7"/>
                      <a:srcRect/>
                      <a:stretch>
                        <a:fillRect/>
                      </a:stretch>
                    </p:blipFill>
                    <p:spPr bwMode="auto">
                      <a:xfrm>
                        <a:off x="440306" y="3188918"/>
                        <a:ext cx="5000625" cy="1187450"/>
                      </a:xfrm>
                      <a:prstGeom prst="rect">
                        <a:avLst/>
                      </a:prstGeom>
                      <a:solidFill>
                        <a:srgbClr val="CCFFCC"/>
                      </a:solidFill>
                    </p:spPr>
                  </p:pic>
                </p:oleObj>
              </mc:Fallback>
            </mc:AlternateContent>
          </a:graphicData>
        </a:graphic>
      </p:graphicFrame>
      <p:sp>
        <p:nvSpPr>
          <p:cNvPr id="15" name="TextBox 14">
            <a:extLst>
              <a:ext uri="{FF2B5EF4-FFF2-40B4-BE49-F238E27FC236}">
                <a16:creationId xmlns:a16="http://schemas.microsoft.com/office/drawing/2014/main" id="{B2B3D061-DC98-4FCF-BF8B-71877C4754E7}"/>
              </a:ext>
            </a:extLst>
          </p:cNvPr>
          <p:cNvSpPr txBox="1"/>
          <p:nvPr/>
        </p:nvSpPr>
        <p:spPr>
          <a:xfrm>
            <a:off x="351128" y="2383740"/>
            <a:ext cx="7884555" cy="738664"/>
          </a:xfrm>
          <a:prstGeom prst="rect">
            <a:avLst/>
          </a:prstGeom>
          <a:noFill/>
        </p:spPr>
        <p:txBody>
          <a:bodyPr wrap="square" rtlCol="0">
            <a:spAutoFit/>
          </a:bodyPr>
          <a:lstStyle/>
          <a:p>
            <a:r>
              <a:rPr lang="en-US" sz="1400"/>
              <a:t>Working out our f</a:t>
            </a:r>
            <a:r>
              <a:rPr lang="en-US" sz="1400" baseline="30000"/>
              <a:t>*</a:t>
            </a:r>
            <a:r>
              <a:rPr lang="en-US" sz="1400"/>
              <a:t> = F</a:t>
            </a:r>
            <a:r>
              <a:rPr lang="en-US" sz="1400" baseline="30000"/>
              <a:t>*</a:t>
            </a:r>
            <a:r>
              <a:rPr lang="en-US" sz="1400"/>
              <a:t>/N we get, for small m the thing below.  It’s clear the critical point is T</a:t>
            </a:r>
            <a:r>
              <a:rPr lang="en-US" sz="1400" baseline="-25000"/>
              <a:t>c</a:t>
            </a:r>
            <a:r>
              <a:rPr lang="en-US" sz="1400"/>
              <a:t> = Jz, as above this f*’s only minimum is at the origin, but below this, it develops two symmetric minimums on either side.  One may reason that at this low T, f is minimized through decreasing E, rather than increasing S.</a:t>
            </a:r>
          </a:p>
        </p:txBody>
      </p:sp>
      <p:graphicFrame>
        <p:nvGraphicFramePr>
          <p:cNvPr id="17" name="Object 16">
            <a:extLst>
              <a:ext uri="{FF2B5EF4-FFF2-40B4-BE49-F238E27FC236}">
                <a16:creationId xmlns:a16="http://schemas.microsoft.com/office/drawing/2014/main" id="{23A611E8-97D5-46AC-9695-2CDDEF3417C2}"/>
              </a:ext>
            </a:extLst>
          </p:cNvPr>
          <p:cNvGraphicFramePr>
            <a:graphicFrameLocks noChangeAspect="1"/>
          </p:cNvGraphicFramePr>
          <p:nvPr>
            <p:extLst>
              <p:ext uri="{D42A27DB-BD31-4B8C-83A1-F6EECF244321}">
                <p14:modId xmlns:p14="http://schemas.microsoft.com/office/powerpoint/2010/main" val="188724476"/>
              </p:ext>
            </p:extLst>
          </p:nvPr>
        </p:nvGraphicFramePr>
        <p:xfrm>
          <a:off x="440306" y="5198498"/>
          <a:ext cx="2054225" cy="1600200"/>
        </p:xfrm>
        <a:graphic>
          <a:graphicData uri="http://schemas.openxmlformats.org/presentationml/2006/ole">
            <mc:AlternateContent xmlns:mc="http://schemas.openxmlformats.org/markup-compatibility/2006">
              <mc:Choice xmlns:v="urn:schemas-microsoft-com:vml" Requires="v">
                <p:oleObj name="Equation" r:id="rId8" imgW="1498320" imgH="1168200" progId="Equation.DSMT4">
                  <p:embed/>
                </p:oleObj>
              </mc:Choice>
              <mc:Fallback>
                <p:oleObj name="Equation" r:id="rId8" imgW="1498320" imgH="1168200" progId="Equation.DSMT4">
                  <p:embed/>
                  <p:pic>
                    <p:nvPicPr>
                      <p:cNvPr id="0" name=""/>
                      <p:cNvPicPr/>
                      <p:nvPr/>
                    </p:nvPicPr>
                    <p:blipFill>
                      <a:blip r:embed="rId9"/>
                      <a:stretch>
                        <a:fillRect/>
                      </a:stretch>
                    </p:blipFill>
                    <p:spPr>
                      <a:xfrm>
                        <a:off x="440306" y="5198498"/>
                        <a:ext cx="2054225" cy="1600200"/>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7C52C4F4-42B1-4647-8F29-3C9E18E63D8D}"/>
              </a:ext>
            </a:extLst>
          </p:cNvPr>
          <p:cNvGraphicFramePr>
            <a:graphicFrameLocks noChangeAspect="1"/>
          </p:cNvGraphicFramePr>
          <p:nvPr>
            <p:extLst>
              <p:ext uri="{D42A27DB-BD31-4B8C-83A1-F6EECF244321}">
                <p14:modId xmlns:p14="http://schemas.microsoft.com/office/powerpoint/2010/main" val="280713000"/>
              </p:ext>
            </p:extLst>
          </p:nvPr>
        </p:nvGraphicFramePr>
        <p:xfrm>
          <a:off x="3129190" y="5781270"/>
          <a:ext cx="1471090" cy="816645"/>
        </p:xfrm>
        <a:graphic>
          <a:graphicData uri="http://schemas.openxmlformats.org/presentationml/2006/ole">
            <mc:AlternateContent xmlns:mc="http://schemas.openxmlformats.org/markup-compatibility/2006">
              <mc:Choice xmlns:v="urn:schemas-microsoft-com:vml" Requires="v">
                <p:oleObj name="Equation" r:id="rId10" imgW="1193760" imgH="660240" progId="Equation.DSMT4">
                  <p:embed/>
                </p:oleObj>
              </mc:Choice>
              <mc:Fallback>
                <p:oleObj name="Equation" r:id="rId10" imgW="1193760" imgH="660240" progId="Equation.DSMT4">
                  <p:embed/>
                  <p:pic>
                    <p:nvPicPr>
                      <p:cNvPr id="0" name="Object 19"/>
                      <p:cNvPicPr>
                        <a:picLocks noChangeAspect="1" noChangeArrowheads="1"/>
                      </p:cNvPicPr>
                      <p:nvPr/>
                    </p:nvPicPr>
                    <p:blipFill>
                      <a:blip r:embed="rId11"/>
                      <a:srcRect/>
                      <a:stretch>
                        <a:fillRect/>
                      </a:stretch>
                    </p:blipFill>
                    <p:spPr bwMode="auto">
                      <a:xfrm>
                        <a:off x="3129190" y="5781270"/>
                        <a:ext cx="1471090" cy="816645"/>
                      </a:xfrm>
                      <a:prstGeom prst="rect">
                        <a:avLst/>
                      </a:prstGeom>
                      <a:noFill/>
                    </p:spPr>
                  </p:pic>
                </p:oleObj>
              </mc:Fallback>
            </mc:AlternateContent>
          </a:graphicData>
        </a:graphic>
      </p:graphicFrame>
      <p:sp>
        <p:nvSpPr>
          <p:cNvPr id="21" name="Rectangle 20">
            <a:extLst>
              <a:ext uri="{FF2B5EF4-FFF2-40B4-BE49-F238E27FC236}">
                <a16:creationId xmlns:a16="http://schemas.microsoft.com/office/drawing/2014/main" id="{5A95C178-6211-4D20-B88C-72E3F53B1676}"/>
              </a:ext>
            </a:extLst>
          </p:cNvPr>
          <p:cNvSpPr/>
          <p:nvPr/>
        </p:nvSpPr>
        <p:spPr>
          <a:xfrm>
            <a:off x="351128" y="4525823"/>
            <a:ext cx="2432116" cy="523220"/>
          </a:xfrm>
          <a:prstGeom prst="rect">
            <a:avLst/>
          </a:prstGeom>
        </p:spPr>
        <p:txBody>
          <a:bodyPr wrap="square">
            <a:spAutoFit/>
          </a:bodyPr>
          <a:lstStyle/>
          <a:p>
            <a:r>
              <a:rPr lang="en-US" sz="1400"/>
              <a:t>We can get the magnetization (at zero field) via:</a:t>
            </a:r>
          </a:p>
        </p:txBody>
      </p:sp>
      <p:sp>
        <p:nvSpPr>
          <p:cNvPr id="23" name="Rectangle 22">
            <a:extLst>
              <a:ext uri="{FF2B5EF4-FFF2-40B4-BE49-F238E27FC236}">
                <a16:creationId xmlns:a16="http://schemas.microsoft.com/office/drawing/2014/main" id="{F828B435-19A5-4A41-A95E-190108D982BC}"/>
              </a:ext>
            </a:extLst>
          </p:cNvPr>
          <p:cNvSpPr/>
          <p:nvPr/>
        </p:nvSpPr>
        <p:spPr>
          <a:xfrm>
            <a:off x="3048471" y="4506969"/>
            <a:ext cx="2697344" cy="1169551"/>
          </a:xfrm>
          <a:prstGeom prst="rect">
            <a:avLst/>
          </a:prstGeom>
        </p:spPr>
        <p:txBody>
          <a:bodyPr wrap="square">
            <a:spAutoFit/>
          </a:bodyPr>
          <a:lstStyle/>
          <a:p>
            <a:r>
              <a:rPr lang="en-US" sz="1400"/>
              <a:t>c is the heat capacity (at constant h).  So we have to do some derivative manipulation stuff.  Or can just plug our m(T) into f (since we’ll be taking h </a:t>
            </a:r>
            <a:r>
              <a:rPr lang="en-US" sz="1400">
                <a:sym typeface="Wingdings" panose="05000000000000000000" pitchFamily="2" charset="2"/>
              </a:rPr>
              <a:t> 0 mainly).  </a:t>
            </a:r>
            <a:endParaRPr lang="en-US" sz="1400"/>
          </a:p>
        </p:txBody>
      </p:sp>
      <p:sp>
        <p:nvSpPr>
          <p:cNvPr id="24" name="Rectangle 23">
            <a:extLst>
              <a:ext uri="{FF2B5EF4-FFF2-40B4-BE49-F238E27FC236}">
                <a16:creationId xmlns:a16="http://schemas.microsoft.com/office/drawing/2014/main" id="{4CA080A2-80AD-4E4A-B36F-C79476E4311C}"/>
              </a:ext>
            </a:extLst>
          </p:cNvPr>
          <p:cNvSpPr/>
          <p:nvPr/>
        </p:nvSpPr>
        <p:spPr>
          <a:xfrm>
            <a:off x="6048882" y="4506969"/>
            <a:ext cx="2432117" cy="954107"/>
          </a:xfrm>
          <a:prstGeom prst="rect">
            <a:avLst/>
          </a:prstGeom>
        </p:spPr>
        <p:txBody>
          <a:bodyPr wrap="square">
            <a:spAutoFit/>
          </a:bodyPr>
          <a:lstStyle/>
          <a:p>
            <a:r>
              <a:rPr lang="en-US" sz="1400"/>
              <a:t>Susceptibility is just dm/dh.  This can be obtained by implicitly differentiating the equation of state w/r to h.</a:t>
            </a:r>
          </a:p>
        </p:txBody>
      </p:sp>
      <p:sp>
        <p:nvSpPr>
          <p:cNvPr id="22" name="Rectangle 32">
            <a:extLst>
              <a:ext uri="{FF2B5EF4-FFF2-40B4-BE49-F238E27FC236}">
                <a16:creationId xmlns:a16="http://schemas.microsoft.com/office/drawing/2014/main" id="{0761A9E3-3568-4CFB-9850-06DC1331C192}"/>
              </a:ext>
            </a:extLst>
          </p:cNvPr>
          <p:cNvSpPr>
            <a:spLocks noChangeArrowheads="1"/>
          </p:cNvSpPr>
          <p:nvPr/>
        </p:nvSpPr>
        <p:spPr bwMode="auto">
          <a:xfrm>
            <a:off x="5007091" y="445254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 name="Object 24">
            <a:extLst>
              <a:ext uri="{FF2B5EF4-FFF2-40B4-BE49-F238E27FC236}">
                <a16:creationId xmlns:a16="http://schemas.microsoft.com/office/drawing/2014/main" id="{04A8A0F7-EFB1-4893-A99A-7A2773EF59C3}"/>
              </a:ext>
            </a:extLst>
          </p:cNvPr>
          <p:cNvGraphicFramePr>
            <a:graphicFrameLocks noChangeAspect="1"/>
          </p:cNvGraphicFramePr>
          <p:nvPr>
            <p:extLst>
              <p:ext uri="{D42A27DB-BD31-4B8C-83A1-F6EECF244321}">
                <p14:modId xmlns:p14="http://schemas.microsoft.com/office/powerpoint/2010/main" val="2695005215"/>
              </p:ext>
            </p:extLst>
          </p:nvPr>
        </p:nvGraphicFramePr>
        <p:xfrm>
          <a:off x="6191250" y="5564188"/>
          <a:ext cx="2009775" cy="1071562"/>
        </p:xfrm>
        <a:graphic>
          <a:graphicData uri="http://schemas.openxmlformats.org/presentationml/2006/ole">
            <mc:AlternateContent xmlns:mc="http://schemas.openxmlformats.org/markup-compatibility/2006">
              <mc:Choice xmlns:v="urn:schemas-microsoft-com:vml" Requires="v">
                <p:oleObj name="Equation" r:id="rId12" imgW="1663560" imgH="888840" progId="Equation.DSMT4">
                  <p:embed/>
                </p:oleObj>
              </mc:Choice>
              <mc:Fallback>
                <p:oleObj name="Equation" r:id="rId12" imgW="1663560" imgH="888840" progId="Equation.DSMT4">
                  <p:embed/>
                  <p:pic>
                    <p:nvPicPr>
                      <p:cNvPr id="0" name="Object 31"/>
                      <p:cNvPicPr>
                        <a:picLocks noChangeAspect="1" noChangeArrowheads="1"/>
                      </p:cNvPicPr>
                      <p:nvPr/>
                    </p:nvPicPr>
                    <p:blipFill>
                      <a:blip r:embed="rId13"/>
                      <a:srcRect/>
                      <a:stretch>
                        <a:fillRect/>
                      </a:stretch>
                    </p:blipFill>
                    <p:spPr bwMode="auto">
                      <a:xfrm>
                        <a:off x="6191250" y="5564188"/>
                        <a:ext cx="2009775" cy="1071562"/>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D9EB0F07-9975-4D3B-8938-02FC12C9C170}"/>
              </a:ext>
            </a:extLst>
          </p:cNvPr>
          <p:cNvGraphicFramePr>
            <a:graphicFrameLocks noChangeAspect="1"/>
          </p:cNvGraphicFramePr>
          <p:nvPr>
            <p:extLst>
              <p:ext uri="{D42A27DB-BD31-4B8C-83A1-F6EECF244321}">
                <p14:modId xmlns:p14="http://schemas.microsoft.com/office/powerpoint/2010/main" val="3988854460"/>
              </p:ext>
            </p:extLst>
          </p:nvPr>
        </p:nvGraphicFramePr>
        <p:xfrm>
          <a:off x="8783638" y="5754688"/>
          <a:ext cx="1052512" cy="706437"/>
        </p:xfrm>
        <a:graphic>
          <a:graphicData uri="http://schemas.openxmlformats.org/presentationml/2006/ole">
            <mc:AlternateContent xmlns:mc="http://schemas.openxmlformats.org/markup-compatibility/2006">
              <mc:Choice xmlns:v="urn:schemas-microsoft-com:vml" Requires="v">
                <p:oleObj name="Equation" r:id="rId14" imgW="749160" imgH="507960" progId="Equation.DSMT4">
                  <p:embed/>
                </p:oleObj>
              </mc:Choice>
              <mc:Fallback>
                <p:oleObj name="Equation" r:id="rId14" imgW="749160" imgH="507960" progId="Equation.DSMT4">
                  <p:embed/>
                  <p:pic>
                    <p:nvPicPr>
                      <p:cNvPr id="0" name="Object 33"/>
                      <p:cNvPicPr>
                        <a:picLocks noChangeAspect="1" noChangeArrowheads="1"/>
                      </p:cNvPicPr>
                      <p:nvPr/>
                    </p:nvPicPr>
                    <p:blipFill>
                      <a:blip r:embed="rId15"/>
                      <a:srcRect/>
                      <a:stretch>
                        <a:fillRect/>
                      </a:stretch>
                    </p:blipFill>
                    <p:spPr bwMode="auto">
                      <a:xfrm>
                        <a:off x="8783638" y="5754688"/>
                        <a:ext cx="1052512" cy="706437"/>
                      </a:xfrm>
                      <a:prstGeom prst="rect">
                        <a:avLst/>
                      </a:prstGeom>
                      <a:noFill/>
                    </p:spPr>
                  </p:pic>
                </p:oleObj>
              </mc:Fallback>
            </mc:AlternateContent>
          </a:graphicData>
        </a:graphic>
      </p:graphicFrame>
      <p:sp>
        <p:nvSpPr>
          <p:cNvPr id="29" name="Rectangle 28">
            <a:extLst>
              <a:ext uri="{FF2B5EF4-FFF2-40B4-BE49-F238E27FC236}">
                <a16:creationId xmlns:a16="http://schemas.microsoft.com/office/drawing/2014/main" id="{2594C024-2FC1-4D49-AE0F-38C496BCA9C8}"/>
              </a:ext>
            </a:extLst>
          </p:cNvPr>
          <p:cNvSpPr/>
          <p:nvPr/>
        </p:nvSpPr>
        <p:spPr>
          <a:xfrm>
            <a:off x="8769154" y="4505535"/>
            <a:ext cx="2432117" cy="1169551"/>
          </a:xfrm>
          <a:prstGeom prst="rect">
            <a:avLst/>
          </a:prstGeom>
        </p:spPr>
        <p:txBody>
          <a:bodyPr wrap="square">
            <a:spAutoFit/>
          </a:bodyPr>
          <a:lstStyle/>
          <a:p>
            <a:r>
              <a:rPr lang="en-US" sz="1400"/>
              <a:t>Critical isotherm comes from formula for h at the critical point.  This also comes from equation of state, and we get (h</a:t>
            </a:r>
            <a:r>
              <a:rPr lang="en-US" sz="1400" baseline="-25000"/>
              <a:t>c</a:t>
            </a:r>
            <a:r>
              <a:rPr lang="en-US" sz="1400"/>
              <a:t> = 0 of course):</a:t>
            </a:r>
          </a:p>
        </p:txBody>
      </p:sp>
      <p:sp>
        <p:nvSpPr>
          <p:cNvPr id="30" name="Rectangle 29">
            <a:extLst>
              <a:ext uri="{FF2B5EF4-FFF2-40B4-BE49-F238E27FC236}">
                <a16:creationId xmlns:a16="http://schemas.microsoft.com/office/drawing/2014/main" id="{4F2C4C69-A9B3-4BD4-8D21-595FBDAFC8D8}"/>
              </a:ext>
            </a:extLst>
          </p:cNvPr>
          <p:cNvSpPr/>
          <p:nvPr/>
        </p:nvSpPr>
        <p:spPr>
          <a:xfrm>
            <a:off x="8704183" y="2626318"/>
            <a:ext cx="2432117" cy="738664"/>
          </a:xfrm>
          <a:prstGeom prst="rect">
            <a:avLst/>
          </a:prstGeom>
        </p:spPr>
        <p:txBody>
          <a:bodyPr wrap="square">
            <a:spAutoFit/>
          </a:bodyPr>
          <a:lstStyle/>
          <a:p>
            <a:r>
              <a:rPr lang="en-US" sz="1400"/>
              <a:t>Note we get the same critical exponents we did when studying VDW equation. </a:t>
            </a:r>
          </a:p>
        </p:txBody>
      </p:sp>
    </p:spTree>
    <p:extLst>
      <p:ext uri="{BB962C8B-B14F-4D97-AF65-F5344CB8AC3E}">
        <p14:creationId xmlns:p14="http://schemas.microsoft.com/office/powerpoint/2010/main" val="353137573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4072380" y="141402"/>
            <a:ext cx="2644698" cy="584775"/>
          </a:xfrm>
          <a:prstGeom prst="rect">
            <a:avLst/>
          </a:prstGeom>
          <a:noFill/>
        </p:spPr>
        <p:txBody>
          <a:bodyPr wrap="none" rtlCol="0">
            <a:spAutoFit/>
          </a:bodyPr>
          <a:lstStyle/>
          <a:p>
            <a:r>
              <a:rPr lang="en-US" sz="3200" b="1" u="sng"/>
              <a:t>Quantum MFT</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348359" y="769350"/>
            <a:ext cx="11249592" cy="769441"/>
          </a:xfrm>
          <a:prstGeom prst="rect">
            <a:avLst/>
          </a:prstGeom>
          <a:noFill/>
        </p:spPr>
        <p:txBody>
          <a:bodyPr wrap="square" rtlCol="0">
            <a:spAutoFit/>
          </a:bodyPr>
          <a:lstStyle/>
          <a:p>
            <a:r>
              <a:rPr lang="en-US" sz="1600" b="1"/>
              <a:t>Landau Model</a:t>
            </a:r>
            <a:endParaRPr lang="en-US" sz="1400"/>
          </a:p>
          <a:p>
            <a:r>
              <a:rPr lang="en-US" sz="1400"/>
              <a:t>We can allow spatial variation in the magnetic field, and magnetic moment.  A sophisticated way to do this is by writing the partition function as a functional integral.  We start with:</a:t>
            </a:r>
          </a:p>
        </p:txBody>
      </p:sp>
      <p:graphicFrame>
        <p:nvGraphicFramePr>
          <p:cNvPr id="3" name="Object 2">
            <a:extLst>
              <a:ext uri="{FF2B5EF4-FFF2-40B4-BE49-F238E27FC236}">
                <a16:creationId xmlns:a16="http://schemas.microsoft.com/office/drawing/2014/main" id="{DA35CCDA-7855-5FC3-B795-08D5B5B3EB8A}"/>
              </a:ext>
            </a:extLst>
          </p:cNvPr>
          <p:cNvGraphicFramePr>
            <a:graphicFrameLocks noChangeAspect="1"/>
          </p:cNvGraphicFramePr>
          <p:nvPr>
            <p:extLst>
              <p:ext uri="{D42A27DB-BD31-4B8C-83A1-F6EECF244321}">
                <p14:modId xmlns:p14="http://schemas.microsoft.com/office/powerpoint/2010/main" val="2772196948"/>
              </p:ext>
            </p:extLst>
          </p:nvPr>
        </p:nvGraphicFramePr>
        <p:xfrm>
          <a:off x="4442375" y="1652707"/>
          <a:ext cx="2126376" cy="540033"/>
        </p:xfrm>
        <a:graphic>
          <a:graphicData uri="http://schemas.openxmlformats.org/presentationml/2006/ole">
            <mc:AlternateContent xmlns:mc="http://schemas.openxmlformats.org/markup-compatibility/2006">
              <mc:Choice xmlns:v="urn:schemas-microsoft-com:vml" Requires="v">
                <p:oleObj name="Equation" r:id="rId2" imgW="1799526" imgH="457855" progId="Equation.DSMT4">
                  <p:embed/>
                </p:oleObj>
              </mc:Choice>
              <mc:Fallback>
                <p:oleObj name="Equation" r:id="rId2" imgW="1799526" imgH="457855" progId="Equation.DSMT4">
                  <p:embed/>
                  <p:pic>
                    <p:nvPicPr>
                      <p:cNvPr id="0" name=""/>
                      <p:cNvPicPr/>
                      <p:nvPr/>
                    </p:nvPicPr>
                    <p:blipFill>
                      <a:blip r:embed="rId3"/>
                      <a:stretch>
                        <a:fillRect/>
                      </a:stretch>
                    </p:blipFill>
                    <p:spPr>
                      <a:xfrm>
                        <a:off x="4442375" y="1652707"/>
                        <a:ext cx="2126376" cy="540033"/>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D99B28B5-48C9-063B-40FD-883D5EC1F243}"/>
              </a:ext>
            </a:extLst>
          </p:cNvPr>
          <p:cNvGraphicFramePr>
            <a:graphicFrameLocks noChangeAspect="1"/>
          </p:cNvGraphicFramePr>
          <p:nvPr>
            <p:extLst>
              <p:ext uri="{D42A27DB-BD31-4B8C-83A1-F6EECF244321}">
                <p14:modId xmlns:p14="http://schemas.microsoft.com/office/powerpoint/2010/main" val="3336242651"/>
              </p:ext>
            </p:extLst>
          </p:nvPr>
        </p:nvGraphicFramePr>
        <p:xfrm>
          <a:off x="446607" y="1617587"/>
          <a:ext cx="2651156" cy="581025"/>
        </p:xfrm>
        <a:graphic>
          <a:graphicData uri="http://schemas.openxmlformats.org/presentationml/2006/ole">
            <mc:AlternateContent xmlns:mc="http://schemas.openxmlformats.org/markup-compatibility/2006">
              <mc:Choice xmlns:v="urn:schemas-microsoft-com:vml" Requires="v">
                <p:oleObj name="Equation" r:id="rId4" imgW="2304013" imgH="505444" progId="Equation.DSMT4">
                  <p:embed/>
                </p:oleObj>
              </mc:Choice>
              <mc:Fallback>
                <p:oleObj name="Equation" r:id="rId4" imgW="2304013" imgH="505444" progId="Equation.DSMT4">
                  <p:embed/>
                  <p:pic>
                    <p:nvPicPr>
                      <p:cNvPr id="0" name=""/>
                      <p:cNvPicPr/>
                      <p:nvPr/>
                    </p:nvPicPr>
                    <p:blipFill>
                      <a:blip r:embed="rId5"/>
                      <a:stretch>
                        <a:fillRect/>
                      </a:stretch>
                    </p:blipFill>
                    <p:spPr>
                      <a:xfrm>
                        <a:off x="446607" y="1617587"/>
                        <a:ext cx="2651156" cy="581025"/>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1CEE785F-970B-53F0-BC54-D18D91C5FEBD}"/>
              </a:ext>
            </a:extLst>
          </p:cNvPr>
          <p:cNvSpPr txBox="1"/>
          <p:nvPr/>
        </p:nvSpPr>
        <p:spPr>
          <a:xfrm>
            <a:off x="3411901" y="1687828"/>
            <a:ext cx="858417" cy="307777"/>
          </a:xfrm>
          <a:prstGeom prst="rect">
            <a:avLst/>
          </a:prstGeom>
          <a:noFill/>
        </p:spPr>
        <p:txBody>
          <a:bodyPr wrap="square" rtlCol="0">
            <a:spAutoFit/>
          </a:bodyPr>
          <a:lstStyle/>
          <a:p>
            <a:r>
              <a:rPr lang="en-US" sz="1400"/>
              <a:t>where</a:t>
            </a:r>
            <a:endParaRPr lang="en-US"/>
          </a:p>
        </p:txBody>
      </p:sp>
      <p:graphicFrame>
        <p:nvGraphicFramePr>
          <p:cNvPr id="10" name="Object 9">
            <a:extLst>
              <a:ext uri="{FF2B5EF4-FFF2-40B4-BE49-F238E27FC236}">
                <a16:creationId xmlns:a16="http://schemas.microsoft.com/office/drawing/2014/main" id="{3D7256E9-F8EC-1404-EFA9-24E7F3E3A179}"/>
              </a:ext>
            </a:extLst>
          </p:cNvPr>
          <p:cNvGraphicFramePr>
            <a:graphicFrameLocks noChangeAspect="1"/>
          </p:cNvGraphicFramePr>
          <p:nvPr>
            <p:extLst>
              <p:ext uri="{D42A27DB-BD31-4B8C-83A1-F6EECF244321}">
                <p14:modId xmlns:p14="http://schemas.microsoft.com/office/powerpoint/2010/main" val="3857542261"/>
              </p:ext>
            </p:extLst>
          </p:nvPr>
        </p:nvGraphicFramePr>
        <p:xfrm>
          <a:off x="7790576" y="1765224"/>
          <a:ext cx="1943100" cy="285750"/>
        </p:xfrm>
        <a:graphic>
          <a:graphicData uri="http://schemas.openxmlformats.org/presentationml/2006/ole">
            <mc:AlternateContent xmlns:mc="http://schemas.openxmlformats.org/markup-compatibility/2006">
              <mc:Choice xmlns:v="urn:schemas-microsoft-com:vml" Requires="v">
                <p:oleObj name="Equation" r:id="rId6" imgW="1384200" imgH="203040" progId="Equation.DSMT4">
                  <p:embed/>
                </p:oleObj>
              </mc:Choice>
              <mc:Fallback>
                <p:oleObj name="Equation" r:id="rId6" imgW="1384200" imgH="203040" progId="Equation.DSMT4">
                  <p:embed/>
                  <p:pic>
                    <p:nvPicPr>
                      <p:cNvPr id="0" name=""/>
                      <p:cNvPicPr/>
                      <p:nvPr/>
                    </p:nvPicPr>
                    <p:blipFill>
                      <a:blip r:embed="rId7"/>
                      <a:stretch>
                        <a:fillRect/>
                      </a:stretch>
                    </p:blipFill>
                    <p:spPr>
                      <a:xfrm>
                        <a:off x="7790576" y="1765224"/>
                        <a:ext cx="1943100" cy="285750"/>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DACA5680-66AF-8B22-28B0-740A719C8096}"/>
              </a:ext>
            </a:extLst>
          </p:cNvPr>
          <p:cNvSpPr txBox="1"/>
          <p:nvPr/>
        </p:nvSpPr>
        <p:spPr>
          <a:xfrm>
            <a:off x="6807364" y="1738297"/>
            <a:ext cx="858417" cy="307777"/>
          </a:xfrm>
          <a:prstGeom prst="rect">
            <a:avLst/>
          </a:prstGeom>
          <a:noFill/>
        </p:spPr>
        <p:txBody>
          <a:bodyPr wrap="square" rtlCol="0">
            <a:spAutoFit/>
          </a:bodyPr>
          <a:lstStyle/>
          <a:p>
            <a:r>
              <a:rPr lang="en-US" sz="1400"/>
              <a:t>and,</a:t>
            </a:r>
            <a:endParaRPr lang="en-US"/>
          </a:p>
        </p:txBody>
      </p:sp>
      <p:graphicFrame>
        <p:nvGraphicFramePr>
          <p:cNvPr id="12" name="Object 11">
            <a:extLst>
              <a:ext uri="{FF2B5EF4-FFF2-40B4-BE49-F238E27FC236}">
                <a16:creationId xmlns:a16="http://schemas.microsoft.com/office/drawing/2014/main" id="{B45A3DC1-CFB3-EC63-3BE2-3D16F43D9755}"/>
              </a:ext>
            </a:extLst>
          </p:cNvPr>
          <p:cNvGraphicFramePr>
            <a:graphicFrameLocks noChangeAspect="1"/>
          </p:cNvGraphicFramePr>
          <p:nvPr>
            <p:extLst>
              <p:ext uri="{D42A27DB-BD31-4B8C-83A1-F6EECF244321}">
                <p14:modId xmlns:p14="http://schemas.microsoft.com/office/powerpoint/2010/main" val="3780900063"/>
              </p:ext>
            </p:extLst>
          </p:nvPr>
        </p:nvGraphicFramePr>
        <p:xfrm>
          <a:off x="6287934" y="2570226"/>
          <a:ext cx="4210312" cy="754764"/>
        </p:xfrm>
        <a:graphic>
          <a:graphicData uri="http://schemas.openxmlformats.org/presentationml/2006/ole">
            <mc:AlternateContent xmlns:mc="http://schemas.openxmlformats.org/markup-compatibility/2006">
              <mc:Choice xmlns:v="urn:schemas-microsoft-com:vml" Requires="v">
                <p:oleObj name="Equation" r:id="rId8" imgW="2831760" imgH="507960" progId="Equation.DSMT4">
                  <p:embed/>
                </p:oleObj>
              </mc:Choice>
              <mc:Fallback>
                <p:oleObj name="Equation" r:id="rId8" imgW="2831760" imgH="507960" progId="Equation.DSMT4">
                  <p:embed/>
                  <p:pic>
                    <p:nvPicPr>
                      <p:cNvPr id="0" name=""/>
                      <p:cNvPicPr/>
                      <p:nvPr/>
                    </p:nvPicPr>
                    <p:blipFill>
                      <a:blip r:embed="rId9"/>
                      <a:stretch>
                        <a:fillRect/>
                      </a:stretch>
                    </p:blipFill>
                    <p:spPr>
                      <a:xfrm>
                        <a:off x="6287934" y="2570226"/>
                        <a:ext cx="4210312" cy="754764"/>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CF5269A5-C0BD-0DCD-E59C-43C73C2B690B}"/>
              </a:ext>
            </a:extLst>
          </p:cNvPr>
          <p:cNvSpPr txBox="1"/>
          <p:nvPr/>
        </p:nvSpPr>
        <p:spPr>
          <a:xfrm>
            <a:off x="358107" y="2336139"/>
            <a:ext cx="1723036" cy="307777"/>
          </a:xfrm>
          <a:prstGeom prst="rect">
            <a:avLst/>
          </a:prstGeom>
          <a:noFill/>
        </p:spPr>
        <p:txBody>
          <a:bodyPr wrap="square" rtlCol="0">
            <a:spAutoFit/>
          </a:bodyPr>
          <a:lstStyle/>
          <a:p>
            <a:r>
              <a:rPr lang="en-US" sz="1400"/>
              <a:t>we can write this as:</a:t>
            </a:r>
            <a:endParaRPr lang="en-US"/>
          </a:p>
        </p:txBody>
      </p:sp>
      <p:sp>
        <p:nvSpPr>
          <p:cNvPr id="14" name="TextBox 13">
            <a:extLst>
              <a:ext uri="{FF2B5EF4-FFF2-40B4-BE49-F238E27FC236}">
                <a16:creationId xmlns:a16="http://schemas.microsoft.com/office/drawing/2014/main" id="{28A11BFF-5D29-CBAE-30C5-7CEE1DF42198}"/>
              </a:ext>
            </a:extLst>
          </p:cNvPr>
          <p:cNvSpPr txBox="1"/>
          <p:nvPr/>
        </p:nvSpPr>
        <p:spPr>
          <a:xfrm>
            <a:off x="5298989" y="2799693"/>
            <a:ext cx="672603" cy="307777"/>
          </a:xfrm>
          <a:prstGeom prst="rect">
            <a:avLst/>
          </a:prstGeom>
          <a:noFill/>
        </p:spPr>
        <p:txBody>
          <a:bodyPr wrap="square" rtlCol="0">
            <a:spAutoFit/>
          </a:bodyPr>
          <a:lstStyle/>
          <a:p>
            <a:r>
              <a:rPr lang="en-US" sz="1400"/>
              <a:t>using,</a:t>
            </a:r>
            <a:endParaRPr lang="en-US"/>
          </a:p>
        </p:txBody>
      </p:sp>
      <p:graphicFrame>
        <p:nvGraphicFramePr>
          <p:cNvPr id="16" name="Object 15">
            <a:extLst>
              <a:ext uri="{FF2B5EF4-FFF2-40B4-BE49-F238E27FC236}">
                <a16:creationId xmlns:a16="http://schemas.microsoft.com/office/drawing/2014/main" id="{C0A23468-4E9B-D362-2A36-457E10A2AB42}"/>
              </a:ext>
            </a:extLst>
          </p:cNvPr>
          <p:cNvGraphicFramePr>
            <a:graphicFrameLocks noChangeAspect="1"/>
          </p:cNvGraphicFramePr>
          <p:nvPr>
            <p:extLst>
              <p:ext uri="{D42A27DB-BD31-4B8C-83A1-F6EECF244321}">
                <p14:modId xmlns:p14="http://schemas.microsoft.com/office/powerpoint/2010/main" val="4263077233"/>
              </p:ext>
            </p:extLst>
          </p:nvPr>
        </p:nvGraphicFramePr>
        <p:xfrm>
          <a:off x="446607" y="2675951"/>
          <a:ext cx="4601254" cy="623550"/>
        </p:xfrm>
        <a:graphic>
          <a:graphicData uri="http://schemas.openxmlformats.org/presentationml/2006/ole">
            <mc:AlternateContent xmlns:mc="http://schemas.openxmlformats.org/markup-compatibility/2006">
              <mc:Choice xmlns:v="urn:schemas-microsoft-com:vml" Requires="v">
                <p:oleObj name="Equation" r:id="rId10" imgW="3746160" imgH="507960" progId="Equation.DSMT4">
                  <p:embed/>
                </p:oleObj>
              </mc:Choice>
              <mc:Fallback>
                <p:oleObj name="Equation" r:id="rId10" imgW="3746160" imgH="507960" progId="Equation.DSMT4">
                  <p:embed/>
                  <p:pic>
                    <p:nvPicPr>
                      <p:cNvPr id="0" name=""/>
                      <p:cNvPicPr/>
                      <p:nvPr/>
                    </p:nvPicPr>
                    <p:blipFill>
                      <a:blip r:embed="rId11"/>
                      <a:stretch>
                        <a:fillRect/>
                      </a:stretch>
                    </p:blipFill>
                    <p:spPr>
                      <a:xfrm>
                        <a:off x="446607" y="2675951"/>
                        <a:ext cx="4601254" cy="623550"/>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45D185F6-BACE-CC66-00B9-2C9BEC04E56A}"/>
              </a:ext>
            </a:extLst>
          </p:cNvPr>
          <p:cNvGraphicFramePr>
            <a:graphicFrameLocks noChangeAspect="1"/>
          </p:cNvGraphicFramePr>
          <p:nvPr>
            <p:extLst>
              <p:ext uri="{D42A27DB-BD31-4B8C-83A1-F6EECF244321}">
                <p14:modId xmlns:p14="http://schemas.microsoft.com/office/powerpoint/2010/main" val="2316681009"/>
              </p:ext>
            </p:extLst>
          </p:nvPr>
        </p:nvGraphicFramePr>
        <p:xfrm>
          <a:off x="446607" y="3744994"/>
          <a:ext cx="5891951" cy="629795"/>
        </p:xfrm>
        <a:graphic>
          <a:graphicData uri="http://schemas.openxmlformats.org/presentationml/2006/ole">
            <mc:AlternateContent xmlns:mc="http://schemas.openxmlformats.org/markup-compatibility/2006">
              <mc:Choice xmlns:v="urn:schemas-microsoft-com:vml" Requires="v">
                <p:oleObj name="Equation" r:id="rId12" imgW="4722093" imgH="505444" progId="Equation.DSMT4">
                  <p:embed/>
                </p:oleObj>
              </mc:Choice>
              <mc:Fallback>
                <p:oleObj name="Equation" r:id="rId12" imgW="4722093" imgH="505444" progId="Equation.DSMT4">
                  <p:embed/>
                  <p:pic>
                    <p:nvPicPr>
                      <p:cNvPr id="0" name=""/>
                      <p:cNvPicPr/>
                      <p:nvPr/>
                    </p:nvPicPr>
                    <p:blipFill>
                      <a:blip r:embed="rId13"/>
                      <a:stretch>
                        <a:fillRect/>
                      </a:stretch>
                    </p:blipFill>
                    <p:spPr>
                      <a:xfrm>
                        <a:off x="446607" y="3744994"/>
                        <a:ext cx="5891951" cy="629795"/>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56F0EBF9-4877-D342-05E1-E351EAE2C10F}"/>
              </a:ext>
            </a:extLst>
          </p:cNvPr>
          <p:cNvSpPr txBox="1"/>
          <p:nvPr/>
        </p:nvSpPr>
        <p:spPr>
          <a:xfrm>
            <a:off x="358522" y="3453811"/>
            <a:ext cx="2328693" cy="307777"/>
          </a:xfrm>
          <a:prstGeom prst="rect">
            <a:avLst/>
          </a:prstGeom>
          <a:noFill/>
        </p:spPr>
        <p:txBody>
          <a:bodyPr wrap="square" rtlCol="0">
            <a:spAutoFit/>
          </a:bodyPr>
          <a:lstStyle/>
          <a:p>
            <a:r>
              <a:rPr lang="en-US" sz="1400"/>
              <a:t>can do the spin sum, to get:</a:t>
            </a:r>
            <a:endParaRPr lang="en-US"/>
          </a:p>
        </p:txBody>
      </p:sp>
      <p:graphicFrame>
        <p:nvGraphicFramePr>
          <p:cNvPr id="25" name="Object 24">
            <a:extLst>
              <a:ext uri="{FF2B5EF4-FFF2-40B4-BE49-F238E27FC236}">
                <a16:creationId xmlns:a16="http://schemas.microsoft.com/office/drawing/2014/main" id="{581CA605-89E3-C1D4-1037-273295DAB1D7}"/>
              </a:ext>
            </a:extLst>
          </p:cNvPr>
          <p:cNvGraphicFramePr>
            <a:graphicFrameLocks noChangeAspect="1"/>
          </p:cNvGraphicFramePr>
          <p:nvPr>
            <p:extLst>
              <p:ext uri="{D42A27DB-BD31-4B8C-83A1-F6EECF244321}">
                <p14:modId xmlns:p14="http://schemas.microsoft.com/office/powerpoint/2010/main" val="2010616936"/>
              </p:ext>
            </p:extLst>
          </p:nvPr>
        </p:nvGraphicFramePr>
        <p:xfrm>
          <a:off x="6780541" y="4811214"/>
          <a:ext cx="4100513" cy="495300"/>
        </p:xfrm>
        <a:graphic>
          <a:graphicData uri="http://schemas.openxmlformats.org/presentationml/2006/ole">
            <mc:AlternateContent xmlns:mc="http://schemas.openxmlformats.org/markup-compatibility/2006">
              <mc:Choice xmlns:v="urn:schemas-microsoft-com:vml" Requires="v">
                <p:oleObj name="Equation" r:id="rId14" imgW="3466800" imgH="419040" progId="Equation.DSMT4">
                  <p:embed/>
                </p:oleObj>
              </mc:Choice>
              <mc:Fallback>
                <p:oleObj name="Equation" r:id="rId14" imgW="3466800" imgH="419040" progId="Equation.DSMT4">
                  <p:embed/>
                  <p:pic>
                    <p:nvPicPr>
                      <p:cNvPr id="0" name=""/>
                      <p:cNvPicPr/>
                      <p:nvPr/>
                    </p:nvPicPr>
                    <p:blipFill>
                      <a:blip r:embed="rId15"/>
                      <a:stretch>
                        <a:fillRect/>
                      </a:stretch>
                    </p:blipFill>
                    <p:spPr>
                      <a:xfrm>
                        <a:off x="6780541" y="4811214"/>
                        <a:ext cx="4100513" cy="495300"/>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3485A63F-DB9F-A14F-3ABA-5E32745D034F}"/>
              </a:ext>
            </a:extLst>
          </p:cNvPr>
          <p:cNvSpPr txBox="1"/>
          <p:nvPr/>
        </p:nvSpPr>
        <p:spPr>
          <a:xfrm>
            <a:off x="320590" y="4440043"/>
            <a:ext cx="4699502" cy="307777"/>
          </a:xfrm>
          <a:prstGeom prst="rect">
            <a:avLst/>
          </a:prstGeom>
          <a:noFill/>
        </p:spPr>
        <p:txBody>
          <a:bodyPr wrap="square" rtlCol="0">
            <a:spAutoFit/>
          </a:bodyPr>
          <a:lstStyle/>
          <a:p>
            <a:r>
              <a:rPr lang="en-US" sz="1400"/>
              <a:t>The Fourier transform of the K-matrix, for low wavelengths, is:</a:t>
            </a:r>
            <a:endParaRPr lang="en-US"/>
          </a:p>
        </p:txBody>
      </p:sp>
      <p:graphicFrame>
        <p:nvGraphicFramePr>
          <p:cNvPr id="27" name="Object 26">
            <a:extLst>
              <a:ext uri="{FF2B5EF4-FFF2-40B4-BE49-F238E27FC236}">
                <a16:creationId xmlns:a16="http://schemas.microsoft.com/office/drawing/2014/main" id="{4F669916-6C2A-690B-0A9C-13B48310B474}"/>
              </a:ext>
            </a:extLst>
          </p:cNvPr>
          <p:cNvGraphicFramePr>
            <a:graphicFrameLocks noChangeAspect="1"/>
          </p:cNvGraphicFramePr>
          <p:nvPr>
            <p:extLst>
              <p:ext uri="{D42A27DB-BD31-4B8C-83A1-F6EECF244321}">
                <p14:modId xmlns:p14="http://schemas.microsoft.com/office/powerpoint/2010/main" val="1065800752"/>
              </p:ext>
            </p:extLst>
          </p:nvPr>
        </p:nvGraphicFramePr>
        <p:xfrm>
          <a:off x="446607" y="4829052"/>
          <a:ext cx="4640263" cy="519113"/>
        </p:xfrm>
        <a:graphic>
          <a:graphicData uri="http://schemas.openxmlformats.org/presentationml/2006/ole">
            <mc:AlternateContent xmlns:mc="http://schemas.openxmlformats.org/markup-compatibility/2006">
              <mc:Choice xmlns:v="urn:schemas-microsoft-com:vml" Requires="v">
                <p:oleObj name="Equation" r:id="rId16" imgW="3746160" imgH="419040" progId="Equation.DSMT4">
                  <p:embed/>
                </p:oleObj>
              </mc:Choice>
              <mc:Fallback>
                <p:oleObj name="Equation" r:id="rId16" imgW="3746160" imgH="419040" progId="Equation.DSMT4">
                  <p:embed/>
                  <p:pic>
                    <p:nvPicPr>
                      <p:cNvPr id="0" name=""/>
                      <p:cNvPicPr/>
                      <p:nvPr/>
                    </p:nvPicPr>
                    <p:blipFill>
                      <a:blip r:embed="rId17"/>
                      <a:stretch>
                        <a:fillRect/>
                      </a:stretch>
                    </p:blipFill>
                    <p:spPr>
                      <a:xfrm>
                        <a:off x="446607" y="4829052"/>
                        <a:ext cx="4640263" cy="519113"/>
                      </a:xfrm>
                      <a:prstGeom prst="rect">
                        <a:avLst/>
                      </a:prstGeom>
                    </p:spPr>
                  </p:pic>
                </p:oleObj>
              </mc:Fallback>
            </mc:AlternateContent>
          </a:graphicData>
        </a:graphic>
      </p:graphicFrame>
      <p:sp>
        <p:nvSpPr>
          <p:cNvPr id="28" name="TextBox 27">
            <a:extLst>
              <a:ext uri="{FF2B5EF4-FFF2-40B4-BE49-F238E27FC236}">
                <a16:creationId xmlns:a16="http://schemas.microsoft.com/office/drawing/2014/main" id="{1230CE77-6AEB-0746-6BFE-93578FE2991B}"/>
              </a:ext>
            </a:extLst>
          </p:cNvPr>
          <p:cNvSpPr txBox="1"/>
          <p:nvPr/>
        </p:nvSpPr>
        <p:spPr>
          <a:xfrm>
            <a:off x="6696903" y="4436470"/>
            <a:ext cx="2655672" cy="307777"/>
          </a:xfrm>
          <a:prstGeom prst="rect">
            <a:avLst/>
          </a:prstGeom>
          <a:noFill/>
        </p:spPr>
        <p:txBody>
          <a:bodyPr wrap="square" rtlCol="0">
            <a:spAutoFit/>
          </a:bodyPr>
          <a:lstStyle/>
          <a:p>
            <a:r>
              <a:rPr lang="en-US" sz="1400"/>
              <a:t>Then can take inverse transforms</a:t>
            </a:r>
            <a:endParaRPr lang="en-US"/>
          </a:p>
        </p:txBody>
      </p:sp>
      <p:sp>
        <p:nvSpPr>
          <p:cNvPr id="30" name="TextBox 29">
            <a:extLst>
              <a:ext uri="{FF2B5EF4-FFF2-40B4-BE49-F238E27FC236}">
                <a16:creationId xmlns:a16="http://schemas.microsoft.com/office/drawing/2014/main" id="{DA200EF6-3A6B-0046-1845-7DFC4D4977E2}"/>
              </a:ext>
            </a:extLst>
          </p:cNvPr>
          <p:cNvSpPr txBox="1"/>
          <p:nvPr/>
        </p:nvSpPr>
        <p:spPr>
          <a:xfrm>
            <a:off x="348359" y="5451337"/>
            <a:ext cx="10548242" cy="523220"/>
          </a:xfrm>
          <a:prstGeom prst="rect">
            <a:avLst/>
          </a:prstGeom>
          <a:noFill/>
        </p:spPr>
        <p:txBody>
          <a:bodyPr wrap="square" rtlCol="0">
            <a:spAutoFit/>
          </a:bodyPr>
          <a:lstStyle/>
          <a:p>
            <a:r>
              <a:rPr lang="en-US" sz="1400"/>
              <a:t>Then can take inverse transforms and get continuum approximation to S[</a:t>
            </a:r>
            <a:r>
              <a:rPr lang="el-GR" sz="1400">
                <a:latin typeface="Calibri" panose="020F0502020204030204" pitchFamily="34" charset="0"/>
                <a:cs typeface="Calibri" panose="020F0502020204030204" pitchFamily="34" charset="0"/>
              </a:rPr>
              <a:t>φ</a:t>
            </a:r>
            <a:r>
              <a:rPr lang="en-US" sz="1400"/>
              <a:t>].  Skipping ahead, we’re mainly interested in behavior near critical point.  So now also expanding for small </a:t>
            </a:r>
            <a:r>
              <a:rPr lang="el-GR" sz="1400">
                <a:latin typeface="Calibri" panose="020F0502020204030204" pitchFamily="34" charset="0"/>
                <a:cs typeface="Calibri" panose="020F0502020204030204" pitchFamily="34" charset="0"/>
              </a:rPr>
              <a:t>φ</a:t>
            </a:r>
            <a:r>
              <a:rPr lang="en-US" sz="1400">
                <a:latin typeface="Calibri" panose="020F0502020204030204" pitchFamily="34" charset="0"/>
                <a:cs typeface="Calibri" panose="020F0502020204030204" pitchFamily="34" charset="0"/>
              </a:rPr>
              <a:t>, we end up with the following result.  F is called the free energy </a:t>
            </a:r>
            <a:r>
              <a:rPr lang="en-US" sz="1400" i="1">
                <a:latin typeface="Calibri" panose="020F0502020204030204" pitchFamily="34" charset="0"/>
                <a:cs typeface="Calibri" panose="020F0502020204030204" pitchFamily="34" charset="0"/>
              </a:rPr>
              <a:t>functional</a:t>
            </a:r>
            <a:r>
              <a:rPr lang="en-US" sz="1400">
                <a:latin typeface="Calibri" panose="020F0502020204030204" pitchFamily="34" charset="0"/>
                <a:cs typeface="Calibri" panose="020F0502020204030204" pitchFamily="34" charset="0"/>
              </a:rPr>
              <a:t>.  </a:t>
            </a:r>
            <a:endParaRPr lang="en-US"/>
          </a:p>
        </p:txBody>
      </p:sp>
      <p:graphicFrame>
        <p:nvGraphicFramePr>
          <p:cNvPr id="31" name="Object 30">
            <a:extLst>
              <a:ext uri="{FF2B5EF4-FFF2-40B4-BE49-F238E27FC236}">
                <a16:creationId xmlns:a16="http://schemas.microsoft.com/office/drawing/2014/main" id="{A22A4A1E-78DB-D721-AFE5-758CC2F15E99}"/>
              </a:ext>
            </a:extLst>
          </p:cNvPr>
          <p:cNvGraphicFramePr>
            <a:graphicFrameLocks noChangeAspect="1"/>
          </p:cNvGraphicFramePr>
          <p:nvPr>
            <p:extLst>
              <p:ext uri="{D42A27DB-BD31-4B8C-83A1-F6EECF244321}">
                <p14:modId xmlns:p14="http://schemas.microsoft.com/office/powerpoint/2010/main" val="719480666"/>
              </p:ext>
            </p:extLst>
          </p:nvPr>
        </p:nvGraphicFramePr>
        <p:xfrm>
          <a:off x="479425" y="6032500"/>
          <a:ext cx="8474075" cy="657225"/>
        </p:xfrm>
        <a:graphic>
          <a:graphicData uri="http://schemas.openxmlformats.org/presentationml/2006/ole">
            <mc:AlternateContent xmlns:mc="http://schemas.openxmlformats.org/markup-compatibility/2006">
              <mc:Choice xmlns:v="urn:schemas-microsoft-com:vml" Requires="v">
                <p:oleObj name="Equation" r:id="rId18" imgW="6540480" imgH="507960" progId="Equation.DSMT4">
                  <p:embed/>
                </p:oleObj>
              </mc:Choice>
              <mc:Fallback>
                <p:oleObj name="Equation" r:id="rId18" imgW="6540480" imgH="507960" progId="Equation.DSMT4">
                  <p:embed/>
                  <p:pic>
                    <p:nvPicPr>
                      <p:cNvPr id="4" name="Object 3">
                        <a:extLst>
                          <a:ext uri="{FF2B5EF4-FFF2-40B4-BE49-F238E27FC236}">
                            <a16:creationId xmlns:a16="http://schemas.microsoft.com/office/drawing/2014/main" id="{4FBCD6C2-839B-4406-0AF6-05434744F96D}"/>
                          </a:ext>
                        </a:extLst>
                      </p:cNvPr>
                      <p:cNvPicPr/>
                      <p:nvPr/>
                    </p:nvPicPr>
                    <p:blipFill>
                      <a:blip r:embed="rId19"/>
                      <a:stretch>
                        <a:fillRect/>
                      </a:stretch>
                    </p:blipFill>
                    <p:spPr>
                      <a:xfrm>
                        <a:off x="479425" y="6032500"/>
                        <a:ext cx="8474075" cy="657225"/>
                      </a:xfrm>
                      <a:prstGeom prst="rect">
                        <a:avLst/>
                      </a:prstGeom>
                      <a:solidFill>
                        <a:srgbClr val="CCFFCC"/>
                      </a:solidFill>
                    </p:spPr>
                  </p:pic>
                </p:oleObj>
              </mc:Fallback>
            </mc:AlternateContent>
          </a:graphicData>
        </a:graphic>
      </p:graphicFrame>
      <p:graphicFrame>
        <p:nvGraphicFramePr>
          <p:cNvPr id="32" name="Object 31">
            <a:extLst>
              <a:ext uri="{FF2B5EF4-FFF2-40B4-BE49-F238E27FC236}">
                <a16:creationId xmlns:a16="http://schemas.microsoft.com/office/drawing/2014/main" id="{DB587C22-84F6-D883-CD27-88CA7DA59163}"/>
              </a:ext>
            </a:extLst>
          </p:cNvPr>
          <p:cNvGraphicFramePr>
            <a:graphicFrameLocks noChangeAspect="1"/>
          </p:cNvGraphicFramePr>
          <p:nvPr>
            <p:extLst>
              <p:ext uri="{D42A27DB-BD31-4B8C-83A1-F6EECF244321}">
                <p14:modId xmlns:p14="http://schemas.microsoft.com/office/powerpoint/2010/main" val="2635860317"/>
              </p:ext>
            </p:extLst>
          </p:nvPr>
        </p:nvGraphicFramePr>
        <p:xfrm>
          <a:off x="9590018" y="5974557"/>
          <a:ext cx="1816456" cy="802669"/>
        </p:xfrm>
        <a:graphic>
          <a:graphicData uri="http://schemas.openxmlformats.org/presentationml/2006/ole">
            <mc:AlternateContent xmlns:mc="http://schemas.openxmlformats.org/markup-compatibility/2006">
              <mc:Choice xmlns:v="urn:schemas-microsoft-com:vml" Requires="v">
                <p:oleObj name="Equation" r:id="rId20" imgW="1380321" imgH="610354" progId="Equation.DSMT4">
                  <p:embed/>
                </p:oleObj>
              </mc:Choice>
              <mc:Fallback>
                <p:oleObj name="Equation" r:id="rId20" imgW="1380321" imgH="610354" progId="Equation.DSMT4">
                  <p:embed/>
                  <p:pic>
                    <p:nvPicPr>
                      <p:cNvPr id="7" name="Object 6">
                        <a:extLst>
                          <a:ext uri="{FF2B5EF4-FFF2-40B4-BE49-F238E27FC236}">
                            <a16:creationId xmlns:a16="http://schemas.microsoft.com/office/drawing/2014/main" id="{3200F31C-0EEF-9186-E7A3-10CD304EC30A}"/>
                          </a:ext>
                        </a:extLst>
                      </p:cNvPr>
                      <p:cNvPicPr/>
                      <p:nvPr/>
                    </p:nvPicPr>
                    <p:blipFill>
                      <a:blip r:embed="rId21"/>
                      <a:stretch>
                        <a:fillRect/>
                      </a:stretch>
                    </p:blipFill>
                    <p:spPr>
                      <a:xfrm>
                        <a:off x="9590018" y="5974557"/>
                        <a:ext cx="1816456" cy="802669"/>
                      </a:xfrm>
                      <a:prstGeom prst="rect">
                        <a:avLst/>
                      </a:prstGeom>
                      <a:ln>
                        <a:solidFill>
                          <a:srgbClr val="0070C0"/>
                        </a:solidFill>
                      </a:ln>
                    </p:spPr>
                  </p:pic>
                </p:oleObj>
              </mc:Fallback>
            </mc:AlternateContent>
          </a:graphicData>
        </a:graphic>
      </p:graphicFrame>
    </p:spTree>
    <p:extLst>
      <p:ext uri="{BB962C8B-B14F-4D97-AF65-F5344CB8AC3E}">
        <p14:creationId xmlns:p14="http://schemas.microsoft.com/office/powerpoint/2010/main" val="11276137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4072380" y="141402"/>
            <a:ext cx="2644698" cy="584775"/>
          </a:xfrm>
          <a:prstGeom prst="rect">
            <a:avLst/>
          </a:prstGeom>
          <a:noFill/>
        </p:spPr>
        <p:txBody>
          <a:bodyPr wrap="none" rtlCol="0">
            <a:spAutoFit/>
          </a:bodyPr>
          <a:lstStyle/>
          <a:p>
            <a:r>
              <a:rPr lang="en-US" sz="3200" b="1" u="sng"/>
              <a:t>Quantum MFT</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348359" y="1011948"/>
            <a:ext cx="3003550" cy="338554"/>
          </a:xfrm>
          <a:prstGeom prst="rect">
            <a:avLst/>
          </a:prstGeom>
          <a:noFill/>
        </p:spPr>
        <p:txBody>
          <a:bodyPr wrap="square" rtlCol="0">
            <a:spAutoFit/>
          </a:bodyPr>
          <a:lstStyle/>
          <a:p>
            <a:r>
              <a:rPr lang="en-US" sz="1600" b="1"/>
              <a:t>Landau Model (Mean Field)</a:t>
            </a:r>
          </a:p>
        </p:txBody>
      </p:sp>
      <p:sp>
        <p:nvSpPr>
          <p:cNvPr id="9" name="TextBox 8">
            <a:extLst>
              <a:ext uri="{FF2B5EF4-FFF2-40B4-BE49-F238E27FC236}">
                <a16:creationId xmlns:a16="http://schemas.microsoft.com/office/drawing/2014/main" id="{7CA1D2C8-6A4D-93EE-520F-4429267C9B1D}"/>
              </a:ext>
            </a:extLst>
          </p:cNvPr>
          <p:cNvSpPr txBox="1"/>
          <p:nvPr/>
        </p:nvSpPr>
        <p:spPr>
          <a:xfrm>
            <a:off x="348358" y="1283202"/>
            <a:ext cx="11133039" cy="523220"/>
          </a:xfrm>
          <a:prstGeom prst="rect">
            <a:avLst/>
          </a:prstGeom>
          <a:noFill/>
        </p:spPr>
        <p:txBody>
          <a:bodyPr wrap="square" rtlCol="0">
            <a:spAutoFit/>
          </a:bodyPr>
          <a:lstStyle/>
          <a:p>
            <a:r>
              <a:rPr lang="en-US" sz="1400"/>
              <a:t>A saddle point approximation of the partition function would amount to a mean field approximation to the free energy, since it would replace the functional integration over all possible fields with a single most probable/mean field.  Minimizing F, we find:</a:t>
            </a:r>
          </a:p>
        </p:txBody>
      </p:sp>
      <p:graphicFrame>
        <p:nvGraphicFramePr>
          <p:cNvPr id="15" name="Object 14">
            <a:extLst>
              <a:ext uri="{FF2B5EF4-FFF2-40B4-BE49-F238E27FC236}">
                <a16:creationId xmlns:a16="http://schemas.microsoft.com/office/drawing/2014/main" id="{F1583C96-163C-D5BA-E8A6-405524C087D6}"/>
              </a:ext>
            </a:extLst>
          </p:cNvPr>
          <p:cNvGraphicFramePr>
            <a:graphicFrameLocks noChangeAspect="1"/>
          </p:cNvGraphicFramePr>
          <p:nvPr>
            <p:extLst>
              <p:ext uri="{D42A27DB-BD31-4B8C-83A1-F6EECF244321}">
                <p14:modId xmlns:p14="http://schemas.microsoft.com/office/powerpoint/2010/main" val="1315955199"/>
              </p:ext>
            </p:extLst>
          </p:nvPr>
        </p:nvGraphicFramePr>
        <p:xfrm>
          <a:off x="348358" y="1961468"/>
          <a:ext cx="3003550" cy="520700"/>
        </p:xfrm>
        <a:graphic>
          <a:graphicData uri="http://schemas.openxmlformats.org/presentationml/2006/ole">
            <mc:AlternateContent xmlns:mc="http://schemas.openxmlformats.org/markup-compatibility/2006">
              <mc:Choice xmlns:v="urn:schemas-microsoft-com:vml" Requires="v">
                <p:oleObj name="Equation" r:id="rId2" imgW="2412720" imgH="419040" progId="Equation.DSMT4">
                  <p:embed/>
                </p:oleObj>
              </mc:Choice>
              <mc:Fallback>
                <p:oleObj name="Equation" r:id="rId2" imgW="2412720" imgH="419040" progId="Equation.DSMT4">
                  <p:embed/>
                  <p:pic>
                    <p:nvPicPr>
                      <p:cNvPr id="0" name=""/>
                      <p:cNvPicPr/>
                      <p:nvPr/>
                    </p:nvPicPr>
                    <p:blipFill>
                      <a:blip r:embed="rId3"/>
                      <a:stretch>
                        <a:fillRect/>
                      </a:stretch>
                    </p:blipFill>
                    <p:spPr>
                      <a:xfrm>
                        <a:off x="348358" y="1961468"/>
                        <a:ext cx="3003550" cy="520700"/>
                      </a:xfrm>
                      <a:prstGeom prst="rect">
                        <a:avLst/>
                      </a:prstGeom>
                      <a:solidFill>
                        <a:schemeClr val="bg1"/>
                      </a:solidFill>
                    </p:spPr>
                  </p:pic>
                </p:oleObj>
              </mc:Fallback>
            </mc:AlternateContent>
          </a:graphicData>
        </a:graphic>
      </p:graphicFrame>
      <p:graphicFrame>
        <p:nvGraphicFramePr>
          <p:cNvPr id="18" name="Object 17">
            <a:extLst>
              <a:ext uri="{FF2B5EF4-FFF2-40B4-BE49-F238E27FC236}">
                <a16:creationId xmlns:a16="http://schemas.microsoft.com/office/drawing/2014/main" id="{1FBBA617-8CAA-0F70-5943-8DBED5BB0477}"/>
              </a:ext>
            </a:extLst>
          </p:cNvPr>
          <p:cNvGraphicFramePr>
            <a:graphicFrameLocks noChangeAspect="1"/>
          </p:cNvGraphicFramePr>
          <p:nvPr>
            <p:extLst>
              <p:ext uri="{D42A27DB-BD31-4B8C-83A1-F6EECF244321}">
                <p14:modId xmlns:p14="http://schemas.microsoft.com/office/powerpoint/2010/main" val="4106337510"/>
              </p:ext>
            </p:extLst>
          </p:nvPr>
        </p:nvGraphicFramePr>
        <p:xfrm>
          <a:off x="6080125" y="1995488"/>
          <a:ext cx="1925638" cy="560387"/>
        </p:xfrm>
        <a:graphic>
          <a:graphicData uri="http://schemas.openxmlformats.org/presentationml/2006/ole">
            <mc:AlternateContent xmlns:mc="http://schemas.openxmlformats.org/markup-compatibility/2006">
              <mc:Choice xmlns:v="urn:schemas-microsoft-com:vml" Requires="v">
                <p:oleObj name="Equation" r:id="rId4" imgW="1574640" imgH="457200" progId="Equation.DSMT4">
                  <p:embed/>
                </p:oleObj>
              </mc:Choice>
              <mc:Fallback>
                <p:oleObj name="Equation" r:id="rId4" imgW="1574640" imgH="457200" progId="Equation.DSMT4">
                  <p:embed/>
                  <p:pic>
                    <p:nvPicPr>
                      <p:cNvPr id="0" name=""/>
                      <p:cNvPicPr/>
                      <p:nvPr/>
                    </p:nvPicPr>
                    <p:blipFill>
                      <a:blip r:embed="rId5"/>
                      <a:stretch>
                        <a:fillRect/>
                      </a:stretch>
                    </p:blipFill>
                    <p:spPr>
                      <a:xfrm>
                        <a:off x="6080125" y="1995488"/>
                        <a:ext cx="1925638" cy="560387"/>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F9D87AC7-758B-9C77-BE5A-E660BF3C0828}"/>
              </a:ext>
            </a:extLst>
          </p:cNvPr>
          <p:cNvGraphicFramePr>
            <a:graphicFrameLocks noChangeAspect="1"/>
          </p:cNvGraphicFramePr>
          <p:nvPr>
            <p:extLst>
              <p:ext uri="{D42A27DB-BD31-4B8C-83A1-F6EECF244321}">
                <p14:modId xmlns:p14="http://schemas.microsoft.com/office/powerpoint/2010/main" val="3015932654"/>
              </p:ext>
            </p:extLst>
          </p:nvPr>
        </p:nvGraphicFramePr>
        <p:xfrm>
          <a:off x="9369490" y="2061480"/>
          <a:ext cx="1549937" cy="320676"/>
        </p:xfrm>
        <a:graphic>
          <a:graphicData uri="http://schemas.openxmlformats.org/presentationml/2006/ole">
            <mc:AlternateContent xmlns:mc="http://schemas.openxmlformats.org/markup-compatibility/2006">
              <mc:Choice xmlns:v="urn:schemas-microsoft-com:vml" Requires="v">
                <p:oleObj name="Equation" r:id="rId6" imgW="1104328" imgH="228928" progId="Equation.DSMT4">
                  <p:embed/>
                </p:oleObj>
              </mc:Choice>
              <mc:Fallback>
                <p:oleObj name="Equation" r:id="rId6" imgW="1104328" imgH="228928" progId="Equation.DSMT4">
                  <p:embed/>
                  <p:pic>
                    <p:nvPicPr>
                      <p:cNvPr id="0" name=""/>
                      <p:cNvPicPr/>
                      <p:nvPr/>
                    </p:nvPicPr>
                    <p:blipFill>
                      <a:blip r:embed="rId7"/>
                      <a:stretch>
                        <a:fillRect/>
                      </a:stretch>
                    </p:blipFill>
                    <p:spPr>
                      <a:xfrm>
                        <a:off x="9369490" y="2061480"/>
                        <a:ext cx="1549937" cy="320676"/>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F2856A6B-AF84-FC58-5872-B23628DA1128}"/>
              </a:ext>
            </a:extLst>
          </p:cNvPr>
          <p:cNvGraphicFramePr>
            <a:graphicFrameLocks noChangeAspect="1"/>
          </p:cNvGraphicFramePr>
          <p:nvPr>
            <p:extLst>
              <p:ext uri="{D42A27DB-BD31-4B8C-83A1-F6EECF244321}">
                <p14:modId xmlns:p14="http://schemas.microsoft.com/office/powerpoint/2010/main" val="217366310"/>
              </p:ext>
            </p:extLst>
          </p:nvPr>
        </p:nvGraphicFramePr>
        <p:xfrm>
          <a:off x="427588" y="3014998"/>
          <a:ext cx="6996113" cy="681037"/>
        </p:xfrm>
        <a:graphic>
          <a:graphicData uri="http://schemas.openxmlformats.org/presentationml/2006/ole">
            <mc:AlternateContent xmlns:mc="http://schemas.openxmlformats.org/markup-compatibility/2006">
              <mc:Choice xmlns:v="urn:schemas-microsoft-com:vml" Requires="v">
                <p:oleObj name="Equation" r:id="rId8" imgW="4965480" imgH="482400" progId="Equation.DSMT4">
                  <p:embed/>
                </p:oleObj>
              </mc:Choice>
              <mc:Fallback>
                <p:oleObj name="Equation" r:id="rId8" imgW="4965480" imgH="482400" progId="Equation.DSMT4">
                  <p:embed/>
                  <p:pic>
                    <p:nvPicPr>
                      <p:cNvPr id="0" name=""/>
                      <p:cNvPicPr/>
                      <p:nvPr/>
                    </p:nvPicPr>
                    <p:blipFill>
                      <a:blip r:embed="rId9"/>
                      <a:stretch>
                        <a:fillRect/>
                      </a:stretch>
                    </p:blipFill>
                    <p:spPr>
                      <a:xfrm>
                        <a:off x="427588" y="3014998"/>
                        <a:ext cx="6996113" cy="681037"/>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D50E7E57-FC2F-37B2-AAD2-6A0FF9B6E23F}"/>
              </a:ext>
            </a:extLst>
          </p:cNvPr>
          <p:cNvSpPr txBox="1"/>
          <p:nvPr/>
        </p:nvSpPr>
        <p:spPr>
          <a:xfrm>
            <a:off x="3788156" y="1951053"/>
            <a:ext cx="2126721" cy="523220"/>
          </a:xfrm>
          <a:prstGeom prst="rect">
            <a:avLst/>
          </a:prstGeom>
          <a:noFill/>
        </p:spPr>
        <p:txBody>
          <a:bodyPr wrap="square" rtlCol="0">
            <a:spAutoFit/>
          </a:bodyPr>
          <a:lstStyle/>
          <a:p>
            <a:r>
              <a:rPr lang="en-US" sz="1400"/>
              <a:t>calculating m (magnetization per site)</a:t>
            </a:r>
          </a:p>
        </p:txBody>
      </p:sp>
      <p:sp>
        <p:nvSpPr>
          <p:cNvPr id="23" name="TextBox 22">
            <a:extLst>
              <a:ext uri="{FF2B5EF4-FFF2-40B4-BE49-F238E27FC236}">
                <a16:creationId xmlns:a16="http://schemas.microsoft.com/office/drawing/2014/main" id="{31A84DDD-19B2-431A-F218-BFBD6761954F}"/>
              </a:ext>
            </a:extLst>
          </p:cNvPr>
          <p:cNvSpPr txBox="1"/>
          <p:nvPr/>
        </p:nvSpPr>
        <p:spPr>
          <a:xfrm>
            <a:off x="8265388" y="2046605"/>
            <a:ext cx="916712" cy="307777"/>
          </a:xfrm>
          <a:prstGeom prst="rect">
            <a:avLst/>
          </a:prstGeom>
          <a:noFill/>
        </p:spPr>
        <p:txBody>
          <a:bodyPr wrap="square" rtlCol="0">
            <a:spAutoFit/>
          </a:bodyPr>
          <a:lstStyle/>
          <a:p>
            <a:r>
              <a:rPr lang="en-US" sz="1400"/>
              <a:t>we find,</a:t>
            </a:r>
          </a:p>
        </p:txBody>
      </p:sp>
      <p:sp>
        <p:nvSpPr>
          <p:cNvPr id="24" name="TextBox 23">
            <a:extLst>
              <a:ext uri="{FF2B5EF4-FFF2-40B4-BE49-F238E27FC236}">
                <a16:creationId xmlns:a16="http://schemas.microsoft.com/office/drawing/2014/main" id="{932A8DB2-B765-23D8-E15C-447C802C6401}"/>
              </a:ext>
            </a:extLst>
          </p:cNvPr>
          <p:cNvSpPr txBox="1"/>
          <p:nvPr/>
        </p:nvSpPr>
        <p:spPr>
          <a:xfrm>
            <a:off x="348359" y="2650525"/>
            <a:ext cx="5747641" cy="307777"/>
          </a:xfrm>
          <a:prstGeom prst="rect">
            <a:avLst/>
          </a:prstGeom>
          <a:noFill/>
        </p:spPr>
        <p:txBody>
          <a:bodyPr wrap="square" rtlCol="0">
            <a:spAutoFit/>
          </a:bodyPr>
          <a:lstStyle/>
          <a:p>
            <a:r>
              <a:rPr lang="en-US" sz="1400"/>
              <a:t>Plugging this back into F, we can say the mean field F, in the T -&gt; T</a:t>
            </a:r>
            <a:r>
              <a:rPr lang="en-US" sz="1400" baseline="-25000"/>
              <a:t>c</a:t>
            </a:r>
            <a:r>
              <a:rPr lang="en-US" sz="1400"/>
              <a:t> limit, is:</a:t>
            </a:r>
          </a:p>
        </p:txBody>
      </p:sp>
      <p:graphicFrame>
        <p:nvGraphicFramePr>
          <p:cNvPr id="31" name="Object 30">
            <a:extLst>
              <a:ext uri="{FF2B5EF4-FFF2-40B4-BE49-F238E27FC236}">
                <a16:creationId xmlns:a16="http://schemas.microsoft.com/office/drawing/2014/main" id="{2FB731FD-5D51-E3D2-4A9D-63BE3AD7FFD4}"/>
              </a:ext>
            </a:extLst>
          </p:cNvPr>
          <p:cNvGraphicFramePr>
            <a:graphicFrameLocks noChangeAspect="1"/>
          </p:cNvGraphicFramePr>
          <p:nvPr>
            <p:extLst>
              <p:ext uri="{D42A27DB-BD31-4B8C-83A1-F6EECF244321}">
                <p14:modId xmlns:p14="http://schemas.microsoft.com/office/powerpoint/2010/main" val="3602262470"/>
              </p:ext>
            </p:extLst>
          </p:nvPr>
        </p:nvGraphicFramePr>
        <p:xfrm>
          <a:off x="348356" y="4223600"/>
          <a:ext cx="3280667" cy="569800"/>
        </p:xfrm>
        <a:graphic>
          <a:graphicData uri="http://schemas.openxmlformats.org/presentationml/2006/ole">
            <mc:AlternateContent xmlns:mc="http://schemas.openxmlformats.org/markup-compatibility/2006">
              <mc:Choice xmlns:v="urn:schemas-microsoft-com:vml" Requires="v">
                <p:oleObj name="Equation" r:id="rId10" imgW="2412720" imgH="419040" progId="Equation.DSMT4">
                  <p:embed/>
                </p:oleObj>
              </mc:Choice>
              <mc:Fallback>
                <p:oleObj name="Equation" r:id="rId10" imgW="2412720" imgH="419040" progId="Equation.DSMT4">
                  <p:embed/>
                  <p:pic>
                    <p:nvPicPr>
                      <p:cNvPr id="0" name=""/>
                      <p:cNvPicPr/>
                      <p:nvPr/>
                    </p:nvPicPr>
                    <p:blipFill>
                      <a:blip r:embed="rId11"/>
                      <a:stretch>
                        <a:fillRect/>
                      </a:stretch>
                    </p:blipFill>
                    <p:spPr>
                      <a:xfrm>
                        <a:off x="348356" y="4223600"/>
                        <a:ext cx="3280667" cy="569800"/>
                      </a:xfrm>
                      <a:prstGeom prst="rect">
                        <a:avLst/>
                      </a:prstGeom>
                    </p:spPr>
                  </p:pic>
                </p:oleObj>
              </mc:Fallback>
            </mc:AlternateContent>
          </a:graphicData>
        </a:graphic>
      </p:graphicFrame>
      <p:sp>
        <p:nvSpPr>
          <p:cNvPr id="32" name="TextBox 31">
            <a:extLst>
              <a:ext uri="{FF2B5EF4-FFF2-40B4-BE49-F238E27FC236}">
                <a16:creationId xmlns:a16="http://schemas.microsoft.com/office/drawing/2014/main" id="{C746EAC9-E41C-3CEE-1D20-D9E7499FCC24}"/>
              </a:ext>
            </a:extLst>
          </p:cNvPr>
          <p:cNvSpPr txBox="1"/>
          <p:nvPr/>
        </p:nvSpPr>
        <p:spPr>
          <a:xfrm>
            <a:off x="387972" y="3805576"/>
            <a:ext cx="3201437" cy="307777"/>
          </a:xfrm>
          <a:prstGeom prst="rect">
            <a:avLst/>
          </a:prstGeom>
          <a:noFill/>
        </p:spPr>
        <p:txBody>
          <a:bodyPr wrap="square" rtlCol="0">
            <a:spAutoFit/>
          </a:bodyPr>
          <a:lstStyle/>
          <a:p>
            <a:r>
              <a:rPr lang="en-US" sz="1400"/>
              <a:t>equation of state comes to, in that limit:</a:t>
            </a:r>
          </a:p>
        </p:txBody>
      </p:sp>
      <p:sp>
        <p:nvSpPr>
          <p:cNvPr id="33" name="TextBox 32">
            <a:extLst>
              <a:ext uri="{FF2B5EF4-FFF2-40B4-BE49-F238E27FC236}">
                <a16:creationId xmlns:a16="http://schemas.microsoft.com/office/drawing/2014/main" id="{7E6C4EB5-D0D3-A858-6754-04812723694D}"/>
              </a:ext>
            </a:extLst>
          </p:cNvPr>
          <p:cNvSpPr txBox="1"/>
          <p:nvPr/>
        </p:nvSpPr>
        <p:spPr>
          <a:xfrm>
            <a:off x="348356" y="4909186"/>
            <a:ext cx="4499869" cy="307777"/>
          </a:xfrm>
          <a:prstGeom prst="rect">
            <a:avLst/>
          </a:prstGeom>
          <a:noFill/>
        </p:spPr>
        <p:txBody>
          <a:bodyPr wrap="square" rtlCol="0">
            <a:spAutoFit/>
          </a:bodyPr>
          <a:lstStyle/>
          <a:p>
            <a:r>
              <a:rPr lang="en-US" sz="1400"/>
              <a:t>functional derivative w/r to h(x) gives us the susceptibility,</a:t>
            </a:r>
          </a:p>
        </p:txBody>
      </p:sp>
      <p:graphicFrame>
        <p:nvGraphicFramePr>
          <p:cNvPr id="34" name="Object 33">
            <a:extLst>
              <a:ext uri="{FF2B5EF4-FFF2-40B4-BE49-F238E27FC236}">
                <a16:creationId xmlns:a16="http://schemas.microsoft.com/office/drawing/2014/main" id="{8AC7B366-32D3-096B-B56A-E7AEBD4B4CF6}"/>
              </a:ext>
            </a:extLst>
          </p:cNvPr>
          <p:cNvGraphicFramePr>
            <a:graphicFrameLocks noChangeAspect="1"/>
          </p:cNvGraphicFramePr>
          <p:nvPr>
            <p:extLst>
              <p:ext uri="{D42A27DB-BD31-4B8C-83A1-F6EECF244321}">
                <p14:modId xmlns:p14="http://schemas.microsoft.com/office/powerpoint/2010/main" val="610880792"/>
              </p:ext>
            </p:extLst>
          </p:nvPr>
        </p:nvGraphicFramePr>
        <p:xfrm>
          <a:off x="427588" y="5371279"/>
          <a:ext cx="4762740" cy="609374"/>
        </p:xfrm>
        <a:graphic>
          <a:graphicData uri="http://schemas.openxmlformats.org/presentationml/2006/ole">
            <mc:AlternateContent xmlns:mc="http://schemas.openxmlformats.org/markup-compatibility/2006">
              <mc:Choice xmlns:v="urn:schemas-microsoft-com:vml" Requires="v">
                <p:oleObj name="Equation" r:id="rId12" imgW="3771720" imgH="482400" progId="Equation.DSMT4">
                  <p:embed/>
                </p:oleObj>
              </mc:Choice>
              <mc:Fallback>
                <p:oleObj name="Equation" r:id="rId12" imgW="3771720" imgH="482400" progId="Equation.DSMT4">
                  <p:embed/>
                  <p:pic>
                    <p:nvPicPr>
                      <p:cNvPr id="0" name=""/>
                      <p:cNvPicPr/>
                      <p:nvPr/>
                    </p:nvPicPr>
                    <p:blipFill>
                      <a:blip r:embed="rId13"/>
                      <a:stretch>
                        <a:fillRect/>
                      </a:stretch>
                    </p:blipFill>
                    <p:spPr>
                      <a:xfrm>
                        <a:off x="427588" y="5371279"/>
                        <a:ext cx="4762740" cy="609374"/>
                      </a:xfrm>
                      <a:prstGeom prst="rect">
                        <a:avLst/>
                      </a:prstGeom>
                    </p:spPr>
                  </p:pic>
                </p:oleObj>
              </mc:Fallback>
            </mc:AlternateContent>
          </a:graphicData>
        </a:graphic>
      </p:graphicFrame>
      <p:sp>
        <p:nvSpPr>
          <p:cNvPr id="35" name="TextBox 34">
            <a:extLst>
              <a:ext uri="{FF2B5EF4-FFF2-40B4-BE49-F238E27FC236}">
                <a16:creationId xmlns:a16="http://schemas.microsoft.com/office/drawing/2014/main" id="{78951EEC-1964-639A-ECCA-908F46CA32F4}"/>
              </a:ext>
            </a:extLst>
          </p:cNvPr>
          <p:cNvSpPr txBox="1"/>
          <p:nvPr/>
        </p:nvSpPr>
        <p:spPr>
          <a:xfrm>
            <a:off x="348356" y="6037530"/>
            <a:ext cx="4499869" cy="523220"/>
          </a:xfrm>
          <a:prstGeom prst="rect">
            <a:avLst/>
          </a:prstGeom>
          <a:noFill/>
        </p:spPr>
        <p:txBody>
          <a:bodyPr wrap="square" rtlCol="0">
            <a:spAutoFit/>
          </a:bodyPr>
          <a:lstStyle/>
          <a:p>
            <a:r>
              <a:rPr lang="en-US" sz="1400"/>
              <a:t>If we replace m(x) with its uniform mean value m(T), then we can solve this equation.  We find,</a:t>
            </a:r>
          </a:p>
        </p:txBody>
      </p:sp>
      <mc:AlternateContent xmlns:mc="http://schemas.openxmlformats.org/markup-compatibility/2006" xmlns:p14="http://schemas.microsoft.com/office/powerpoint/2010/main">
        <mc:Choice Requires="p14">
          <p:contentPart p14:bwMode="auto" r:id="rId14">
            <p14:nvContentPartPr>
              <p14:cNvPr id="36" name="Ink 35">
                <a:extLst>
                  <a:ext uri="{FF2B5EF4-FFF2-40B4-BE49-F238E27FC236}">
                    <a16:creationId xmlns:a16="http://schemas.microsoft.com/office/drawing/2014/main" id="{AAA0ACC1-1C7F-CF22-5F46-8C1A3570AE0A}"/>
                  </a:ext>
                </a:extLst>
              </p14:cNvPr>
              <p14:cNvContentPartPr/>
              <p14:nvPr/>
            </p14:nvContentPartPr>
            <p14:xfrm>
              <a:off x="4904910" y="4074765"/>
              <a:ext cx="1485360" cy="2307240"/>
            </p14:xfrm>
          </p:contentPart>
        </mc:Choice>
        <mc:Fallback xmlns="">
          <p:pic>
            <p:nvPicPr>
              <p:cNvPr id="36" name="Ink 35">
                <a:extLst>
                  <a:ext uri="{FF2B5EF4-FFF2-40B4-BE49-F238E27FC236}">
                    <a16:creationId xmlns:a16="http://schemas.microsoft.com/office/drawing/2014/main" id="{AAA0ACC1-1C7F-CF22-5F46-8C1A3570AE0A}"/>
                  </a:ext>
                </a:extLst>
              </p:cNvPr>
              <p:cNvPicPr/>
              <p:nvPr/>
            </p:nvPicPr>
            <p:blipFill>
              <a:blip r:embed="rId15"/>
              <a:stretch>
                <a:fillRect/>
              </a:stretch>
            </p:blipFill>
            <p:spPr>
              <a:xfrm>
                <a:off x="4896270" y="4066125"/>
                <a:ext cx="1503000" cy="2324880"/>
              </a:xfrm>
              <a:prstGeom prst="rect">
                <a:avLst/>
              </a:prstGeom>
            </p:spPr>
          </p:pic>
        </mc:Fallback>
      </mc:AlternateContent>
      <p:graphicFrame>
        <p:nvGraphicFramePr>
          <p:cNvPr id="37" name="Object 36">
            <a:extLst>
              <a:ext uri="{FF2B5EF4-FFF2-40B4-BE49-F238E27FC236}">
                <a16:creationId xmlns:a16="http://schemas.microsoft.com/office/drawing/2014/main" id="{9CBA78EC-2E1C-FA28-2255-0AAD4BAC541A}"/>
              </a:ext>
            </a:extLst>
          </p:cNvPr>
          <p:cNvGraphicFramePr>
            <a:graphicFrameLocks noChangeAspect="1"/>
          </p:cNvGraphicFramePr>
          <p:nvPr>
            <p:extLst>
              <p:ext uri="{D42A27DB-BD31-4B8C-83A1-F6EECF244321}">
                <p14:modId xmlns:p14="http://schemas.microsoft.com/office/powerpoint/2010/main" val="426862996"/>
              </p:ext>
            </p:extLst>
          </p:nvPr>
        </p:nvGraphicFramePr>
        <p:xfrm>
          <a:off x="6957472" y="3918143"/>
          <a:ext cx="4614863" cy="681038"/>
        </p:xfrm>
        <a:graphic>
          <a:graphicData uri="http://schemas.openxmlformats.org/presentationml/2006/ole">
            <mc:AlternateContent xmlns:mc="http://schemas.openxmlformats.org/markup-compatibility/2006">
              <mc:Choice xmlns:v="urn:schemas-microsoft-com:vml" Requires="v">
                <p:oleObj name="Equation" r:id="rId16" imgW="3441600" imgH="507960" progId="Equation.DSMT4">
                  <p:embed/>
                </p:oleObj>
              </mc:Choice>
              <mc:Fallback>
                <p:oleObj name="Equation" r:id="rId16" imgW="3441600" imgH="507960" progId="Equation.DSMT4">
                  <p:embed/>
                  <p:pic>
                    <p:nvPicPr>
                      <p:cNvPr id="0" name=""/>
                      <p:cNvPicPr/>
                      <p:nvPr/>
                    </p:nvPicPr>
                    <p:blipFill>
                      <a:blip r:embed="rId17"/>
                      <a:stretch>
                        <a:fillRect/>
                      </a:stretch>
                    </p:blipFill>
                    <p:spPr>
                      <a:xfrm>
                        <a:off x="6957472" y="3918143"/>
                        <a:ext cx="4614863" cy="681038"/>
                      </a:xfrm>
                      <a:prstGeom prst="rect">
                        <a:avLst/>
                      </a:prstGeom>
                      <a:solidFill>
                        <a:srgbClr val="CCFFCC"/>
                      </a:solidFill>
                    </p:spPr>
                  </p:pic>
                </p:oleObj>
              </mc:Fallback>
            </mc:AlternateContent>
          </a:graphicData>
        </a:graphic>
      </p:graphicFrame>
      <p:graphicFrame>
        <p:nvGraphicFramePr>
          <p:cNvPr id="38" name="Object 37">
            <a:extLst>
              <a:ext uri="{FF2B5EF4-FFF2-40B4-BE49-F238E27FC236}">
                <a16:creationId xmlns:a16="http://schemas.microsoft.com/office/drawing/2014/main" id="{C286AEB6-4646-A761-C695-3A6C122A187C}"/>
              </a:ext>
            </a:extLst>
          </p:cNvPr>
          <p:cNvGraphicFramePr>
            <a:graphicFrameLocks noChangeAspect="1"/>
          </p:cNvGraphicFramePr>
          <p:nvPr>
            <p:extLst>
              <p:ext uri="{D42A27DB-BD31-4B8C-83A1-F6EECF244321}">
                <p14:modId xmlns:p14="http://schemas.microsoft.com/office/powerpoint/2010/main" val="1532646828"/>
              </p:ext>
            </p:extLst>
          </p:nvPr>
        </p:nvGraphicFramePr>
        <p:xfrm>
          <a:off x="11210385" y="5564527"/>
          <a:ext cx="723900" cy="940622"/>
        </p:xfrm>
        <a:graphic>
          <a:graphicData uri="http://schemas.openxmlformats.org/presentationml/2006/ole">
            <mc:AlternateContent xmlns:mc="http://schemas.openxmlformats.org/markup-compatibility/2006">
              <mc:Choice xmlns:v="urn:schemas-microsoft-com:vml" Requires="v">
                <p:oleObj name="Equation" r:id="rId18" imgW="514202" imgH="667676" progId="Equation.DSMT4">
                  <p:embed/>
                </p:oleObj>
              </mc:Choice>
              <mc:Fallback>
                <p:oleObj name="Equation" r:id="rId18" imgW="514202" imgH="667676" progId="Equation.DSMT4">
                  <p:embed/>
                  <p:pic>
                    <p:nvPicPr>
                      <p:cNvPr id="0" name=""/>
                      <p:cNvPicPr/>
                      <p:nvPr/>
                    </p:nvPicPr>
                    <p:blipFill>
                      <a:blip r:embed="rId19"/>
                      <a:stretch>
                        <a:fillRect/>
                      </a:stretch>
                    </p:blipFill>
                    <p:spPr>
                      <a:xfrm>
                        <a:off x="11210385" y="5564527"/>
                        <a:ext cx="723900" cy="940622"/>
                      </a:xfrm>
                      <a:prstGeom prst="rect">
                        <a:avLst/>
                      </a:prstGeom>
                      <a:ln>
                        <a:solidFill>
                          <a:srgbClr val="0066FF"/>
                        </a:solidFill>
                      </a:ln>
                    </p:spPr>
                  </p:pic>
                </p:oleObj>
              </mc:Fallback>
            </mc:AlternateContent>
          </a:graphicData>
        </a:graphic>
      </p:graphicFrame>
      <p:sp>
        <p:nvSpPr>
          <p:cNvPr id="39" name="TextBox 38">
            <a:extLst>
              <a:ext uri="{FF2B5EF4-FFF2-40B4-BE49-F238E27FC236}">
                <a16:creationId xmlns:a16="http://schemas.microsoft.com/office/drawing/2014/main" id="{8EC58A0D-F58D-06B8-9859-0E9BFF7FFE85}"/>
              </a:ext>
            </a:extLst>
          </p:cNvPr>
          <p:cNvSpPr txBox="1"/>
          <p:nvPr/>
        </p:nvSpPr>
        <p:spPr>
          <a:xfrm>
            <a:off x="6924613" y="4723620"/>
            <a:ext cx="4499869" cy="523220"/>
          </a:xfrm>
          <a:prstGeom prst="rect">
            <a:avLst/>
          </a:prstGeom>
          <a:noFill/>
        </p:spPr>
        <p:txBody>
          <a:bodyPr wrap="square" rtlCol="0">
            <a:spAutoFit/>
          </a:bodyPr>
          <a:lstStyle/>
          <a:p>
            <a:r>
              <a:rPr lang="en-US" sz="1400"/>
              <a:t>Comparing to the general form, we find three critical exponents,</a:t>
            </a:r>
          </a:p>
        </p:txBody>
      </p:sp>
      <p:graphicFrame>
        <p:nvGraphicFramePr>
          <p:cNvPr id="40" name="Object 39">
            <a:extLst>
              <a:ext uri="{FF2B5EF4-FFF2-40B4-BE49-F238E27FC236}">
                <a16:creationId xmlns:a16="http://schemas.microsoft.com/office/drawing/2014/main" id="{100F856D-B943-3123-C9A9-1DDF3364666B}"/>
              </a:ext>
            </a:extLst>
          </p:cNvPr>
          <p:cNvGraphicFramePr>
            <a:graphicFrameLocks noChangeAspect="1"/>
          </p:cNvGraphicFramePr>
          <p:nvPr>
            <p:extLst>
              <p:ext uri="{D42A27DB-BD31-4B8C-83A1-F6EECF244321}">
                <p14:modId xmlns:p14="http://schemas.microsoft.com/office/powerpoint/2010/main" val="298580417"/>
              </p:ext>
            </p:extLst>
          </p:nvPr>
        </p:nvGraphicFramePr>
        <p:xfrm>
          <a:off x="7043147" y="5371279"/>
          <a:ext cx="3781425" cy="1120775"/>
        </p:xfrm>
        <a:graphic>
          <a:graphicData uri="http://schemas.openxmlformats.org/presentationml/2006/ole">
            <mc:AlternateContent xmlns:mc="http://schemas.openxmlformats.org/markup-compatibility/2006">
              <mc:Choice xmlns:v="urn:schemas-microsoft-com:vml" Requires="v">
                <p:oleObj name="Equation" r:id="rId20" imgW="3781129" imgH="1120124" progId="Equation.DSMT4">
                  <p:embed/>
                </p:oleObj>
              </mc:Choice>
              <mc:Fallback>
                <p:oleObj name="Equation" r:id="rId20" imgW="3781129" imgH="1120124" progId="Equation.DSMT4">
                  <p:embed/>
                  <p:pic>
                    <p:nvPicPr>
                      <p:cNvPr id="0" name=""/>
                      <p:cNvPicPr/>
                      <p:nvPr/>
                    </p:nvPicPr>
                    <p:blipFill>
                      <a:blip r:embed="rId21"/>
                      <a:stretch>
                        <a:fillRect/>
                      </a:stretch>
                    </p:blipFill>
                    <p:spPr>
                      <a:xfrm>
                        <a:off x="7043147" y="5371279"/>
                        <a:ext cx="3781425" cy="1120775"/>
                      </a:xfrm>
                      <a:prstGeom prst="rect">
                        <a:avLst/>
                      </a:prstGeom>
                    </p:spPr>
                  </p:pic>
                </p:oleObj>
              </mc:Fallback>
            </mc:AlternateContent>
          </a:graphicData>
        </a:graphic>
      </p:graphicFrame>
    </p:spTree>
    <p:extLst>
      <p:ext uri="{BB962C8B-B14F-4D97-AF65-F5344CB8AC3E}">
        <p14:creationId xmlns:p14="http://schemas.microsoft.com/office/powerpoint/2010/main" val="13708904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4072380" y="141402"/>
            <a:ext cx="2644698" cy="584775"/>
          </a:xfrm>
          <a:prstGeom prst="rect">
            <a:avLst/>
          </a:prstGeom>
          <a:noFill/>
        </p:spPr>
        <p:txBody>
          <a:bodyPr wrap="none" rtlCol="0">
            <a:spAutoFit/>
          </a:bodyPr>
          <a:lstStyle/>
          <a:p>
            <a:r>
              <a:rPr lang="en-US" sz="3200" b="1" u="sng"/>
              <a:t>Quantum MFT</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131891" y="880963"/>
            <a:ext cx="8676795" cy="954107"/>
          </a:xfrm>
          <a:prstGeom prst="rect">
            <a:avLst/>
          </a:prstGeom>
          <a:noFill/>
        </p:spPr>
        <p:txBody>
          <a:bodyPr wrap="square" rtlCol="0">
            <a:spAutoFit/>
          </a:bodyPr>
          <a:lstStyle/>
          <a:p>
            <a:r>
              <a:rPr lang="en-US" sz="1400"/>
              <a:t>The MF result is good for small fluctuations, but therefore not good close to the critical point.  We can turn to regular PT here, perhaps, to accommodate fluctuations in the field.  One useful construct is the GF.  We can get the critical temperature from where G(k=0) blows up.  And the other critical exponents involved in G can be calculated from G(k) and the critical exponent relations.  Our Z is (rescaling coordinates x </a:t>
            </a:r>
            <a:r>
              <a:rPr lang="en-US" sz="1400">
                <a:sym typeface="Wingdings" panose="05000000000000000000" pitchFamily="2" charset="2"/>
              </a:rPr>
              <a:t> ax</a:t>
            </a:r>
            <a:r>
              <a:rPr lang="en-US" sz="1400"/>
              <a:t> to make prettier),</a:t>
            </a:r>
          </a:p>
        </p:txBody>
      </p:sp>
      <p:graphicFrame>
        <p:nvGraphicFramePr>
          <p:cNvPr id="26" name="Object 25">
            <a:extLst>
              <a:ext uri="{FF2B5EF4-FFF2-40B4-BE49-F238E27FC236}">
                <a16:creationId xmlns:a16="http://schemas.microsoft.com/office/drawing/2014/main" id="{37ABAB66-0871-4244-BF2A-B2293D005D4D}"/>
              </a:ext>
            </a:extLst>
          </p:cNvPr>
          <p:cNvGraphicFramePr>
            <a:graphicFrameLocks noChangeAspect="1"/>
          </p:cNvGraphicFramePr>
          <p:nvPr>
            <p:extLst>
              <p:ext uri="{D42A27DB-BD31-4B8C-83A1-F6EECF244321}">
                <p14:modId xmlns:p14="http://schemas.microsoft.com/office/powerpoint/2010/main" val="1321382773"/>
              </p:ext>
            </p:extLst>
          </p:nvPr>
        </p:nvGraphicFramePr>
        <p:xfrm>
          <a:off x="212761" y="1979613"/>
          <a:ext cx="6723062" cy="527050"/>
        </p:xfrm>
        <a:graphic>
          <a:graphicData uri="http://schemas.openxmlformats.org/presentationml/2006/ole">
            <mc:AlternateContent xmlns:mc="http://schemas.openxmlformats.org/markup-compatibility/2006">
              <mc:Choice xmlns:v="urn:schemas-microsoft-com:vml" Requires="v">
                <p:oleObj name="Equation" r:id="rId2" imgW="5537160" imgH="431640" progId="Equation.DSMT4">
                  <p:embed/>
                </p:oleObj>
              </mc:Choice>
              <mc:Fallback>
                <p:oleObj name="Equation" r:id="rId2" imgW="5537160" imgH="431640" progId="Equation.DSMT4">
                  <p:embed/>
                  <p:pic>
                    <p:nvPicPr>
                      <p:cNvPr id="0" name="Object 20"/>
                      <p:cNvPicPr>
                        <a:picLocks noChangeAspect="1" noChangeArrowheads="1"/>
                      </p:cNvPicPr>
                      <p:nvPr/>
                    </p:nvPicPr>
                    <p:blipFill>
                      <a:blip r:embed="rId3"/>
                      <a:srcRect/>
                      <a:stretch>
                        <a:fillRect/>
                      </a:stretch>
                    </p:blipFill>
                    <p:spPr bwMode="auto">
                      <a:xfrm>
                        <a:off x="212761" y="1979613"/>
                        <a:ext cx="6723062" cy="527050"/>
                      </a:xfrm>
                      <a:prstGeom prst="rect">
                        <a:avLst/>
                      </a:prstGeom>
                      <a:solidFill>
                        <a:srgbClr val="CCFFCC"/>
                      </a:solidFill>
                    </p:spPr>
                  </p:pic>
                </p:oleObj>
              </mc:Fallback>
            </mc:AlternateContent>
          </a:graphicData>
        </a:graphic>
      </p:graphicFrame>
      <p:sp>
        <p:nvSpPr>
          <p:cNvPr id="43013" name="TextBox 43012">
            <a:extLst>
              <a:ext uri="{FF2B5EF4-FFF2-40B4-BE49-F238E27FC236}">
                <a16:creationId xmlns:a16="http://schemas.microsoft.com/office/drawing/2014/main" id="{EC6666AC-4CCC-481D-9A82-0065A32CC43C}"/>
              </a:ext>
            </a:extLst>
          </p:cNvPr>
          <p:cNvSpPr txBox="1"/>
          <p:nvPr/>
        </p:nvSpPr>
        <p:spPr>
          <a:xfrm>
            <a:off x="131891" y="2614421"/>
            <a:ext cx="3430459" cy="307777"/>
          </a:xfrm>
          <a:prstGeom prst="rect">
            <a:avLst/>
          </a:prstGeom>
          <a:noFill/>
        </p:spPr>
        <p:txBody>
          <a:bodyPr wrap="square" rtlCol="0">
            <a:spAutoFit/>
          </a:bodyPr>
          <a:lstStyle/>
          <a:p>
            <a:r>
              <a:rPr lang="en-US" sz="1400"/>
              <a:t>The general expression for susceptibility is:  </a:t>
            </a:r>
          </a:p>
        </p:txBody>
      </p:sp>
      <p:graphicFrame>
        <p:nvGraphicFramePr>
          <p:cNvPr id="43015" name="Object 43014">
            <a:extLst>
              <a:ext uri="{FF2B5EF4-FFF2-40B4-BE49-F238E27FC236}">
                <a16:creationId xmlns:a16="http://schemas.microsoft.com/office/drawing/2014/main" id="{968E3151-0198-4066-9EDE-D826777859BC}"/>
              </a:ext>
            </a:extLst>
          </p:cNvPr>
          <p:cNvGraphicFramePr>
            <a:graphicFrameLocks noChangeAspect="1"/>
          </p:cNvGraphicFramePr>
          <p:nvPr>
            <p:extLst>
              <p:ext uri="{D42A27DB-BD31-4B8C-83A1-F6EECF244321}">
                <p14:modId xmlns:p14="http://schemas.microsoft.com/office/powerpoint/2010/main" val="1047375929"/>
              </p:ext>
            </p:extLst>
          </p:nvPr>
        </p:nvGraphicFramePr>
        <p:xfrm>
          <a:off x="212761" y="3013101"/>
          <a:ext cx="6369050" cy="623888"/>
        </p:xfrm>
        <a:graphic>
          <a:graphicData uri="http://schemas.openxmlformats.org/presentationml/2006/ole">
            <mc:AlternateContent xmlns:mc="http://schemas.openxmlformats.org/markup-compatibility/2006">
              <mc:Choice xmlns:v="urn:schemas-microsoft-com:vml" Requires="v">
                <p:oleObj name="Equation" r:id="rId4" imgW="4673520" imgH="457200" progId="Equation.DSMT4">
                  <p:embed/>
                </p:oleObj>
              </mc:Choice>
              <mc:Fallback>
                <p:oleObj name="Equation" r:id="rId4" imgW="4673520" imgH="457200" progId="Equation.DSMT4">
                  <p:embed/>
                  <p:pic>
                    <p:nvPicPr>
                      <p:cNvPr id="0" name="Object 48"/>
                      <p:cNvPicPr>
                        <a:picLocks noChangeAspect="1" noChangeArrowheads="1"/>
                      </p:cNvPicPr>
                      <p:nvPr/>
                    </p:nvPicPr>
                    <p:blipFill>
                      <a:blip r:embed="rId5"/>
                      <a:srcRect/>
                      <a:stretch>
                        <a:fillRect/>
                      </a:stretch>
                    </p:blipFill>
                    <p:spPr bwMode="auto">
                      <a:xfrm>
                        <a:off x="212761" y="3013101"/>
                        <a:ext cx="6369050" cy="623888"/>
                      </a:xfrm>
                      <a:prstGeom prst="rect">
                        <a:avLst/>
                      </a:prstGeom>
                      <a:noFill/>
                    </p:spPr>
                  </p:pic>
                </p:oleObj>
              </mc:Fallback>
            </mc:AlternateContent>
          </a:graphicData>
        </a:graphic>
      </p:graphicFrame>
      <p:sp>
        <p:nvSpPr>
          <p:cNvPr id="42" name="TextBox 41">
            <a:extLst>
              <a:ext uri="{FF2B5EF4-FFF2-40B4-BE49-F238E27FC236}">
                <a16:creationId xmlns:a16="http://schemas.microsoft.com/office/drawing/2014/main" id="{484F7047-8DBE-4398-920A-9D3A787B1168}"/>
              </a:ext>
            </a:extLst>
          </p:cNvPr>
          <p:cNvSpPr txBox="1"/>
          <p:nvPr/>
        </p:nvSpPr>
        <p:spPr>
          <a:xfrm>
            <a:off x="131891" y="3781737"/>
            <a:ext cx="8975435" cy="523220"/>
          </a:xfrm>
          <a:prstGeom prst="rect">
            <a:avLst/>
          </a:prstGeom>
          <a:noFill/>
        </p:spPr>
        <p:txBody>
          <a:bodyPr wrap="square" rtlCol="0">
            <a:spAutoFit/>
          </a:bodyPr>
          <a:lstStyle/>
          <a:p>
            <a:r>
              <a:rPr lang="en-US" sz="1400"/>
              <a:t>We can do a self-consistent Hartree-Fock approximation to the self-energy:(note </a:t>
            </a:r>
            <a:r>
              <a:rPr lang="el-GR" sz="1400"/>
              <a:t>Λ</a:t>
            </a:r>
            <a:r>
              <a:rPr lang="en-US" sz="1400"/>
              <a:t> is large k cutoff on order of lattice spacing), and note </a:t>
            </a:r>
            <a:r>
              <a:rPr lang="el-GR" sz="1400"/>
              <a:t>Σ</a:t>
            </a:r>
            <a:r>
              <a:rPr lang="en-US" sz="1400"/>
              <a:t> is independent of k:</a:t>
            </a:r>
          </a:p>
        </p:txBody>
      </p:sp>
      <p:sp>
        <p:nvSpPr>
          <p:cNvPr id="43018" name="Rectangle 61">
            <a:extLst>
              <a:ext uri="{FF2B5EF4-FFF2-40B4-BE49-F238E27FC236}">
                <a16:creationId xmlns:a16="http://schemas.microsoft.com/office/drawing/2014/main" id="{521F2751-BE4F-4D48-82A4-5288ECAB2825}"/>
              </a:ext>
            </a:extLst>
          </p:cNvPr>
          <p:cNvSpPr>
            <a:spLocks noChangeArrowheads="1"/>
          </p:cNvSpPr>
          <p:nvPr/>
        </p:nvSpPr>
        <p:spPr bwMode="auto">
          <a:xfrm>
            <a:off x="9644799" y="490418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8" name="Object 47">
            <a:extLst>
              <a:ext uri="{FF2B5EF4-FFF2-40B4-BE49-F238E27FC236}">
                <a16:creationId xmlns:a16="http://schemas.microsoft.com/office/drawing/2014/main" id="{B6C6137D-E0C6-4947-8175-98C15EC68E91}"/>
              </a:ext>
            </a:extLst>
          </p:cNvPr>
          <p:cNvGraphicFramePr>
            <a:graphicFrameLocks noChangeAspect="1"/>
          </p:cNvGraphicFramePr>
          <p:nvPr>
            <p:extLst>
              <p:ext uri="{D42A27DB-BD31-4B8C-83A1-F6EECF244321}">
                <p14:modId xmlns:p14="http://schemas.microsoft.com/office/powerpoint/2010/main" val="2984676836"/>
              </p:ext>
            </p:extLst>
          </p:nvPr>
        </p:nvGraphicFramePr>
        <p:xfrm>
          <a:off x="4355698" y="4569801"/>
          <a:ext cx="4822972" cy="1138548"/>
        </p:xfrm>
        <a:graphic>
          <a:graphicData uri="http://schemas.openxmlformats.org/presentationml/2006/ole">
            <mc:AlternateContent xmlns:mc="http://schemas.openxmlformats.org/markup-compatibility/2006">
              <mc:Choice xmlns:v="urn:schemas-microsoft-com:vml" Requires="v">
                <p:oleObj name="Equation" r:id="rId6" imgW="3860640" imgH="914400" progId="Equation.DSMT4">
                  <p:embed/>
                </p:oleObj>
              </mc:Choice>
              <mc:Fallback>
                <p:oleObj name="Equation" r:id="rId6" imgW="3860640" imgH="914400" progId="Equation.DSMT4">
                  <p:embed/>
                  <p:pic>
                    <p:nvPicPr>
                      <p:cNvPr id="43017" name="Object 43016">
                        <a:extLst>
                          <a:ext uri="{FF2B5EF4-FFF2-40B4-BE49-F238E27FC236}">
                            <a16:creationId xmlns:a16="http://schemas.microsoft.com/office/drawing/2014/main" id="{C471BC47-5BB4-4253-B189-6C5799724E20}"/>
                          </a:ext>
                        </a:extLst>
                      </p:cNvPr>
                      <p:cNvPicPr>
                        <a:picLocks noChangeAspect="1" noChangeArrowheads="1"/>
                      </p:cNvPicPr>
                      <p:nvPr/>
                    </p:nvPicPr>
                    <p:blipFill>
                      <a:blip r:embed="rId7"/>
                      <a:srcRect/>
                      <a:stretch>
                        <a:fillRect/>
                      </a:stretch>
                    </p:blipFill>
                    <p:spPr bwMode="auto">
                      <a:xfrm>
                        <a:off x="4355698" y="4569801"/>
                        <a:ext cx="4822972" cy="1138548"/>
                      </a:xfrm>
                      <a:prstGeom prst="rect">
                        <a:avLst/>
                      </a:prstGeom>
                      <a:noFill/>
                    </p:spPr>
                  </p:pic>
                </p:oleObj>
              </mc:Fallback>
            </mc:AlternateContent>
          </a:graphicData>
        </a:graphic>
      </p:graphicFrame>
      <p:sp>
        <p:nvSpPr>
          <p:cNvPr id="43020" name="TextBox 43019">
            <a:extLst>
              <a:ext uri="{FF2B5EF4-FFF2-40B4-BE49-F238E27FC236}">
                <a16:creationId xmlns:a16="http://schemas.microsoft.com/office/drawing/2014/main" id="{5BB8B9D2-AD6B-4B3E-8037-83DCD91C7C84}"/>
              </a:ext>
            </a:extLst>
          </p:cNvPr>
          <p:cNvSpPr txBox="1"/>
          <p:nvPr/>
        </p:nvSpPr>
        <p:spPr>
          <a:xfrm>
            <a:off x="9529607" y="2771143"/>
            <a:ext cx="2662393" cy="3323987"/>
          </a:xfrm>
          <a:prstGeom prst="rect">
            <a:avLst/>
          </a:prstGeom>
          <a:noFill/>
        </p:spPr>
        <p:txBody>
          <a:bodyPr wrap="square" rtlCol="0">
            <a:spAutoFit/>
          </a:bodyPr>
          <a:lstStyle/>
          <a:p>
            <a:r>
              <a:rPr lang="en-US" sz="1400"/>
              <a:t>So we find T</a:t>
            </a:r>
            <a:r>
              <a:rPr lang="en-US" sz="1400" baseline="-25000"/>
              <a:t>C</a:t>
            </a:r>
            <a:r>
              <a:rPr lang="en-US" sz="1400"/>
              <a:t> and (exponent) </a:t>
            </a:r>
            <a:r>
              <a:rPr lang="el-GR" sz="1400"/>
              <a:t>β</a:t>
            </a:r>
            <a:r>
              <a:rPr lang="en-US" sz="1400"/>
              <a:t> are unchanged basically, in d &gt; 4, which is where MFT is good.  But for d &lt; 4, both are changed.  And in d &lt; 2, T</a:t>
            </a:r>
            <a:r>
              <a:rPr lang="en-US" sz="1400" baseline="-25000"/>
              <a:t>c</a:t>
            </a:r>
            <a:r>
              <a:rPr lang="en-US" sz="1400"/>
              <a:t> goes negative.  This is our first indication that d = 2 is the lower critical dimension, and d = 4 is the upper critical dimension (beyond which MFT works).  But changes in 2 &lt; d &lt; 4 are seemingly non-perturbative (don’t depend on u), and so this makes PT unreliable.  Problem is fluctuations are very strong, so while &lt;</a:t>
            </a:r>
            <a:r>
              <a:rPr lang="el-GR" sz="1400">
                <a:latin typeface="Calibri" panose="020F0502020204030204" pitchFamily="34" charset="0"/>
                <a:cs typeface="Calibri" panose="020F0502020204030204" pitchFamily="34" charset="0"/>
              </a:rPr>
              <a:t>φ</a:t>
            </a:r>
            <a:r>
              <a:rPr lang="en-US" sz="1400">
                <a:latin typeface="Calibri" panose="020F0502020204030204" pitchFamily="34" charset="0"/>
                <a:cs typeface="Calibri" panose="020F0502020204030204" pitchFamily="34" charset="0"/>
              </a:rPr>
              <a:t>&gt;</a:t>
            </a:r>
            <a:r>
              <a:rPr lang="en-US" sz="1400" baseline="30000">
                <a:latin typeface="Calibri" panose="020F0502020204030204" pitchFamily="34" charset="0"/>
                <a:cs typeface="Calibri" panose="020F0502020204030204" pitchFamily="34" charset="0"/>
              </a:rPr>
              <a:t>4</a:t>
            </a:r>
            <a:r>
              <a:rPr lang="en-US" sz="1400">
                <a:latin typeface="Calibri" panose="020F0502020204030204" pitchFamily="34" charset="0"/>
                <a:cs typeface="Calibri" panose="020F0502020204030204" pitchFamily="34" charset="0"/>
              </a:rPr>
              <a:t> is small, &lt;φ</a:t>
            </a:r>
            <a:r>
              <a:rPr lang="en-US" sz="1400" baseline="30000">
                <a:latin typeface="Calibri" panose="020F0502020204030204" pitchFamily="34" charset="0"/>
                <a:cs typeface="Calibri" panose="020F0502020204030204" pitchFamily="34" charset="0"/>
              </a:rPr>
              <a:t>4</a:t>
            </a:r>
            <a:r>
              <a:rPr lang="en-US" sz="1400">
                <a:latin typeface="Calibri" panose="020F0502020204030204" pitchFamily="34" charset="0"/>
                <a:cs typeface="Calibri" panose="020F0502020204030204" pitchFamily="34" charset="0"/>
              </a:rPr>
              <a:t>&gt; is not.  </a:t>
            </a:r>
            <a:endParaRPr lang="en-US"/>
          </a:p>
        </p:txBody>
      </p:sp>
      <p:graphicFrame>
        <p:nvGraphicFramePr>
          <p:cNvPr id="6" name="Object 5">
            <a:extLst>
              <a:ext uri="{FF2B5EF4-FFF2-40B4-BE49-F238E27FC236}">
                <a16:creationId xmlns:a16="http://schemas.microsoft.com/office/drawing/2014/main" id="{C2A5F9DC-2658-482F-AD3E-847A852F39AE}"/>
              </a:ext>
            </a:extLst>
          </p:cNvPr>
          <p:cNvGraphicFramePr>
            <a:graphicFrameLocks noChangeAspect="1"/>
          </p:cNvGraphicFramePr>
          <p:nvPr>
            <p:extLst>
              <p:ext uri="{D42A27DB-BD31-4B8C-83A1-F6EECF244321}">
                <p14:modId xmlns:p14="http://schemas.microsoft.com/office/powerpoint/2010/main" val="789311954"/>
              </p:ext>
            </p:extLst>
          </p:nvPr>
        </p:nvGraphicFramePr>
        <p:xfrm>
          <a:off x="212761" y="4449705"/>
          <a:ext cx="1165225" cy="631825"/>
        </p:xfrm>
        <a:graphic>
          <a:graphicData uri="http://schemas.openxmlformats.org/presentationml/2006/ole">
            <mc:AlternateContent xmlns:mc="http://schemas.openxmlformats.org/markup-compatibility/2006">
              <mc:Choice xmlns:v="urn:schemas-microsoft-com:vml" Requires="v">
                <p:oleObj name="Bitmap Image" r:id="rId8" imgW="1988992" imgH="1668925" progId="Paint.Picture">
                  <p:embed/>
                </p:oleObj>
              </mc:Choice>
              <mc:Fallback>
                <p:oleObj name="Bitmap Image" r:id="rId8" imgW="1988992" imgH="1668925" progId="Paint.Picture">
                  <p:embed/>
                  <p:pic>
                    <p:nvPicPr>
                      <p:cNvPr id="0" name="Object 843"/>
                      <p:cNvPicPr>
                        <a:picLocks noChangeAspect="1" noChangeArrowheads="1"/>
                      </p:cNvPicPr>
                      <p:nvPr/>
                    </p:nvPicPr>
                    <p:blipFill>
                      <a:blip r:embed="rId9">
                        <a:extLst>
                          <a:ext uri="{28A0092B-C50C-407E-A947-70E740481C1C}">
                            <a14:useLocalDpi xmlns:a14="http://schemas.microsoft.com/office/drawing/2010/main" val="0"/>
                          </a:ext>
                        </a:extLst>
                      </a:blip>
                      <a:srcRect l="17307" t="19337" r="23946" b="42552"/>
                      <a:stretch>
                        <a:fillRect/>
                      </a:stretch>
                    </p:blipFill>
                    <p:spPr bwMode="auto">
                      <a:xfrm>
                        <a:off x="212761" y="4449705"/>
                        <a:ext cx="1165225" cy="631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 name="Picture 3">
            <a:extLst>
              <a:ext uri="{FF2B5EF4-FFF2-40B4-BE49-F238E27FC236}">
                <a16:creationId xmlns:a16="http://schemas.microsoft.com/office/drawing/2014/main" id="{76EE1E67-30A2-EC3E-5ACC-84925997BC49}"/>
              </a:ext>
            </a:extLst>
          </p:cNvPr>
          <p:cNvPicPr>
            <a:picLocks noChangeAspect="1"/>
          </p:cNvPicPr>
          <p:nvPr/>
        </p:nvPicPr>
        <p:blipFill>
          <a:blip r:embed="rId10"/>
          <a:stretch>
            <a:fillRect/>
          </a:stretch>
        </p:blipFill>
        <p:spPr>
          <a:xfrm>
            <a:off x="9107326" y="387136"/>
            <a:ext cx="3033023" cy="2057578"/>
          </a:xfrm>
          <a:prstGeom prst="rect">
            <a:avLst/>
          </a:prstGeom>
        </p:spPr>
      </p:pic>
      <p:graphicFrame>
        <p:nvGraphicFramePr>
          <p:cNvPr id="3" name="Object 2">
            <a:extLst>
              <a:ext uri="{FF2B5EF4-FFF2-40B4-BE49-F238E27FC236}">
                <a16:creationId xmlns:a16="http://schemas.microsoft.com/office/drawing/2014/main" id="{08A2F856-D748-DF5D-202B-1FA8909507D1}"/>
              </a:ext>
            </a:extLst>
          </p:cNvPr>
          <p:cNvGraphicFramePr>
            <a:graphicFrameLocks noChangeAspect="1"/>
          </p:cNvGraphicFramePr>
          <p:nvPr>
            <p:extLst>
              <p:ext uri="{D42A27DB-BD31-4B8C-83A1-F6EECF244321}">
                <p14:modId xmlns:p14="http://schemas.microsoft.com/office/powerpoint/2010/main" val="258269798"/>
              </p:ext>
            </p:extLst>
          </p:nvPr>
        </p:nvGraphicFramePr>
        <p:xfrm>
          <a:off x="3915618" y="5995154"/>
          <a:ext cx="1407979" cy="721444"/>
        </p:xfrm>
        <a:graphic>
          <a:graphicData uri="http://schemas.openxmlformats.org/presentationml/2006/ole">
            <mc:AlternateContent xmlns:mc="http://schemas.openxmlformats.org/markup-compatibility/2006">
              <mc:Choice xmlns:v="urn:schemas-microsoft-com:vml" Requires="v">
                <p:oleObj name="Equation" r:id="rId11" imgW="1151826" imgH="591246" progId="Equation.DSMT4">
                  <p:embed/>
                </p:oleObj>
              </mc:Choice>
              <mc:Fallback>
                <p:oleObj name="Equation" r:id="rId11" imgW="1151826" imgH="591246" progId="Equation.DSMT4">
                  <p:embed/>
                  <p:pic>
                    <p:nvPicPr>
                      <p:cNvPr id="0" name=""/>
                      <p:cNvPicPr/>
                      <p:nvPr/>
                    </p:nvPicPr>
                    <p:blipFill>
                      <a:blip r:embed="rId12"/>
                      <a:stretch>
                        <a:fillRect/>
                      </a:stretch>
                    </p:blipFill>
                    <p:spPr>
                      <a:xfrm>
                        <a:off x="3915618" y="5995154"/>
                        <a:ext cx="1407979" cy="721444"/>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A947FD94-EF3F-8C64-D74F-1A5C2D5FAE99}"/>
              </a:ext>
            </a:extLst>
          </p:cNvPr>
          <p:cNvGraphicFramePr>
            <a:graphicFrameLocks noChangeAspect="1"/>
          </p:cNvGraphicFramePr>
          <p:nvPr>
            <p:extLst>
              <p:ext uri="{D42A27DB-BD31-4B8C-83A1-F6EECF244321}">
                <p14:modId xmlns:p14="http://schemas.microsoft.com/office/powerpoint/2010/main" val="441281514"/>
              </p:ext>
            </p:extLst>
          </p:nvPr>
        </p:nvGraphicFramePr>
        <p:xfrm>
          <a:off x="1397000" y="5796805"/>
          <a:ext cx="2343150" cy="909638"/>
        </p:xfrm>
        <a:graphic>
          <a:graphicData uri="http://schemas.openxmlformats.org/presentationml/2006/ole">
            <mc:AlternateContent xmlns:mc="http://schemas.openxmlformats.org/markup-compatibility/2006">
              <mc:Choice xmlns:v="urn:schemas-microsoft-com:vml" Requires="v">
                <p:oleObj name="Equation" r:id="rId13" imgW="2031840" imgH="787320" progId="Equation.DSMT4">
                  <p:embed/>
                </p:oleObj>
              </mc:Choice>
              <mc:Fallback>
                <p:oleObj name="Equation" r:id="rId13" imgW="2031840" imgH="787320" progId="Equation.DSMT4">
                  <p:embed/>
                  <p:pic>
                    <p:nvPicPr>
                      <p:cNvPr id="0" name=""/>
                      <p:cNvPicPr/>
                      <p:nvPr/>
                    </p:nvPicPr>
                    <p:blipFill>
                      <a:blip r:embed="rId14"/>
                      <a:stretch>
                        <a:fillRect/>
                      </a:stretch>
                    </p:blipFill>
                    <p:spPr>
                      <a:xfrm>
                        <a:off x="1397000" y="5796805"/>
                        <a:ext cx="2343150" cy="909638"/>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7B874356-B17C-2A4A-6666-E7688E7E1802}"/>
              </a:ext>
            </a:extLst>
          </p:cNvPr>
          <p:cNvGraphicFramePr>
            <a:graphicFrameLocks noChangeAspect="1"/>
          </p:cNvGraphicFramePr>
          <p:nvPr>
            <p:extLst>
              <p:ext uri="{D42A27DB-BD31-4B8C-83A1-F6EECF244321}">
                <p14:modId xmlns:p14="http://schemas.microsoft.com/office/powerpoint/2010/main" val="4242110723"/>
              </p:ext>
            </p:extLst>
          </p:nvPr>
        </p:nvGraphicFramePr>
        <p:xfrm>
          <a:off x="1493178" y="4566576"/>
          <a:ext cx="2584921" cy="572499"/>
        </p:xfrm>
        <a:graphic>
          <a:graphicData uri="http://schemas.openxmlformats.org/presentationml/2006/ole">
            <mc:AlternateContent xmlns:mc="http://schemas.openxmlformats.org/markup-compatibility/2006">
              <mc:Choice xmlns:v="urn:schemas-microsoft-com:vml" Requires="v">
                <p:oleObj name="Equation" r:id="rId15" imgW="1892160" imgH="419040" progId="Equation.DSMT4">
                  <p:embed/>
                </p:oleObj>
              </mc:Choice>
              <mc:Fallback>
                <p:oleObj name="Equation" r:id="rId15" imgW="1892160" imgH="419040" progId="Equation.DSMT4">
                  <p:embed/>
                  <p:pic>
                    <p:nvPicPr>
                      <p:cNvPr id="0" name=""/>
                      <p:cNvPicPr/>
                      <p:nvPr/>
                    </p:nvPicPr>
                    <p:blipFill>
                      <a:blip r:embed="rId16"/>
                      <a:stretch>
                        <a:fillRect/>
                      </a:stretch>
                    </p:blipFill>
                    <p:spPr>
                      <a:xfrm>
                        <a:off x="1493178" y="4566576"/>
                        <a:ext cx="2584921" cy="572499"/>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CB2881D3-00FC-BAA6-C716-7C21A437FBB2}"/>
              </a:ext>
            </a:extLst>
          </p:cNvPr>
          <p:cNvGraphicFramePr>
            <a:graphicFrameLocks noChangeAspect="1"/>
          </p:cNvGraphicFramePr>
          <p:nvPr>
            <p:extLst>
              <p:ext uri="{D42A27DB-BD31-4B8C-83A1-F6EECF244321}">
                <p14:modId xmlns:p14="http://schemas.microsoft.com/office/powerpoint/2010/main" val="593427915"/>
              </p:ext>
            </p:extLst>
          </p:nvPr>
        </p:nvGraphicFramePr>
        <p:xfrm>
          <a:off x="212761" y="5322471"/>
          <a:ext cx="2825995" cy="317876"/>
        </p:xfrm>
        <a:graphic>
          <a:graphicData uri="http://schemas.openxmlformats.org/presentationml/2006/ole">
            <mc:AlternateContent xmlns:mc="http://schemas.openxmlformats.org/markup-compatibility/2006">
              <mc:Choice xmlns:v="urn:schemas-microsoft-com:vml" Requires="v">
                <p:oleObj name="Equation" r:id="rId17" imgW="2031840" imgH="228600" progId="Equation.DSMT4">
                  <p:embed/>
                </p:oleObj>
              </mc:Choice>
              <mc:Fallback>
                <p:oleObj name="Equation" r:id="rId17" imgW="2031840" imgH="228600" progId="Equation.DSMT4">
                  <p:embed/>
                  <p:pic>
                    <p:nvPicPr>
                      <p:cNvPr id="0" name=""/>
                      <p:cNvPicPr/>
                      <p:nvPr/>
                    </p:nvPicPr>
                    <p:blipFill>
                      <a:blip r:embed="rId18"/>
                      <a:stretch>
                        <a:fillRect/>
                      </a:stretch>
                    </p:blipFill>
                    <p:spPr>
                      <a:xfrm>
                        <a:off x="212761" y="5322471"/>
                        <a:ext cx="2825995" cy="317876"/>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086D2038-EF3C-BF1F-68E5-468207754A8E}"/>
              </a:ext>
            </a:extLst>
          </p:cNvPr>
          <p:cNvSpPr txBox="1"/>
          <p:nvPr/>
        </p:nvSpPr>
        <p:spPr>
          <a:xfrm>
            <a:off x="336550" y="6009585"/>
            <a:ext cx="909446" cy="338554"/>
          </a:xfrm>
          <a:prstGeom prst="rect">
            <a:avLst/>
          </a:prstGeom>
          <a:noFill/>
        </p:spPr>
        <p:txBody>
          <a:bodyPr wrap="square" rtlCol="0">
            <a:spAutoFit/>
          </a:bodyPr>
          <a:lstStyle/>
          <a:p>
            <a:r>
              <a:rPr lang="en-US" sz="1600"/>
              <a:t>we find,</a:t>
            </a:r>
          </a:p>
        </p:txBody>
      </p:sp>
    </p:spTree>
    <p:extLst>
      <p:ext uri="{BB962C8B-B14F-4D97-AF65-F5344CB8AC3E}">
        <p14:creationId xmlns:p14="http://schemas.microsoft.com/office/powerpoint/2010/main" val="8967059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3" name="TextBox 2">
            <a:extLst>
              <a:ext uri="{FF2B5EF4-FFF2-40B4-BE49-F238E27FC236}">
                <a16:creationId xmlns:a16="http://schemas.microsoft.com/office/drawing/2014/main" id="{F94CACA1-4BCD-4573-BE25-844F17C18E60}"/>
              </a:ext>
            </a:extLst>
          </p:cNvPr>
          <p:cNvSpPr txBox="1"/>
          <p:nvPr/>
        </p:nvSpPr>
        <p:spPr>
          <a:xfrm>
            <a:off x="469781" y="1100206"/>
            <a:ext cx="10915973" cy="1631216"/>
          </a:xfrm>
          <a:prstGeom prst="rect">
            <a:avLst/>
          </a:prstGeom>
          <a:noFill/>
        </p:spPr>
        <p:txBody>
          <a:bodyPr wrap="square" rtlCol="0">
            <a:spAutoFit/>
          </a:bodyPr>
          <a:lstStyle/>
          <a:p>
            <a:r>
              <a:rPr lang="en-US" sz="1400"/>
              <a:t>So MFT breaks down near the critical point of phase transition, for d</a:t>
            </a:r>
            <a:r>
              <a:rPr lang="en-US" sz="1400" baseline="-25000"/>
              <a:t>lc</a:t>
            </a:r>
            <a:r>
              <a:rPr lang="en-US" sz="1400"/>
              <a:t> &lt; d &lt; d</a:t>
            </a:r>
            <a:r>
              <a:rPr lang="en-US" sz="1400" baseline="-25000"/>
              <a:t>uc</a:t>
            </a:r>
            <a:r>
              <a:rPr lang="en-US" sz="1400"/>
              <a:t>, because e.g. the </a:t>
            </a:r>
            <a:r>
              <a:rPr lang="el-GR" sz="1400"/>
              <a:t>φ</a:t>
            </a:r>
            <a:r>
              <a:rPr lang="en-US" sz="1400" baseline="30000"/>
              <a:t>4</a:t>
            </a:r>
            <a:r>
              <a:rPr lang="en-US" sz="1400"/>
              <a:t> term, thought to be small because we’re near T</a:t>
            </a:r>
            <a:r>
              <a:rPr lang="en-US" sz="1400" baseline="-25000"/>
              <a:t>c</a:t>
            </a:r>
            <a:r>
              <a:rPr lang="en-US" sz="1400"/>
              <a:t>, where &lt;</a:t>
            </a:r>
            <a:r>
              <a:rPr lang="el-GR" sz="1400"/>
              <a:t>φ</a:t>
            </a:r>
            <a:r>
              <a:rPr lang="en-US" sz="1400"/>
              <a:t>&gt; is small, turns out not to be, because fluctuations are so large (basically &lt;</a:t>
            </a:r>
            <a:r>
              <a:rPr lang="el-GR" sz="1400"/>
              <a:t>φ</a:t>
            </a:r>
            <a:r>
              <a:rPr lang="en-US" sz="1400"/>
              <a:t>&gt; is small but &lt;</a:t>
            </a:r>
            <a:r>
              <a:rPr lang="el-GR" sz="1400"/>
              <a:t>φ</a:t>
            </a:r>
            <a:r>
              <a:rPr lang="en-US" sz="1400" baseline="30000"/>
              <a:t>4</a:t>
            </a:r>
            <a:r>
              <a:rPr lang="en-US" sz="1400"/>
              <a:t>&gt; is not)</a:t>
            </a:r>
            <a:r>
              <a:rPr lang="en-US" sz="1600"/>
              <a:t> </a:t>
            </a:r>
            <a:r>
              <a:rPr lang="en-US" sz="1400"/>
              <a:t>(if dimensions are high enough then CLT is enough to ‘wash out’ the fluctuations).  In RG, we can find the behavior near fixed points (like critical point, and T = 0, infinity), by integrating out the ‘fast modes’: k = (</a:t>
            </a:r>
            <a:r>
              <a:rPr lang="el-GR" sz="1400">
                <a:latin typeface="Calibri" panose="020F0502020204030204" pitchFamily="34" charset="0"/>
                <a:cs typeface="Calibri" panose="020F0502020204030204" pitchFamily="34" charset="0"/>
              </a:rPr>
              <a:t>Λ</a:t>
            </a:r>
            <a:r>
              <a:rPr lang="en-US" sz="1400">
                <a:latin typeface="Calibri" panose="020F0502020204030204" pitchFamily="34" charset="0"/>
                <a:cs typeface="Calibri" panose="020F0502020204030204" pitchFamily="34" charset="0"/>
              </a:rPr>
              <a:t>/b, </a:t>
            </a:r>
            <a:r>
              <a:rPr lang="el-GR" sz="1400">
                <a:latin typeface="Calibri" panose="020F0502020204030204" pitchFamily="34" charset="0"/>
                <a:cs typeface="Calibri" panose="020F0502020204030204" pitchFamily="34" charset="0"/>
              </a:rPr>
              <a:t>Λ</a:t>
            </a:r>
            <a:r>
              <a:rPr lang="en-US" sz="1400"/>
              <a:t>), and creating an effective action for the long wavelength modes: k = (0, </a:t>
            </a:r>
            <a:r>
              <a:rPr lang="el-GR" sz="1400">
                <a:latin typeface="Calibri" panose="020F0502020204030204" pitchFamily="34" charset="0"/>
                <a:cs typeface="Calibri" panose="020F0502020204030204" pitchFamily="34" charset="0"/>
              </a:rPr>
              <a:t>Λ</a:t>
            </a:r>
            <a:r>
              <a:rPr lang="en-US" sz="1400">
                <a:latin typeface="Calibri" panose="020F0502020204030204" pitchFamily="34" charset="0"/>
                <a:cs typeface="Calibri" panose="020F0502020204030204" pitchFamily="34" charset="0"/>
              </a:rPr>
              <a:t>/b),</a:t>
            </a:r>
            <a:r>
              <a:rPr lang="en-US" sz="1400"/>
              <a:t>which predominate at those points.  Generally turns out that this new action has the same form as the old action, but with renormalized coefficients  r(b), j(b), u(b), etc., that are a function of the scale, b.  And so we can write a scaling equation for the free energy, and other thermodynamic quantities.   For illustration, say we have the Heisenberg model.</a:t>
            </a:r>
          </a:p>
        </p:txBody>
      </p:sp>
      <p:graphicFrame>
        <p:nvGraphicFramePr>
          <p:cNvPr id="4" name="Object 3">
            <a:extLst>
              <a:ext uri="{FF2B5EF4-FFF2-40B4-BE49-F238E27FC236}">
                <a16:creationId xmlns:a16="http://schemas.microsoft.com/office/drawing/2014/main" id="{5C9A612E-F497-0055-8485-07108480ACE8}"/>
              </a:ext>
            </a:extLst>
          </p:cNvPr>
          <p:cNvGraphicFramePr>
            <a:graphicFrameLocks noChangeAspect="1"/>
          </p:cNvGraphicFramePr>
          <p:nvPr/>
        </p:nvGraphicFramePr>
        <p:xfrm>
          <a:off x="587838" y="2903848"/>
          <a:ext cx="7660774" cy="597267"/>
        </p:xfrm>
        <a:graphic>
          <a:graphicData uri="http://schemas.openxmlformats.org/presentationml/2006/ole">
            <mc:AlternateContent xmlns:mc="http://schemas.openxmlformats.org/markup-compatibility/2006">
              <mc:Choice xmlns:v="urn:schemas-microsoft-com:vml" Requires="v">
                <p:oleObj name="Equation" r:id="rId2" imgW="5864564" imgH="457855" progId="Equation.DSMT4">
                  <p:embed/>
                </p:oleObj>
              </mc:Choice>
              <mc:Fallback>
                <p:oleObj name="Equation" r:id="rId2" imgW="5864564" imgH="457855" progId="Equation.DSMT4">
                  <p:embed/>
                  <p:pic>
                    <p:nvPicPr>
                      <p:cNvPr id="4" name="Object 3">
                        <a:extLst>
                          <a:ext uri="{FF2B5EF4-FFF2-40B4-BE49-F238E27FC236}">
                            <a16:creationId xmlns:a16="http://schemas.microsoft.com/office/drawing/2014/main" id="{5C9A612E-F497-0055-8485-07108480ACE8}"/>
                          </a:ext>
                        </a:extLst>
                      </p:cNvPr>
                      <p:cNvPicPr/>
                      <p:nvPr/>
                    </p:nvPicPr>
                    <p:blipFill>
                      <a:blip r:embed="rId3"/>
                      <a:stretch>
                        <a:fillRect/>
                      </a:stretch>
                    </p:blipFill>
                    <p:spPr>
                      <a:xfrm>
                        <a:off x="587838" y="2903848"/>
                        <a:ext cx="7660774" cy="597267"/>
                      </a:xfrm>
                      <a:prstGeom prst="rect">
                        <a:avLst/>
                      </a:prstGeom>
                      <a:ln w="19050">
                        <a:solidFill>
                          <a:srgbClr val="0070C0"/>
                        </a:solidFill>
                      </a:ln>
                    </p:spPr>
                  </p:pic>
                </p:oleObj>
              </mc:Fallback>
            </mc:AlternateContent>
          </a:graphicData>
        </a:graphic>
      </p:graphicFrame>
      <p:graphicFrame>
        <p:nvGraphicFramePr>
          <p:cNvPr id="6" name="Object 5">
            <a:extLst>
              <a:ext uri="{FF2B5EF4-FFF2-40B4-BE49-F238E27FC236}">
                <a16:creationId xmlns:a16="http://schemas.microsoft.com/office/drawing/2014/main" id="{943D20A1-DEBE-C430-E073-EE15342F019E}"/>
              </a:ext>
            </a:extLst>
          </p:cNvPr>
          <p:cNvGraphicFramePr>
            <a:graphicFrameLocks noChangeAspect="1"/>
          </p:cNvGraphicFramePr>
          <p:nvPr/>
        </p:nvGraphicFramePr>
        <p:xfrm>
          <a:off x="10025985" y="2903848"/>
          <a:ext cx="1123796" cy="1272177"/>
        </p:xfrm>
        <a:graphic>
          <a:graphicData uri="http://schemas.openxmlformats.org/presentationml/2006/ole">
            <mc:AlternateContent xmlns:mc="http://schemas.openxmlformats.org/markup-compatibility/2006">
              <mc:Choice xmlns:v="urn:schemas-microsoft-com:vml" Requires="v">
                <p:oleObj name="Equation" r:id="rId4" imgW="732980" imgH="829908" progId="Equation.DSMT4">
                  <p:embed/>
                </p:oleObj>
              </mc:Choice>
              <mc:Fallback>
                <p:oleObj name="Equation" r:id="rId4" imgW="732980" imgH="829908" progId="Equation.DSMT4">
                  <p:embed/>
                  <p:pic>
                    <p:nvPicPr>
                      <p:cNvPr id="6" name="Object 5">
                        <a:extLst>
                          <a:ext uri="{FF2B5EF4-FFF2-40B4-BE49-F238E27FC236}">
                            <a16:creationId xmlns:a16="http://schemas.microsoft.com/office/drawing/2014/main" id="{943D20A1-DEBE-C430-E073-EE15342F019E}"/>
                          </a:ext>
                        </a:extLst>
                      </p:cNvPr>
                      <p:cNvPicPr/>
                      <p:nvPr/>
                    </p:nvPicPr>
                    <p:blipFill>
                      <a:blip r:embed="rId5"/>
                      <a:stretch>
                        <a:fillRect/>
                      </a:stretch>
                    </p:blipFill>
                    <p:spPr>
                      <a:xfrm>
                        <a:off x="10025985" y="2903848"/>
                        <a:ext cx="1123796" cy="1272177"/>
                      </a:xfrm>
                      <a:prstGeom prst="rect">
                        <a:avLst/>
                      </a:prstGeom>
                      <a:ln w="19050">
                        <a:solidFill>
                          <a:srgbClr val="0070C0"/>
                        </a:solidFill>
                      </a:ln>
                    </p:spPr>
                  </p:pic>
                </p:oleObj>
              </mc:Fallback>
            </mc:AlternateContent>
          </a:graphicData>
        </a:graphic>
      </p:graphicFrame>
      <p:sp>
        <p:nvSpPr>
          <p:cNvPr id="7" name="TextBox 6">
            <a:extLst>
              <a:ext uri="{FF2B5EF4-FFF2-40B4-BE49-F238E27FC236}">
                <a16:creationId xmlns:a16="http://schemas.microsoft.com/office/drawing/2014/main" id="{7D49207A-1BC5-2D51-FADA-74EE62590AB1}"/>
              </a:ext>
            </a:extLst>
          </p:cNvPr>
          <p:cNvSpPr txBox="1"/>
          <p:nvPr/>
        </p:nvSpPr>
        <p:spPr>
          <a:xfrm>
            <a:off x="469781" y="3769085"/>
            <a:ext cx="9028180" cy="954107"/>
          </a:xfrm>
          <a:prstGeom prst="rect">
            <a:avLst/>
          </a:prstGeom>
          <a:noFill/>
        </p:spPr>
        <p:txBody>
          <a:bodyPr wrap="square" rtlCol="0">
            <a:spAutoFit/>
          </a:bodyPr>
          <a:lstStyle/>
          <a:p>
            <a:r>
              <a:rPr lang="en-US" sz="1400"/>
              <a:t>Then our coupling constants are r, j, and u (the </a:t>
            </a:r>
            <a:r>
              <a:rPr lang="el-GR" sz="1400">
                <a:latin typeface="Calibri" panose="020F0502020204030204" pitchFamily="34" charset="0"/>
                <a:cs typeface="Calibri" panose="020F0502020204030204" pitchFamily="34" charset="0"/>
              </a:rPr>
              <a:t>κ</a:t>
            </a:r>
            <a:r>
              <a:rPr lang="en-US" sz="1400">
                <a:latin typeface="Calibri" panose="020F0502020204030204" pitchFamily="34" charset="0"/>
                <a:cs typeface="Calibri" panose="020F0502020204030204" pitchFamily="34" charset="0"/>
              </a:rPr>
              <a:t>z</a:t>
            </a:r>
            <a:r>
              <a:rPr lang="en-US" sz="1400" baseline="30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term doesn’t get renormalized by any combination of the perturbative terms (j and u), so it’s kind of like a spectator variable.   The values of r, j, u that our system resides at our the physical values, which we’ll also call r</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j</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u</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When integrate out the fast modes, and rescale the fields, etc., we general find integral equations for the new coupling constants which we can transform to differential equations.  </a:t>
            </a:r>
            <a:endParaRPr lang="en-US" sz="1400"/>
          </a:p>
        </p:txBody>
      </p:sp>
      <p:graphicFrame>
        <p:nvGraphicFramePr>
          <p:cNvPr id="8" name="Object 7">
            <a:extLst>
              <a:ext uri="{FF2B5EF4-FFF2-40B4-BE49-F238E27FC236}">
                <a16:creationId xmlns:a16="http://schemas.microsoft.com/office/drawing/2014/main" id="{928BBE49-70BD-A3D6-4406-F8EEB70A4BBA}"/>
              </a:ext>
            </a:extLst>
          </p:cNvPr>
          <p:cNvGraphicFramePr>
            <a:graphicFrameLocks noChangeAspect="1"/>
          </p:cNvGraphicFramePr>
          <p:nvPr/>
        </p:nvGraphicFramePr>
        <p:xfrm>
          <a:off x="548510" y="4974951"/>
          <a:ext cx="1889891" cy="1622049"/>
        </p:xfrm>
        <a:graphic>
          <a:graphicData uri="http://schemas.openxmlformats.org/presentationml/2006/ole">
            <mc:AlternateContent xmlns:mc="http://schemas.openxmlformats.org/markup-compatibility/2006">
              <mc:Choice xmlns:v="urn:schemas-microsoft-com:vml" Requires="v">
                <p:oleObj name="Equation" r:id="rId6" imgW="1399392" imgH="1201961" progId="Equation.DSMT4">
                  <p:embed/>
                </p:oleObj>
              </mc:Choice>
              <mc:Fallback>
                <p:oleObj name="Equation" r:id="rId6" imgW="1399392" imgH="1201961" progId="Equation.DSMT4">
                  <p:embed/>
                  <p:pic>
                    <p:nvPicPr>
                      <p:cNvPr id="8" name="Object 7">
                        <a:extLst>
                          <a:ext uri="{FF2B5EF4-FFF2-40B4-BE49-F238E27FC236}">
                            <a16:creationId xmlns:a16="http://schemas.microsoft.com/office/drawing/2014/main" id="{928BBE49-70BD-A3D6-4406-F8EEB70A4BBA}"/>
                          </a:ext>
                        </a:extLst>
                      </p:cNvPr>
                      <p:cNvPicPr/>
                      <p:nvPr/>
                    </p:nvPicPr>
                    <p:blipFill>
                      <a:blip r:embed="rId7"/>
                      <a:stretch>
                        <a:fillRect/>
                      </a:stretch>
                    </p:blipFill>
                    <p:spPr>
                      <a:xfrm>
                        <a:off x="548510" y="4974951"/>
                        <a:ext cx="1889891" cy="1622049"/>
                      </a:xfrm>
                      <a:prstGeom prst="rect">
                        <a:avLst/>
                      </a:prstGeom>
                    </p:spPr>
                  </p:pic>
                </p:oleObj>
              </mc:Fallback>
            </mc:AlternateContent>
          </a:graphicData>
        </a:graphic>
      </p:graphicFrame>
    </p:spTree>
    <p:extLst>
      <p:ext uri="{BB962C8B-B14F-4D97-AF65-F5344CB8AC3E}">
        <p14:creationId xmlns:p14="http://schemas.microsoft.com/office/powerpoint/2010/main" val="334477699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3" name="TextBox 2">
            <a:extLst>
              <a:ext uri="{FF2B5EF4-FFF2-40B4-BE49-F238E27FC236}">
                <a16:creationId xmlns:a16="http://schemas.microsoft.com/office/drawing/2014/main" id="{F94CACA1-4BCD-4573-BE25-844F17C18E60}"/>
              </a:ext>
            </a:extLst>
          </p:cNvPr>
          <p:cNvSpPr txBox="1"/>
          <p:nvPr/>
        </p:nvSpPr>
        <p:spPr>
          <a:xfrm>
            <a:off x="469781" y="1100206"/>
            <a:ext cx="11201109" cy="2893100"/>
          </a:xfrm>
          <a:prstGeom prst="rect">
            <a:avLst/>
          </a:prstGeom>
          <a:noFill/>
        </p:spPr>
        <p:txBody>
          <a:bodyPr wrap="square" rtlCol="0">
            <a:spAutoFit/>
          </a:bodyPr>
          <a:lstStyle/>
          <a:p>
            <a:pPr marL="0" marR="0">
              <a:spcBef>
                <a:spcPts val="0"/>
              </a:spcBef>
              <a:spcAft>
                <a:spcPts val="0"/>
              </a:spcAft>
            </a:pPr>
            <a:r>
              <a:rPr lang="en-US" sz="1400">
                <a:effectLst/>
                <a:latin typeface="Calibri" panose="020F0502020204030204" pitchFamily="34" charset="0"/>
                <a:ea typeface="Times New Roman" panose="02020603050405020304" pitchFamily="18" charset="0"/>
              </a:rPr>
              <a:t>What solution do we expect?  Generically, as we increase b, we are ‘zooming’ out from the system.  And in that case, the fluctuations will seem less severe, since we’ll be averaging over larger effective cell size.  Fluctuations are greatest near the critical point.  So one expects that as fluctuations decrease, we’re leaving the critical point.  So under renormalization, our coupling constants should scale away from the critical point.  So if we start at a temperature above the critical point, then we’d expect renormalization to result in further increasing temperature since this means less fluctuations because the spins more uniformly point randomly; there is less correlation between neighboring spins.  If we start below the critical temperature, then we’d expect the temperature to further decrease, as this also means less fluctuations because the spins get frozen into their ordered state.  And in either case, if we start with non-zero field, we’d expect the field strength to get higher under renormalization (either in positive or negative direction), as this also would be congruent with decreasing fluctuations.  Since r and j increase w/o bound in the positive or negative directions, they’re called relevant parameters.  What about the coupling constant u?  To be consistent with Widom’s scaling hypothesis, we’ll see that u must go to a constant under renormalization.  And it’s called therefore an irrelevant parameter.  Parenthetically, if the constant it goes to is 0, then it’s called a dangerously irrelevant parameter.  </a:t>
            </a:r>
            <a:r>
              <a:rPr lang="en-US" sz="1400" i="1">
                <a:effectLst/>
                <a:latin typeface="Calibri" panose="020F0502020204030204" pitchFamily="34" charset="0"/>
                <a:ea typeface="Times New Roman" panose="02020603050405020304" pitchFamily="18" charset="0"/>
              </a:rPr>
              <a:t>Dangerous</a:t>
            </a:r>
            <a:r>
              <a:rPr lang="en-US" sz="1400">
                <a:effectLst/>
                <a:latin typeface="Calibri" panose="020F0502020204030204" pitchFamily="34" charset="0"/>
                <a:ea typeface="Times New Roman" panose="02020603050405020304" pitchFamily="18" charset="0"/>
              </a:rPr>
              <a:t> because thermodynamic quantities often depend on u in such a fashion that if u → 0, we’d need delicate cancelations to avoid having f, m, etc., → ∞.  And if u were to not change at all, then it’d be called a marginal parameter.  Now it is possible that under renormalization, r, j, and u do not change at all.  Values (r</a:t>
            </a:r>
            <a:r>
              <a:rPr lang="en-US" sz="1400" baseline="30000">
                <a:effectLst/>
                <a:latin typeface="Calibri" panose="020F0502020204030204" pitchFamily="34" charset="0"/>
                <a:ea typeface="Times New Roman" panose="02020603050405020304" pitchFamily="18" charset="0"/>
              </a:rPr>
              <a:t>*</a:t>
            </a:r>
            <a:r>
              <a:rPr lang="en-US" sz="1400">
                <a:effectLst/>
                <a:latin typeface="Calibri" panose="020F0502020204030204" pitchFamily="34" charset="0"/>
                <a:ea typeface="Times New Roman" panose="02020603050405020304" pitchFamily="18" charset="0"/>
              </a:rPr>
              <a:t>, j</a:t>
            </a:r>
            <a:r>
              <a:rPr lang="en-US" sz="1400" baseline="30000">
                <a:effectLst/>
                <a:latin typeface="Calibri" panose="020F0502020204030204" pitchFamily="34" charset="0"/>
                <a:ea typeface="Times New Roman" panose="02020603050405020304" pitchFamily="18" charset="0"/>
              </a:rPr>
              <a:t>*</a:t>
            </a:r>
            <a:r>
              <a:rPr lang="en-US" sz="1400">
                <a:effectLst/>
                <a:latin typeface="Calibri" panose="020F0502020204030204" pitchFamily="34" charset="0"/>
                <a:ea typeface="Times New Roman" panose="02020603050405020304" pitchFamily="18" charset="0"/>
              </a:rPr>
              <a:t>, u</a:t>
            </a:r>
            <a:r>
              <a:rPr lang="en-US" sz="1400" baseline="30000">
                <a:effectLst/>
                <a:latin typeface="Calibri" panose="020F0502020204030204" pitchFamily="34" charset="0"/>
                <a:ea typeface="Times New Roman" panose="02020603050405020304" pitchFamily="18" charset="0"/>
              </a:rPr>
              <a:t>*</a:t>
            </a:r>
            <a:r>
              <a:rPr lang="en-US" sz="1400">
                <a:effectLst/>
                <a:latin typeface="Calibri" panose="020F0502020204030204" pitchFamily="34" charset="0"/>
                <a:ea typeface="Times New Roman" panose="02020603050405020304" pitchFamily="18" charset="0"/>
              </a:rPr>
              <a:t>) where this happens are called </a:t>
            </a:r>
            <a:r>
              <a:rPr lang="en-US" sz="1400" i="1">
                <a:effectLst/>
                <a:latin typeface="Calibri" panose="020F0502020204030204" pitchFamily="34" charset="0"/>
                <a:ea typeface="Times New Roman" panose="02020603050405020304" pitchFamily="18" charset="0"/>
              </a:rPr>
              <a:t>fixed</a:t>
            </a:r>
            <a:r>
              <a:rPr lang="en-US" sz="1400">
                <a:effectLst/>
                <a:latin typeface="Calibri" panose="020F0502020204030204" pitchFamily="34" charset="0"/>
                <a:ea typeface="Times New Roman" panose="02020603050405020304" pitchFamily="18" charset="0"/>
              </a:rPr>
              <a:t> points.  </a:t>
            </a:r>
            <a:endParaRPr lang="en-US" sz="1400">
              <a:effectLst/>
              <a:latin typeface="Times New Roman" panose="02020603050405020304" pitchFamily="18" charset="0"/>
              <a:ea typeface="Times New Roman" panose="02020603050405020304" pitchFamily="18" charset="0"/>
            </a:endParaRPr>
          </a:p>
        </p:txBody>
      </p:sp>
      <p:graphicFrame>
        <p:nvGraphicFramePr>
          <p:cNvPr id="13" name="Object 12">
            <a:extLst>
              <a:ext uri="{FF2B5EF4-FFF2-40B4-BE49-F238E27FC236}">
                <a16:creationId xmlns:a16="http://schemas.microsoft.com/office/drawing/2014/main" id="{C990EDC5-C486-6E10-C738-6FD71F298C9E}"/>
              </a:ext>
            </a:extLst>
          </p:cNvPr>
          <p:cNvGraphicFramePr>
            <a:graphicFrameLocks noChangeAspect="1"/>
          </p:cNvGraphicFramePr>
          <p:nvPr/>
        </p:nvGraphicFramePr>
        <p:xfrm>
          <a:off x="3982719" y="4908165"/>
          <a:ext cx="2762250" cy="1674813"/>
        </p:xfrm>
        <a:graphic>
          <a:graphicData uri="http://schemas.openxmlformats.org/presentationml/2006/ole">
            <mc:AlternateContent xmlns:mc="http://schemas.openxmlformats.org/markup-compatibility/2006">
              <mc:Choice xmlns:v="urn:schemas-microsoft-com:vml" Requires="v">
                <p:oleObj name="Equation" r:id="rId2" imgW="2222280" imgH="1346040" progId="Equation.DSMT4">
                  <p:embed/>
                </p:oleObj>
              </mc:Choice>
              <mc:Fallback>
                <p:oleObj name="Equation" r:id="rId2" imgW="2222280" imgH="1346040" progId="Equation.DSMT4">
                  <p:embed/>
                  <p:pic>
                    <p:nvPicPr>
                      <p:cNvPr id="13" name="Object 12">
                        <a:extLst>
                          <a:ext uri="{FF2B5EF4-FFF2-40B4-BE49-F238E27FC236}">
                            <a16:creationId xmlns:a16="http://schemas.microsoft.com/office/drawing/2014/main" id="{C990EDC5-C486-6E10-C738-6FD71F298C9E}"/>
                          </a:ext>
                        </a:extLst>
                      </p:cNvPr>
                      <p:cNvPicPr/>
                      <p:nvPr/>
                    </p:nvPicPr>
                    <p:blipFill>
                      <a:blip r:embed="rId3"/>
                      <a:stretch>
                        <a:fillRect/>
                      </a:stretch>
                    </p:blipFill>
                    <p:spPr>
                      <a:xfrm>
                        <a:off x="3982719" y="4908165"/>
                        <a:ext cx="2762250" cy="1674813"/>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76BC2CE6-E26B-F296-0485-5387C7ECF96B}"/>
              </a:ext>
            </a:extLst>
          </p:cNvPr>
          <p:cNvSpPr txBox="1"/>
          <p:nvPr/>
        </p:nvSpPr>
        <p:spPr>
          <a:xfrm>
            <a:off x="469781" y="4501101"/>
            <a:ext cx="3217316" cy="307777"/>
          </a:xfrm>
          <a:prstGeom prst="rect">
            <a:avLst/>
          </a:prstGeom>
          <a:noFill/>
        </p:spPr>
        <p:txBody>
          <a:bodyPr wrap="square" rtlCol="0">
            <a:spAutoFit/>
          </a:bodyPr>
          <a:lstStyle/>
          <a:p>
            <a:r>
              <a:rPr lang="en-US" sz="1400">
                <a:effectLst/>
                <a:latin typeface="Calibri" panose="020F0502020204030204" pitchFamily="34" charset="0"/>
                <a:ea typeface="Times New Roman" panose="02020603050405020304" pitchFamily="18" charset="0"/>
              </a:rPr>
              <a:t>Such a point would be characterized by:</a:t>
            </a:r>
            <a:endParaRPr lang="en-US" sz="1400"/>
          </a:p>
        </p:txBody>
      </p:sp>
      <p:graphicFrame>
        <p:nvGraphicFramePr>
          <p:cNvPr id="15" name="Object 14">
            <a:extLst>
              <a:ext uri="{FF2B5EF4-FFF2-40B4-BE49-F238E27FC236}">
                <a16:creationId xmlns:a16="http://schemas.microsoft.com/office/drawing/2014/main" id="{6D6F1517-9435-A9D2-39FA-75A211A95CCE}"/>
              </a:ext>
            </a:extLst>
          </p:cNvPr>
          <p:cNvGraphicFramePr>
            <a:graphicFrameLocks noChangeAspect="1"/>
          </p:cNvGraphicFramePr>
          <p:nvPr/>
        </p:nvGraphicFramePr>
        <p:xfrm>
          <a:off x="557915" y="4950503"/>
          <a:ext cx="1619613" cy="1054363"/>
        </p:xfrm>
        <a:graphic>
          <a:graphicData uri="http://schemas.openxmlformats.org/presentationml/2006/ole">
            <mc:AlternateContent xmlns:mc="http://schemas.openxmlformats.org/markup-compatibility/2006">
              <mc:Choice xmlns:v="urn:schemas-microsoft-com:vml" Requires="v">
                <p:oleObj name="Equation" r:id="rId4" imgW="1114044" imgH="724998" progId="Equation.DSMT4">
                  <p:embed/>
                </p:oleObj>
              </mc:Choice>
              <mc:Fallback>
                <p:oleObj name="Equation" r:id="rId4" imgW="1114044" imgH="724998" progId="Equation.DSMT4">
                  <p:embed/>
                  <p:pic>
                    <p:nvPicPr>
                      <p:cNvPr id="15" name="Object 14">
                        <a:extLst>
                          <a:ext uri="{FF2B5EF4-FFF2-40B4-BE49-F238E27FC236}">
                            <a16:creationId xmlns:a16="http://schemas.microsoft.com/office/drawing/2014/main" id="{6D6F1517-9435-A9D2-39FA-75A211A95CCE}"/>
                          </a:ext>
                        </a:extLst>
                      </p:cNvPr>
                      <p:cNvPicPr/>
                      <p:nvPr/>
                    </p:nvPicPr>
                    <p:blipFill>
                      <a:blip r:embed="rId5"/>
                      <a:stretch>
                        <a:fillRect/>
                      </a:stretch>
                    </p:blipFill>
                    <p:spPr>
                      <a:xfrm>
                        <a:off x="557915" y="4950503"/>
                        <a:ext cx="1619613" cy="1054363"/>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636F5318-3E77-4C67-8CDB-49DF4618F019}"/>
              </a:ext>
            </a:extLst>
          </p:cNvPr>
          <p:cNvSpPr txBox="1"/>
          <p:nvPr/>
        </p:nvSpPr>
        <p:spPr>
          <a:xfrm>
            <a:off x="3876170" y="4501100"/>
            <a:ext cx="3507855" cy="307777"/>
          </a:xfrm>
          <a:prstGeom prst="rect">
            <a:avLst/>
          </a:prstGeom>
          <a:noFill/>
        </p:spPr>
        <p:txBody>
          <a:bodyPr wrap="square" rtlCol="0">
            <a:spAutoFit/>
          </a:bodyPr>
          <a:lstStyle/>
          <a:p>
            <a:r>
              <a:rPr lang="en-US" sz="1400"/>
              <a:t>linearizing around the fixed point, we’d have:</a:t>
            </a:r>
          </a:p>
        </p:txBody>
      </p:sp>
      <p:graphicFrame>
        <p:nvGraphicFramePr>
          <p:cNvPr id="4" name="Object 3">
            <a:extLst>
              <a:ext uri="{FF2B5EF4-FFF2-40B4-BE49-F238E27FC236}">
                <a16:creationId xmlns:a16="http://schemas.microsoft.com/office/drawing/2014/main" id="{8D44CC34-FB24-63CF-A624-2054650397EF}"/>
              </a:ext>
            </a:extLst>
          </p:cNvPr>
          <p:cNvGraphicFramePr>
            <a:graphicFrameLocks noChangeAspect="1"/>
          </p:cNvGraphicFramePr>
          <p:nvPr/>
        </p:nvGraphicFramePr>
        <p:xfrm>
          <a:off x="8021670" y="4908165"/>
          <a:ext cx="1666597" cy="529694"/>
        </p:xfrm>
        <a:graphic>
          <a:graphicData uri="http://schemas.openxmlformats.org/presentationml/2006/ole">
            <mc:AlternateContent xmlns:mc="http://schemas.openxmlformats.org/markup-compatibility/2006">
              <mc:Choice xmlns:v="urn:schemas-microsoft-com:vml" Requires="v">
                <p:oleObj name="Equation" r:id="rId6" imgW="1228111" imgH="391160" progId="Equation.DSMT4">
                  <p:embed/>
                </p:oleObj>
              </mc:Choice>
              <mc:Fallback>
                <p:oleObj name="Equation" r:id="rId6" imgW="1228111" imgH="391160" progId="Equation.DSMT4">
                  <p:embed/>
                  <p:pic>
                    <p:nvPicPr>
                      <p:cNvPr id="4" name="Object 3">
                        <a:extLst>
                          <a:ext uri="{FF2B5EF4-FFF2-40B4-BE49-F238E27FC236}">
                            <a16:creationId xmlns:a16="http://schemas.microsoft.com/office/drawing/2014/main" id="{8D44CC34-FB24-63CF-A624-2054650397EF}"/>
                          </a:ext>
                        </a:extLst>
                      </p:cNvPr>
                      <p:cNvPicPr/>
                      <p:nvPr/>
                    </p:nvPicPr>
                    <p:blipFill>
                      <a:blip r:embed="rId7"/>
                      <a:stretch>
                        <a:fillRect/>
                      </a:stretch>
                    </p:blipFill>
                    <p:spPr>
                      <a:xfrm>
                        <a:off x="8021670" y="4908165"/>
                        <a:ext cx="1666597" cy="529694"/>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CF3C8E1F-96A5-D0D8-89F7-A9C53EBDE76F}"/>
              </a:ext>
            </a:extLst>
          </p:cNvPr>
          <p:cNvSpPr txBox="1"/>
          <p:nvPr/>
        </p:nvSpPr>
        <p:spPr>
          <a:xfrm>
            <a:off x="7944465" y="4501099"/>
            <a:ext cx="1802793" cy="307777"/>
          </a:xfrm>
          <a:prstGeom prst="rect">
            <a:avLst/>
          </a:prstGeom>
          <a:noFill/>
        </p:spPr>
        <p:txBody>
          <a:bodyPr wrap="square" rtlCol="0">
            <a:spAutoFit/>
          </a:bodyPr>
          <a:lstStyle/>
          <a:p>
            <a:r>
              <a:rPr lang="en-US" sz="1400"/>
              <a:t>or as matrix equation:</a:t>
            </a:r>
          </a:p>
        </p:txBody>
      </p:sp>
      <p:graphicFrame>
        <p:nvGraphicFramePr>
          <p:cNvPr id="6" name="Object 5">
            <a:extLst>
              <a:ext uri="{FF2B5EF4-FFF2-40B4-BE49-F238E27FC236}">
                <a16:creationId xmlns:a16="http://schemas.microsoft.com/office/drawing/2014/main" id="{6570ACF9-900F-BE0C-EDD6-DE4D83748705}"/>
              </a:ext>
            </a:extLst>
          </p:cNvPr>
          <p:cNvGraphicFramePr>
            <a:graphicFrameLocks noChangeAspect="1"/>
          </p:cNvGraphicFramePr>
          <p:nvPr/>
        </p:nvGraphicFramePr>
        <p:xfrm>
          <a:off x="8021670" y="6190870"/>
          <a:ext cx="2567673" cy="487617"/>
        </p:xfrm>
        <a:graphic>
          <a:graphicData uri="http://schemas.openxmlformats.org/presentationml/2006/ole">
            <mc:AlternateContent xmlns:mc="http://schemas.openxmlformats.org/markup-compatibility/2006">
              <mc:Choice xmlns:v="urn:schemas-microsoft-com:vml" Requires="v">
                <p:oleObj name="Equation" r:id="rId8" imgW="1856380" imgH="352945" progId="Equation.DSMT4">
                  <p:embed/>
                </p:oleObj>
              </mc:Choice>
              <mc:Fallback>
                <p:oleObj name="Equation" r:id="rId8" imgW="1856380" imgH="352945" progId="Equation.DSMT4">
                  <p:embed/>
                  <p:pic>
                    <p:nvPicPr>
                      <p:cNvPr id="6" name="Object 5">
                        <a:extLst>
                          <a:ext uri="{FF2B5EF4-FFF2-40B4-BE49-F238E27FC236}">
                            <a16:creationId xmlns:a16="http://schemas.microsoft.com/office/drawing/2014/main" id="{6570ACF9-900F-BE0C-EDD6-DE4D83748705}"/>
                          </a:ext>
                        </a:extLst>
                      </p:cNvPr>
                      <p:cNvPicPr/>
                      <p:nvPr/>
                    </p:nvPicPr>
                    <p:blipFill>
                      <a:blip r:embed="rId9"/>
                      <a:stretch>
                        <a:fillRect/>
                      </a:stretch>
                    </p:blipFill>
                    <p:spPr>
                      <a:xfrm>
                        <a:off x="8021670" y="6190870"/>
                        <a:ext cx="2567673" cy="487617"/>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572741E6-087D-5CCD-624E-B05A1B99554F}"/>
              </a:ext>
            </a:extLst>
          </p:cNvPr>
          <p:cNvSpPr txBox="1"/>
          <p:nvPr/>
        </p:nvSpPr>
        <p:spPr>
          <a:xfrm>
            <a:off x="7953571" y="5611640"/>
            <a:ext cx="3621522" cy="523220"/>
          </a:xfrm>
          <a:prstGeom prst="rect">
            <a:avLst/>
          </a:prstGeom>
          <a:noFill/>
        </p:spPr>
        <p:txBody>
          <a:bodyPr wrap="square" rtlCol="0">
            <a:spAutoFit/>
          </a:bodyPr>
          <a:lstStyle/>
          <a:p>
            <a:r>
              <a:rPr lang="en-US" sz="1400"/>
              <a:t>diagonalizing the beta-matrix, we have the following generic solution,</a:t>
            </a:r>
          </a:p>
        </p:txBody>
      </p:sp>
    </p:spTree>
    <p:extLst>
      <p:ext uri="{BB962C8B-B14F-4D97-AF65-F5344CB8AC3E}">
        <p14:creationId xmlns:p14="http://schemas.microsoft.com/office/powerpoint/2010/main" val="29096646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3" name="TextBox 2">
            <a:extLst>
              <a:ext uri="{FF2B5EF4-FFF2-40B4-BE49-F238E27FC236}">
                <a16:creationId xmlns:a16="http://schemas.microsoft.com/office/drawing/2014/main" id="{F94CACA1-4BCD-4573-BE25-844F17C18E60}"/>
              </a:ext>
            </a:extLst>
          </p:cNvPr>
          <p:cNvSpPr txBox="1"/>
          <p:nvPr/>
        </p:nvSpPr>
        <p:spPr>
          <a:xfrm>
            <a:off x="290676" y="984387"/>
            <a:ext cx="7387117" cy="1815882"/>
          </a:xfrm>
          <a:prstGeom prst="rect">
            <a:avLst/>
          </a:prstGeom>
          <a:noFill/>
        </p:spPr>
        <p:txBody>
          <a:bodyPr wrap="square" rtlCol="0">
            <a:spAutoFit/>
          </a:bodyPr>
          <a:lstStyle/>
          <a:p>
            <a:pPr marL="0" marR="0">
              <a:spcBef>
                <a:spcPts val="0"/>
              </a:spcBef>
              <a:spcAft>
                <a:spcPts val="0"/>
              </a:spcAft>
            </a:pPr>
            <a:r>
              <a:rPr lang="en-US" sz="1400">
                <a:effectLst/>
                <a:ea typeface="Times New Roman" panose="02020603050405020304" pitchFamily="18" charset="0"/>
              </a:rPr>
              <a:t>A rough depiction of the trajectories is shown to right.  The arrows along the r-axis is the |r&gt; eigenvector, those (the dot) along the j-axis is the |j&gt; eigenvector, and the diagonal one is the |u&gt; eigenvector.   The directions of the arrows are indications of whether the associated eigenvalues are positive (outwards) or negative (inwards).  The critical hypersurface consists of the critical points for each different u.  Equivalently, it is the set of points with infinite correlation length.  It will therefore consist of all the points that flow into the fixed point, because the fixed point has infinite correlation length, and correlation length always decreases along a flow.   It will therefore lie along the |u&gt; eigenvector, assuming it has negative eigenvalue.  </a:t>
            </a:r>
          </a:p>
        </p:txBody>
      </p:sp>
      <p:pic>
        <p:nvPicPr>
          <p:cNvPr id="19" name="Picture 18" descr="Diagram&#10;&#10;Description automatically generated">
            <a:extLst>
              <a:ext uri="{FF2B5EF4-FFF2-40B4-BE49-F238E27FC236}">
                <a16:creationId xmlns:a16="http://schemas.microsoft.com/office/drawing/2014/main" id="{81863657-363D-F705-DF51-6248A2D90A7D}"/>
              </a:ext>
            </a:extLst>
          </p:cNvPr>
          <p:cNvPicPr>
            <a:picLocks noChangeAspect="1"/>
          </p:cNvPicPr>
          <p:nvPr/>
        </p:nvPicPr>
        <p:blipFill rotWithShape="1">
          <a:blip r:embed="rId2"/>
          <a:srcRect l="3606" t="582" r="2511" b="4429"/>
          <a:stretch/>
        </p:blipFill>
        <p:spPr bwMode="auto">
          <a:xfrm>
            <a:off x="8509617" y="621276"/>
            <a:ext cx="3411375" cy="2373131"/>
          </a:xfrm>
          <a:prstGeom prst="rect">
            <a:avLst/>
          </a:prstGeom>
          <a:ln>
            <a:noFill/>
          </a:ln>
          <a:extLst>
            <a:ext uri="{53640926-AAD7-44D8-BBD7-CCE9431645EC}">
              <a14:shadowObscured xmlns:a14="http://schemas.microsoft.com/office/drawing/2010/main"/>
            </a:ext>
          </a:extLst>
        </p:spPr>
      </p:pic>
      <p:pic>
        <p:nvPicPr>
          <p:cNvPr id="20" name="Picture 19" descr="Diagram&#10;&#10;Description automatically generated">
            <a:extLst>
              <a:ext uri="{FF2B5EF4-FFF2-40B4-BE49-F238E27FC236}">
                <a16:creationId xmlns:a16="http://schemas.microsoft.com/office/drawing/2014/main" id="{7147CFC4-968B-DBE6-063E-FA76A5271B91}"/>
              </a:ext>
            </a:extLst>
          </p:cNvPr>
          <p:cNvPicPr>
            <a:picLocks noChangeAspect="1"/>
          </p:cNvPicPr>
          <p:nvPr/>
        </p:nvPicPr>
        <p:blipFill>
          <a:blip r:embed="rId3"/>
          <a:stretch>
            <a:fillRect/>
          </a:stretch>
        </p:blipFill>
        <p:spPr>
          <a:xfrm>
            <a:off x="8430973" y="3896235"/>
            <a:ext cx="3137706" cy="2275699"/>
          </a:xfrm>
          <a:prstGeom prst="rect">
            <a:avLst/>
          </a:prstGeom>
        </p:spPr>
      </p:pic>
      <p:sp>
        <p:nvSpPr>
          <p:cNvPr id="29" name="TextBox 28">
            <a:extLst>
              <a:ext uri="{FF2B5EF4-FFF2-40B4-BE49-F238E27FC236}">
                <a16:creationId xmlns:a16="http://schemas.microsoft.com/office/drawing/2014/main" id="{B49B80BE-AC5F-A1E8-5E60-13139CCF4579}"/>
              </a:ext>
            </a:extLst>
          </p:cNvPr>
          <p:cNvSpPr txBox="1"/>
          <p:nvPr/>
        </p:nvSpPr>
        <p:spPr>
          <a:xfrm>
            <a:off x="290676" y="2944003"/>
            <a:ext cx="8666514" cy="307777"/>
          </a:xfrm>
          <a:prstGeom prst="rect">
            <a:avLst/>
          </a:prstGeom>
          <a:noFill/>
        </p:spPr>
        <p:txBody>
          <a:bodyPr wrap="square" rtlCol="0">
            <a:spAutoFit/>
          </a:bodyPr>
          <a:lstStyle/>
          <a:p>
            <a:pPr marL="0" marR="0">
              <a:spcBef>
                <a:spcPts val="0"/>
              </a:spcBef>
              <a:spcAft>
                <a:spcPts val="0"/>
              </a:spcAft>
            </a:pPr>
            <a:r>
              <a:rPr lang="en-US" sz="1400">
                <a:effectLst/>
                <a:ea typeface="Times New Roman" panose="02020603050405020304" pitchFamily="18" charset="0"/>
              </a:rPr>
              <a:t>We can generate a rough solution.  We’re most interested in initial conditions close to the critical point.  We have:  </a:t>
            </a:r>
          </a:p>
        </p:txBody>
      </p:sp>
      <p:graphicFrame>
        <p:nvGraphicFramePr>
          <p:cNvPr id="30" name="Object 29">
            <a:extLst>
              <a:ext uri="{FF2B5EF4-FFF2-40B4-BE49-F238E27FC236}">
                <a16:creationId xmlns:a16="http://schemas.microsoft.com/office/drawing/2014/main" id="{DFFBFE30-85C3-B9E8-E893-C8A6F56A75A4}"/>
              </a:ext>
            </a:extLst>
          </p:cNvPr>
          <p:cNvGraphicFramePr>
            <a:graphicFrameLocks noChangeAspect="1"/>
          </p:cNvGraphicFramePr>
          <p:nvPr/>
        </p:nvGraphicFramePr>
        <p:xfrm>
          <a:off x="387353" y="3380220"/>
          <a:ext cx="5852190" cy="766782"/>
        </p:xfrm>
        <a:graphic>
          <a:graphicData uri="http://schemas.openxmlformats.org/presentationml/2006/ole">
            <mc:AlternateContent xmlns:mc="http://schemas.openxmlformats.org/markup-compatibility/2006">
              <mc:Choice xmlns:v="urn:schemas-microsoft-com:vml" Requires="v">
                <p:oleObj name="Equation" r:id="rId4" imgW="4446101" imgH="581873" progId="Equation.DSMT4">
                  <p:embed/>
                </p:oleObj>
              </mc:Choice>
              <mc:Fallback>
                <p:oleObj name="Equation" r:id="rId4" imgW="4446101" imgH="581873" progId="Equation.DSMT4">
                  <p:embed/>
                  <p:pic>
                    <p:nvPicPr>
                      <p:cNvPr id="30" name="Object 29">
                        <a:extLst>
                          <a:ext uri="{FF2B5EF4-FFF2-40B4-BE49-F238E27FC236}">
                            <a16:creationId xmlns:a16="http://schemas.microsoft.com/office/drawing/2014/main" id="{DFFBFE30-85C3-B9E8-E893-C8A6F56A75A4}"/>
                          </a:ext>
                        </a:extLst>
                      </p:cNvPr>
                      <p:cNvPicPr/>
                      <p:nvPr/>
                    </p:nvPicPr>
                    <p:blipFill>
                      <a:blip r:embed="rId5"/>
                      <a:stretch>
                        <a:fillRect/>
                      </a:stretch>
                    </p:blipFill>
                    <p:spPr>
                      <a:xfrm>
                        <a:off x="387353" y="3380220"/>
                        <a:ext cx="5852190" cy="766782"/>
                      </a:xfrm>
                      <a:prstGeom prst="rect">
                        <a:avLst/>
                      </a:prstGeom>
                    </p:spPr>
                  </p:pic>
                </p:oleObj>
              </mc:Fallback>
            </mc:AlternateContent>
          </a:graphicData>
        </a:graphic>
      </p:graphicFrame>
      <p:graphicFrame>
        <p:nvGraphicFramePr>
          <p:cNvPr id="31" name="Object 30">
            <a:extLst>
              <a:ext uri="{FF2B5EF4-FFF2-40B4-BE49-F238E27FC236}">
                <a16:creationId xmlns:a16="http://schemas.microsoft.com/office/drawing/2014/main" id="{61270DBC-ED01-8488-EC59-AD321FF1411F}"/>
              </a:ext>
            </a:extLst>
          </p:cNvPr>
          <p:cNvGraphicFramePr>
            <a:graphicFrameLocks noChangeAspect="1"/>
          </p:cNvGraphicFramePr>
          <p:nvPr/>
        </p:nvGraphicFramePr>
        <p:xfrm>
          <a:off x="387353" y="4752455"/>
          <a:ext cx="7066024" cy="351082"/>
        </p:xfrm>
        <a:graphic>
          <a:graphicData uri="http://schemas.openxmlformats.org/presentationml/2006/ole">
            <mc:AlternateContent xmlns:mc="http://schemas.openxmlformats.org/markup-compatibility/2006">
              <mc:Choice xmlns:v="urn:schemas-microsoft-com:vml" Requires="v">
                <p:oleObj name="Equation" r:id="rId6" imgW="5560145" imgH="276516" progId="Equation.DSMT4">
                  <p:embed/>
                </p:oleObj>
              </mc:Choice>
              <mc:Fallback>
                <p:oleObj name="Equation" r:id="rId6" imgW="5560145" imgH="276516" progId="Equation.DSMT4">
                  <p:embed/>
                  <p:pic>
                    <p:nvPicPr>
                      <p:cNvPr id="31" name="Object 30">
                        <a:extLst>
                          <a:ext uri="{FF2B5EF4-FFF2-40B4-BE49-F238E27FC236}">
                            <a16:creationId xmlns:a16="http://schemas.microsoft.com/office/drawing/2014/main" id="{61270DBC-ED01-8488-EC59-AD321FF1411F}"/>
                          </a:ext>
                        </a:extLst>
                      </p:cNvPr>
                      <p:cNvPicPr/>
                      <p:nvPr/>
                    </p:nvPicPr>
                    <p:blipFill>
                      <a:blip r:embed="rId7"/>
                      <a:stretch>
                        <a:fillRect/>
                      </a:stretch>
                    </p:blipFill>
                    <p:spPr>
                      <a:xfrm>
                        <a:off x="387353" y="4752455"/>
                        <a:ext cx="7066024" cy="351082"/>
                      </a:xfrm>
                      <a:prstGeom prst="rect">
                        <a:avLst/>
                      </a:prstGeom>
                    </p:spPr>
                  </p:pic>
                </p:oleObj>
              </mc:Fallback>
            </mc:AlternateContent>
          </a:graphicData>
        </a:graphic>
      </p:graphicFrame>
      <p:graphicFrame>
        <p:nvGraphicFramePr>
          <p:cNvPr id="32" name="Object 31">
            <a:extLst>
              <a:ext uri="{FF2B5EF4-FFF2-40B4-BE49-F238E27FC236}">
                <a16:creationId xmlns:a16="http://schemas.microsoft.com/office/drawing/2014/main" id="{2EC7D437-C264-5804-0670-7D5AAEF402AD}"/>
              </a:ext>
            </a:extLst>
          </p:cNvPr>
          <p:cNvGraphicFramePr>
            <a:graphicFrameLocks noChangeAspect="1"/>
          </p:cNvGraphicFramePr>
          <p:nvPr/>
        </p:nvGraphicFramePr>
        <p:xfrm>
          <a:off x="6233989" y="5617091"/>
          <a:ext cx="1824140" cy="974075"/>
        </p:xfrm>
        <a:graphic>
          <a:graphicData uri="http://schemas.openxmlformats.org/presentationml/2006/ole">
            <mc:AlternateContent xmlns:mc="http://schemas.openxmlformats.org/markup-compatibility/2006">
              <mc:Choice xmlns:v="urn:schemas-microsoft-com:vml" Requires="v">
                <p:oleObj name="Equation" r:id="rId8" imgW="1447250" imgH="772586" progId="Equation.DSMT4">
                  <p:embed/>
                </p:oleObj>
              </mc:Choice>
              <mc:Fallback>
                <p:oleObj name="Equation" r:id="rId8" imgW="1447250" imgH="772586" progId="Equation.DSMT4">
                  <p:embed/>
                  <p:pic>
                    <p:nvPicPr>
                      <p:cNvPr id="32" name="Object 31">
                        <a:extLst>
                          <a:ext uri="{FF2B5EF4-FFF2-40B4-BE49-F238E27FC236}">
                            <a16:creationId xmlns:a16="http://schemas.microsoft.com/office/drawing/2014/main" id="{2EC7D437-C264-5804-0670-7D5AAEF402AD}"/>
                          </a:ext>
                        </a:extLst>
                      </p:cNvPr>
                      <p:cNvPicPr/>
                      <p:nvPr/>
                    </p:nvPicPr>
                    <p:blipFill>
                      <a:blip r:embed="rId9"/>
                      <a:stretch>
                        <a:fillRect/>
                      </a:stretch>
                    </p:blipFill>
                    <p:spPr>
                      <a:xfrm>
                        <a:off x="6233989" y="5617091"/>
                        <a:ext cx="1824140" cy="974075"/>
                      </a:xfrm>
                      <a:prstGeom prst="rect">
                        <a:avLst/>
                      </a:prstGeom>
                    </p:spPr>
                  </p:pic>
                </p:oleObj>
              </mc:Fallback>
            </mc:AlternateContent>
          </a:graphicData>
        </a:graphic>
      </p:graphicFrame>
      <p:sp>
        <p:nvSpPr>
          <p:cNvPr id="33" name="TextBox 32">
            <a:extLst>
              <a:ext uri="{FF2B5EF4-FFF2-40B4-BE49-F238E27FC236}">
                <a16:creationId xmlns:a16="http://schemas.microsoft.com/office/drawing/2014/main" id="{48ECECA4-555A-08E7-26DB-5D4C20091F63}"/>
              </a:ext>
            </a:extLst>
          </p:cNvPr>
          <p:cNvSpPr txBox="1"/>
          <p:nvPr/>
        </p:nvSpPr>
        <p:spPr>
          <a:xfrm>
            <a:off x="290676" y="4285401"/>
            <a:ext cx="4169069" cy="307777"/>
          </a:xfrm>
          <a:prstGeom prst="rect">
            <a:avLst/>
          </a:prstGeom>
          <a:noFill/>
        </p:spPr>
        <p:txBody>
          <a:bodyPr wrap="square" rtlCol="0">
            <a:spAutoFit/>
          </a:bodyPr>
          <a:lstStyle/>
          <a:p>
            <a:pPr marL="0" marR="0">
              <a:spcBef>
                <a:spcPts val="0"/>
              </a:spcBef>
              <a:spcAft>
                <a:spcPts val="0"/>
              </a:spcAft>
            </a:pPr>
            <a:r>
              <a:rPr lang="en-US" sz="1400">
                <a:effectLst/>
                <a:ea typeface="Times New Roman" panose="02020603050405020304" pitchFamily="18" charset="0"/>
              </a:rPr>
              <a:t>Taylor expanding for r</a:t>
            </a:r>
            <a:r>
              <a:rPr lang="en-US" sz="1400" baseline="-25000">
                <a:effectLst/>
                <a:ea typeface="Times New Roman" panose="02020603050405020304" pitchFamily="18" charset="0"/>
              </a:rPr>
              <a:t>1</a:t>
            </a:r>
            <a:r>
              <a:rPr lang="en-US" sz="1400">
                <a:effectLst/>
                <a:ea typeface="Times New Roman" panose="02020603050405020304" pitchFamily="18" charset="0"/>
              </a:rPr>
              <a:t>, j</a:t>
            </a:r>
            <a:r>
              <a:rPr lang="en-US" sz="1400" baseline="-25000">
                <a:effectLst/>
                <a:ea typeface="Times New Roman" panose="02020603050405020304" pitchFamily="18" charset="0"/>
              </a:rPr>
              <a:t>1</a:t>
            </a:r>
            <a:r>
              <a:rPr lang="en-US" sz="1400">
                <a:effectLst/>
                <a:ea typeface="Times New Roman" panose="02020603050405020304" pitchFamily="18" charset="0"/>
              </a:rPr>
              <a:t> close to r</a:t>
            </a:r>
            <a:r>
              <a:rPr lang="en-US" sz="1400" baseline="-25000">
                <a:effectLst/>
                <a:ea typeface="Times New Roman" panose="02020603050405020304" pitchFamily="18" charset="0"/>
              </a:rPr>
              <a:t>c</a:t>
            </a:r>
            <a:r>
              <a:rPr lang="en-US" sz="1400">
                <a:effectLst/>
                <a:ea typeface="Times New Roman" panose="02020603050405020304" pitchFamily="18" charset="0"/>
              </a:rPr>
              <a:t>, j</a:t>
            </a:r>
            <a:r>
              <a:rPr lang="en-US" sz="1400" baseline="-25000">
                <a:effectLst/>
                <a:ea typeface="Times New Roman" panose="02020603050405020304" pitchFamily="18" charset="0"/>
              </a:rPr>
              <a:t>c</a:t>
            </a:r>
            <a:r>
              <a:rPr lang="en-US" sz="1400">
                <a:effectLst/>
                <a:ea typeface="Times New Roman" panose="02020603050405020304" pitchFamily="18" charset="0"/>
              </a:rPr>
              <a:t>, we have:</a:t>
            </a:r>
          </a:p>
        </p:txBody>
      </p:sp>
      <p:sp>
        <p:nvSpPr>
          <p:cNvPr id="34" name="TextBox 33">
            <a:extLst>
              <a:ext uri="{FF2B5EF4-FFF2-40B4-BE49-F238E27FC236}">
                <a16:creationId xmlns:a16="http://schemas.microsoft.com/office/drawing/2014/main" id="{AC85BC74-DA06-6679-6A97-F2FF5AA53E2F}"/>
              </a:ext>
            </a:extLst>
          </p:cNvPr>
          <p:cNvSpPr txBox="1"/>
          <p:nvPr/>
        </p:nvSpPr>
        <p:spPr>
          <a:xfrm>
            <a:off x="300246" y="5306248"/>
            <a:ext cx="4869041" cy="523220"/>
          </a:xfrm>
          <a:prstGeom prst="rect">
            <a:avLst/>
          </a:prstGeom>
          <a:noFill/>
        </p:spPr>
        <p:txBody>
          <a:bodyPr wrap="square" rtlCol="0">
            <a:spAutoFit/>
          </a:bodyPr>
          <a:lstStyle/>
          <a:p>
            <a:pPr marL="0" marR="0">
              <a:spcBef>
                <a:spcPts val="0"/>
              </a:spcBef>
              <a:spcAft>
                <a:spcPts val="0"/>
              </a:spcAft>
            </a:pPr>
            <a:r>
              <a:rPr lang="en-US" sz="1400">
                <a:effectLst/>
                <a:ea typeface="Times New Roman" panose="02020603050405020304" pitchFamily="18" charset="0"/>
              </a:rPr>
              <a:t>Then seems we typically assume that |r&gt; and |j&gt; point along the eponymous axes, and that this further simplifies into,</a:t>
            </a:r>
          </a:p>
        </p:txBody>
      </p:sp>
      <p:sp>
        <p:nvSpPr>
          <p:cNvPr id="35" name="TextBox 34">
            <a:extLst>
              <a:ext uri="{FF2B5EF4-FFF2-40B4-BE49-F238E27FC236}">
                <a16:creationId xmlns:a16="http://schemas.microsoft.com/office/drawing/2014/main" id="{30AFBE09-F875-1E77-C025-7B47BA909698}"/>
              </a:ext>
            </a:extLst>
          </p:cNvPr>
          <p:cNvSpPr txBox="1"/>
          <p:nvPr/>
        </p:nvSpPr>
        <p:spPr>
          <a:xfrm>
            <a:off x="6177896" y="5310201"/>
            <a:ext cx="979953" cy="307777"/>
          </a:xfrm>
          <a:prstGeom prst="rect">
            <a:avLst/>
          </a:prstGeom>
          <a:noFill/>
        </p:spPr>
        <p:txBody>
          <a:bodyPr wrap="square" rtlCol="0">
            <a:spAutoFit/>
          </a:bodyPr>
          <a:lstStyle/>
          <a:p>
            <a:pPr marL="0" marR="0">
              <a:spcBef>
                <a:spcPts val="0"/>
              </a:spcBef>
              <a:spcAft>
                <a:spcPts val="0"/>
              </a:spcAft>
            </a:pPr>
            <a:r>
              <a:rPr lang="en-US" sz="1400">
                <a:effectLst/>
                <a:ea typeface="Times New Roman" panose="02020603050405020304" pitchFamily="18" charset="0"/>
              </a:rPr>
              <a:t>and so,</a:t>
            </a:r>
          </a:p>
        </p:txBody>
      </p:sp>
      <p:graphicFrame>
        <p:nvGraphicFramePr>
          <p:cNvPr id="36" name="Object 35">
            <a:extLst>
              <a:ext uri="{FF2B5EF4-FFF2-40B4-BE49-F238E27FC236}">
                <a16:creationId xmlns:a16="http://schemas.microsoft.com/office/drawing/2014/main" id="{85C3D669-0D3A-7264-FCAC-0B4976EFCDC3}"/>
              </a:ext>
            </a:extLst>
          </p:cNvPr>
          <p:cNvGraphicFramePr>
            <a:graphicFrameLocks noChangeAspect="1"/>
          </p:cNvGraphicFramePr>
          <p:nvPr/>
        </p:nvGraphicFramePr>
        <p:xfrm>
          <a:off x="387353" y="6051841"/>
          <a:ext cx="4869040" cy="338984"/>
        </p:xfrm>
        <a:graphic>
          <a:graphicData uri="http://schemas.openxmlformats.org/presentationml/2006/ole">
            <mc:AlternateContent xmlns:mc="http://schemas.openxmlformats.org/markup-compatibility/2006">
              <mc:Choice xmlns:v="urn:schemas-microsoft-com:vml" Requires="v">
                <p:oleObj name="Equation" r:id="rId10" imgW="4012920" imgH="279360" progId="Equation.DSMT4">
                  <p:embed/>
                </p:oleObj>
              </mc:Choice>
              <mc:Fallback>
                <p:oleObj name="Equation" r:id="rId10" imgW="4012920" imgH="279360" progId="Equation.DSMT4">
                  <p:embed/>
                  <p:pic>
                    <p:nvPicPr>
                      <p:cNvPr id="36" name="Object 35">
                        <a:extLst>
                          <a:ext uri="{FF2B5EF4-FFF2-40B4-BE49-F238E27FC236}">
                            <a16:creationId xmlns:a16="http://schemas.microsoft.com/office/drawing/2014/main" id="{85C3D669-0D3A-7264-FCAC-0B4976EFCDC3}"/>
                          </a:ext>
                        </a:extLst>
                      </p:cNvPr>
                      <p:cNvPicPr/>
                      <p:nvPr/>
                    </p:nvPicPr>
                    <p:blipFill>
                      <a:blip r:embed="rId11"/>
                      <a:stretch>
                        <a:fillRect/>
                      </a:stretch>
                    </p:blipFill>
                    <p:spPr>
                      <a:xfrm>
                        <a:off x="387353" y="6051841"/>
                        <a:ext cx="4869040" cy="338984"/>
                      </a:xfrm>
                      <a:prstGeom prst="rect">
                        <a:avLst/>
                      </a:prstGeom>
                    </p:spPr>
                  </p:pic>
                </p:oleObj>
              </mc:Fallback>
            </mc:AlternateContent>
          </a:graphicData>
        </a:graphic>
      </p:graphicFrame>
    </p:spTree>
    <p:extLst>
      <p:ext uri="{BB962C8B-B14F-4D97-AF65-F5344CB8AC3E}">
        <p14:creationId xmlns:p14="http://schemas.microsoft.com/office/powerpoint/2010/main" val="23984249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3160214" y="57052"/>
            <a:ext cx="6081303" cy="640449"/>
          </a:xfrm>
        </p:spPr>
        <p:txBody>
          <a:bodyPr>
            <a:normAutofit/>
          </a:bodyPr>
          <a:lstStyle/>
          <a:p>
            <a:r>
              <a:rPr lang="en-US" sz="3200" b="1" u="sng">
                <a:latin typeface="+mn-lt"/>
              </a:rPr>
              <a:t>Ensembles and Formalism</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274948" y="971041"/>
            <a:ext cx="10360058" cy="954107"/>
          </a:xfrm>
          <a:prstGeom prst="rect">
            <a:avLst/>
          </a:prstGeom>
          <a:noFill/>
        </p:spPr>
        <p:txBody>
          <a:bodyPr wrap="square" rtlCol="0">
            <a:spAutoFit/>
          </a:bodyPr>
          <a:lstStyle/>
          <a:p>
            <a:r>
              <a:rPr lang="en-US" sz="1400"/>
              <a:t>Now let’s consider a system in a thermal/particle bath, and much smaller than the bath energy/particle-wise.  This system can now occupy any of its microstates with any particle #, and we’d like to consider the probability it will do so.   So consider two systems A</a:t>
            </a:r>
            <a:r>
              <a:rPr lang="en-US" sz="1400" baseline="-25000"/>
              <a:t>0</a:t>
            </a:r>
            <a:r>
              <a:rPr lang="en-US" sz="1400"/>
              <a:t> = A</a:t>
            </a:r>
            <a:r>
              <a:rPr lang="en-US" sz="1400" baseline="-25000"/>
              <a:t>1</a:t>
            </a:r>
            <a:r>
              <a:rPr lang="en-US" sz="1400"/>
              <a:t> + A</a:t>
            </a:r>
            <a:r>
              <a:rPr lang="en-US" sz="1400" baseline="-25000"/>
              <a:t>2</a:t>
            </a:r>
            <a:r>
              <a:rPr lang="en-US" sz="1400"/>
              <a:t> in thermal and chemical equilibrium.  Let’s say A</a:t>
            </a:r>
            <a:r>
              <a:rPr lang="en-US" sz="1400" baseline="-25000"/>
              <a:t>1</a:t>
            </a:r>
            <a:r>
              <a:rPr lang="en-US" sz="1400"/>
              <a:t> &lt;&lt; A</a:t>
            </a:r>
            <a:r>
              <a:rPr lang="en-US" sz="1400" baseline="-25000"/>
              <a:t>2</a:t>
            </a:r>
            <a:r>
              <a:rPr lang="en-US" sz="1400"/>
              <a:t> and E</a:t>
            </a:r>
            <a:r>
              <a:rPr lang="en-US" sz="1400" baseline="-25000"/>
              <a:t>1</a:t>
            </a:r>
            <a:r>
              <a:rPr lang="en-US" sz="1400"/>
              <a:t> &lt;&lt; E</a:t>
            </a:r>
            <a:r>
              <a:rPr lang="en-US" sz="1400" baseline="-25000"/>
              <a:t>2</a:t>
            </a:r>
            <a:r>
              <a:rPr lang="en-US" sz="1400"/>
              <a:t>, and N</a:t>
            </a:r>
            <a:r>
              <a:rPr lang="en-US" sz="1400" baseline="-25000"/>
              <a:t>1</a:t>
            </a:r>
            <a:r>
              <a:rPr lang="en-US" sz="1400"/>
              <a:t> &lt;&lt; N</a:t>
            </a:r>
            <a:r>
              <a:rPr lang="en-US" sz="1400" baseline="-25000"/>
              <a:t>2</a:t>
            </a:r>
            <a:r>
              <a:rPr lang="en-US" sz="1400"/>
              <a:t>  What is the probability A</a:t>
            </a:r>
            <a:r>
              <a:rPr lang="en-US" sz="1400" baseline="-25000"/>
              <a:t>1</a:t>
            </a:r>
            <a:r>
              <a:rPr lang="en-US" sz="1400"/>
              <a:t> is in any </a:t>
            </a:r>
            <a:r>
              <a:rPr lang="en-US" sz="1400" i="1"/>
              <a:t>one</a:t>
            </a:r>
            <a:r>
              <a:rPr lang="en-US" sz="1400"/>
              <a:t> of its microstates with energy E</a:t>
            </a:r>
            <a:r>
              <a:rPr lang="en-US" sz="1400" baseline="-25000"/>
              <a:t>1</a:t>
            </a:r>
            <a:r>
              <a:rPr lang="en-US" sz="1400"/>
              <a:t>, N</a:t>
            </a:r>
            <a:r>
              <a:rPr lang="en-US" sz="1400" baseline="-25000"/>
              <a:t>1</a:t>
            </a:r>
            <a:r>
              <a:rPr lang="en-US" sz="1400"/>
              <a:t>?  Then we have:</a:t>
            </a:r>
            <a:endParaRPr lang="en-US" sz="1600"/>
          </a:p>
        </p:txBody>
      </p:sp>
      <p:graphicFrame>
        <p:nvGraphicFramePr>
          <p:cNvPr id="10" name="Object 9">
            <a:extLst>
              <a:ext uri="{FF2B5EF4-FFF2-40B4-BE49-F238E27FC236}">
                <a16:creationId xmlns:a16="http://schemas.microsoft.com/office/drawing/2014/main" id="{8F60CCC7-147B-4B63-89B1-D00CA55D3DDD}"/>
              </a:ext>
            </a:extLst>
          </p:cNvPr>
          <p:cNvGraphicFramePr>
            <a:graphicFrameLocks noChangeAspect="1"/>
          </p:cNvGraphicFramePr>
          <p:nvPr>
            <p:extLst>
              <p:ext uri="{D42A27DB-BD31-4B8C-83A1-F6EECF244321}">
                <p14:modId xmlns:p14="http://schemas.microsoft.com/office/powerpoint/2010/main" val="1798672521"/>
              </p:ext>
            </p:extLst>
          </p:nvPr>
        </p:nvGraphicFramePr>
        <p:xfrm>
          <a:off x="2243138" y="2198688"/>
          <a:ext cx="5421312" cy="1033462"/>
        </p:xfrm>
        <a:graphic>
          <a:graphicData uri="http://schemas.openxmlformats.org/presentationml/2006/ole">
            <mc:AlternateContent xmlns:mc="http://schemas.openxmlformats.org/markup-compatibility/2006">
              <mc:Choice xmlns:v="urn:schemas-microsoft-com:vml" Requires="v">
                <p:oleObj name="Equation" r:id="rId2" imgW="4609800" imgH="888840" progId="Equation.DSMT4">
                  <p:embed/>
                </p:oleObj>
              </mc:Choice>
              <mc:Fallback>
                <p:oleObj name="Equation" r:id="rId2" imgW="4609800" imgH="888840" progId="Equation.DSMT4">
                  <p:embed/>
                  <p:pic>
                    <p:nvPicPr>
                      <p:cNvPr id="10" name="Object 9">
                        <a:extLst>
                          <a:ext uri="{FF2B5EF4-FFF2-40B4-BE49-F238E27FC236}">
                            <a16:creationId xmlns:a16="http://schemas.microsoft.com/office/drawing/2014/main" id="{8F60CCC7-147B-4B63-89B1-D00CA55D3DDD}"/>
                          </a:ext>
                        </a:extLst>
                      </p:cNvPr>
                      <p:cNvPicPr>
                        <a:picLocks noChangeAspect="1" noChangeArrowheads="1"/>
                      </p:cNvPicPr>
                      <p:nvPr/>
                    </p:nvPicPr>
                    <p:blipFill>
                      <a:blip r:embed="rId3"/>
                      <a:srcRect/>
                      <a:stretch>
                        <a:fillRect/>
                      </a:stretch>
                    </p:blipFill>
                    <p:spPr bwMode="auto">
                      <a:xfrm>
                        <a:off x="2243138" y="2198688"/>
                        <a:ext cx="5421312" cy="1033462"/>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2FAA2756-D395-4E30-BE79-6E8EC9D960EB}"/>
              </a:ext>
            </a:extLst>
          </p:cNvPr>
          <p:cNvSpPr txBox="1"/>
          <p:nvPr/>
        </p:nvSpPr>
        <p:spPr>
          <a:xfrm>
            <a:off x="274948" y="3604887"/>
            <a:ext cx="3809184" cy="307777"/>
          </a:xfrm>
          <a:prstGeom prst="rect">
            <a:avLst/>
          </a:prstGeom>
          <a:noFill/>
        </p:spPr>
        <p:txBody>
          <a:bodyPr wrap="none" rtlCol="0">
            <a:spAutoFit/>
          </a:bodyPr>
          <a:lstStyle/>
          <a:p>
            <a:r>
              <a:rPr lang="en-US" sz="1400"/>
              <a:t>Now take the ln of both sides and Taylor expand…</a:t>
            </a:r>
            <a:endParaRPr lang="en-US" sz="1600"/>
          </a:p>
        </p:txBody>
      </p:sp>
      <p:graphicFrame>
        <p:nvGraphicFramePr>
          <p:cNvPr id="13" name="Object 12">
            <a:extLst>
              <a:ext uri="{FF2B5EF4-FFF2-40B4-BE49-F238E27FC236}">
                <a16:creationId xmlns:a16="http://schemas.microsoft.com/office/drawing/2014/main" id="{AEE6B221-36EB-48D2-A9C7-D1A70BC896B5}"/>
              </a:ext>
            </a:extLst>
          </p:cNvPr>
          <p:cNvGraphicFramePr>
            <a:graphicFrameLocks noChangeAspect="1"/>
          </p:cNvGraphicFramePr>
          <p:nvPr>
            <p:extLst>
              <p:ext uri="{D42A27DB-BD31-4B8C-83A1-F6EECF244321}">
                <p14:modId xmlns:p14="http://schemas.microsoft.com/office/powerpoint/2010/main" val="752630706"/>
              </p:ext>
            </p:extLst>
          </p:nvPr>
        </p:nvGraphicFramePr>
        <p:xfrm>
          <a:off x="361538" y="4212310"/>
          <a:ext cx="6253791" cy="1249623"/>
        </p:xfrm>
        <a:graphic>
          <a:graphicData uri="http://schemas.openxmlformats.org/presentationml/2006/ole">
            <mc:AlternateContent xmlns:mc="http://schemas.openxmlformats.org/markup-compatibility/2006">
              <mc:Choice xmlns:v="urn:schemas-microsoft-com:vml" Requires="v">
                <p:oleObj name="Equation" r:id="rId4" imgW="4838400" imgH="977760" progId="Equation.DSMT4">
                  <p:embed/>
                </p:oleObj>
              </mc:Choice>
              <mc:Fallback>
                <p:oleObj name="Equation" r:id="rId4" imgW="4838400" imgH="977760" progId="Equation.DSMT4">
                  <p:embed/>
                  <p:pic>
                    <p:nvPicPr>
                      <p:cNvPr id="13" name="Object 12">
                        <a:extLst>
                          <a:ext uri="{FF2B5EF4-FFF2-40B4-BE49-F238E27FC236}">
                            <a16:creationId xmlns:a16="http://schemas.microsoft.com/office/drawing/2014/main" id="{AEE6B221-36EB-48D2-A9C7-D1A70BC896B5}"/>
                          </a:ext>
                        </a:extLst>
                      </p:cNvPr>
                      <p:cNvPicPr>
                        <a:picLocks noChangeAspect="1" noChangeArrowheads="1"/>
                      </p:cNvPicPr>
                      <p:nvPr/>
                    </p:nvPicPr>
                    <p:blipFill>
                      <a:blip r:embed="rId5"/>
                      <a:srcRect/>
                      <a:stretch>
                        <a:fillRect/>
                      </a:stretch>
                    </p:blipFill>
                    <p:spPr bwMode="auto">
                      <a:xfrm>
                        <a:off x="361538" y="4212310"/>
                        <a:ext cx="6253791" cy="1249623"/>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2706AD51-9AE3-4653-9992-E95070E98F04}"/>
              </a:ext>
            </a:extLst>
          </p:cNvPr>
          <p:cNvGraphicFramePr>
            <a:graphicFrameLocks noChangeAspect="1"/>
          </p:cNvGraphicFramePr>
          <p:nvPr>
            <p:extLst>
              <p:ext uri="{D42A27DB-BD31-4B8C-83A1-F6EECF244321}">
                <p14:modId xmlns:p14="http://schemas.microsoft.com/office/powerpoint/2010/main" val="78430213"/>
              </p:ext>
            </p:extLst>
          </p:nvPr>
        </p:nvGraphicFramePr>
        <p:xfrm>
          <a:off x="361538" y="6094108"/>
          <a:ext cx="3178175" cy="528638"/>
        </p:xfrm>
        <a:graphic>
          <a:graphicData uri="http://schemas.openxmlformats.org/presentationml/2006/ole">
            <mc:AlternateContent xmlns:mc="http://schemas.openxmlformats.org/markup-compatibility/2006">
              <mc:Choice xmlns:v="urn:schemas-microsoft-com:vml" Requires="v">
                <p:oleObj name="Equation" r:id="rId6" imgW="2489040" imgH="419040" progId="Equation.DSMT4">
                  <p:embed/>
                </p:oleObj>
              </mc:Choice>
              <mc:Fallback>
                <p:oleObj name="Equation" r:id="rId6" imgW="2489040" imgH="419040" progId="Equation.DSMT4">
                  <p:embed/>
                  <p:pic>
                    <p:nvPicPr>
                      <p:cNvPr id="16" name="Object 15">
                        <a:extLst>
                          <a:ext uri="{FF2B5EF4-FFF2-40B4-BE49-F238E27FC236}">
                            <a16:creationId xmlns:a16="http://schemas.microsoft.com/office/drawing/2014/main" id="{2706AD51-9AE3-4653-9992-E95070E98F04}"/>
                          </a:ext>
                        </a:extLst>
                      </p:cNvPr>
                      <p:cNvPicPr>
                        <a:picLocks noChangeAspect="1" noChangeArrowheads="1"/>
                      </p:cNvPicPr>
                      <p:nvPr/>
                    </p:nvPicPr>
                    <p:blipFill>
                      <a:blip r:embed="rId7"/>
                      <a:srcRect/>
                      <a:stretch>
                        <a:fillRect/>
                      </a:stretch>
                    </p:blipFill>
                    <p:spPr bwMode="auto">
                      <a:xfrm>
                        <a:off x="361538" y="6094108"/>
                        <a:ext cx="3178175" cy="528638"/>
                      </a:xfrm>
                      <a:prstGeom prst="rect">
                        <a:avLst/>
                      </a:prstGeom>
                      <a:solidFill>
                        <a:srgbClr val="CCFFCC"/>
                      </a:solidFill>
                    </p:spPr>
                  </p:pic>
                </p:oleObj>
              </mc:Fallback>
            </mc:AlternateContent>
          </a:graphicData>
        </a:graphic>
      </p:graphicFrame>
      <p:sp>
        <p:nvSpPr>
          <p:cNvPr id="6" name="TextBox 5">
            <a:extLst>
              <a:ext uri="{FF2B5EF4-FFF2-40B4-BE49-F238E27FC236}">
                <a16:creationId xmlns:a16="http://schemas.microsoft.com/office/drawing/2014/main" id="{C8DD822D-AB18-49AE-9495-31DF008C64D2}"/>
              </a:ext>
            </a:extLst>
          </p:cNvPr>
          <p:cNvSpPr txBox="1"/>
          <p:nvPr/>
        </p:nvSpPr>
        <p:spPr>
          <a:xfrm>
            <a:off x="307874" y="5684378"/>
            <a:ext cx="1934852" cy="307777"/>
          </a:xfrm>
          <a:prstGeom prst="rect">
            <a:avLst/>
          </a:prstGeom>
          <a:noFill/>
        </p:spPr>
        <p:txBody>
          <a:bodyPr wrap="square" rtlCol="0">
            <a:spAutoFit/>
          </a:bodyPr>
          <a:lstStyle/>
          <a:p>
            <a:r>
              <a:rPr lang="en-US" sz="1400"/>
              <a:t>Exponentiating, we get:</a:t>
            </a:r>
          </a:p>
        </p:txBody>
      </p:sp>
      <p:sp>
        <p:nvSpPr>
          <p:cNvPr id="11" name="TextBox 10">
            <a:extLst>
              <a:ext uri="{FF2B5EF4-FFF2-40B4-BE49-F238E27FC236}">
                <a16:creationId xmlns:a16="http://schemas.microsoft.com/office/drawing/2014/main" id="{DBB20D15-303D-4584-A13E-D46F8864F738}"/>
              </a:ext>
            </a:extLst>
          </p:cNvPr>
          <p:cNvSpPr txBox="1"/>
          <p:nvPr/>
        </p:nvSpPr>
        <p:spPr>
          <a:xfrm>
            <a:off x="274948" y="683978"/>
            <a:ext cx="2727029" cy="369332"/>
          </a:xfrm>
          <a:prstGeom prst="rect">
            <a:avLst/>
          </a:prstGeom>
          <a:noFill/>
        </p:spPr>
        <p:txBody>
          <a:bodyPr wrap="none" rtlCol="0">
            <a:spAutoFit/>
          </a:bodyPr>
          <a:lstStyle/>
          <a:p>
            <a:r>
              <a:rPr lang="en-US" b="1"/>
              <a:t>Grand Canonical Ensemble</a:t>
            </a:r>
          </a:p>
        </p:txBody>
      </p:sp>
      <p:graphicFrame>
        <p:nvGraphicFramePr>
          <p:cNvPr id="12" name="Object 11">
            <a:extLst>
              <a:ext uri="{FF2B5EF4-FFF2-40B4-BE49-F238E27FC236}">
                <a16:creationId xmlns:a16="http://schemas.microsoft.com/office/drawing/2014/main" id="{ECDC0CA8-68C7-441C-840D-61BF3B339E70}"/>
              </a:ext>
            </a:extLst>
          </p:cNvPr>
          <p:cNvGraphicFramePr>
            <a:graphicFrameLocks noChangeAspect="1"/>
          </p:cNvGraphicFramePr>
          <p:nvPr>
            <p:extLst>
              <p:ext uri="{D42A27DB-BD31-4B8C-83A1-F6EECF244321}">
                <p14:modId xmlns:p14="http://schemas.microsoft.com/office/powerpoint/2010/main" val="2236897509"/>
              </p:ext>
            </p:extLst>
          </p:nvPr>
        </p:nvGraphicFramePr>
        <p:xfrm>
          <a:off x="274947" y="2014212"/>
          <a:ext cx="1817687" cy="1590675"/>
        </p:xfrm>
        <a:graphic>
          <a:graphicData uri="http://schemas.openxmlformats.org/presentationml/2006/ole">
            <mc:AlternateContent xmlns:mc="http://schemas.openxmlformats.org/markup-compatibility/2006">
              <mc:Choice xmlns:v="urn:schemas-microsoft-com:vml" Requires="v">
                <p:oleObj name="Bitmap Image" r:id="rId8" imgW="1943280" imgH="1592640" progId="Paint.Picture">
                  <p:embed/>
                </p:oleObj>
              </mc:Choice>
              <mc:Fallback>
                <p:oleObj name="Bitmap Image" r:id="rId8" imgW="1943280" imgH="1592640" progId="Paint.Picture">
                  <p:embed/>
                  <p:pic>
                    <p:nvPicPr>
                      <p:cNvPr id="3" name="Object 2">
                        <a:extLst>
                          <a:ext uri="{FF2B5EF4-FFF2-40B4-BE49-F238E27FC236}">
                            <a16:creationId xmlns:a16="http://schemas.microsoft.com/office/drawing/2014/main" id="{6B88B86A-75E0-4ABE-A09A-7EA957799DC4}"/>
                          </a:ext>
                        </a:extLst>
                      </p:cNvPr>
                      <p:cNvPicPr>
                        <a:picLocks noChangeAspect="1" noChangeArrowheads="1"/>
                      </p:cNvPicPr>
                      <p:nvPr/>
                    </p:nvPicPr>
                    <p:blipFill>
                      <a:blip r:embed="rId9"/>
                      <a:srcRect l="9412" t="11484" r="15294" b="8134"/>
                      <a:stretch>
                        <a:fillRect/>
                      </a:stretch>
                    </p:blipFill>
                    <p:spPr bwMode="auto">
                      <a:xfrm>
                        <a:off x="274947" y="2014212"/>
                        <a:ext cx="1817687" cy="1590675"/>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FD0CE97F-8ADE-45BE-A5A3-CD6FB6C78FCF}"/>
              </a:ext>
            </a:extLst>
          </p:cNvPr>
          <p:cNvSpPr txBox="1"/>
          <p:nvPr/>
        </p:nvSpPr>
        <p:spPr>
          <a:xfrm>
            <a:off x="7006211" y="3565453"/>
            <a:ext cx="4910842" cy="523220"/>
          </a:xfrm>
          <a:prstGeom prst="rect">
            <a:avLst/>
          </a:prstGeom>
          <a:noFill/>
        </p:spPr>
        <p:txBody>
          <a:bodyPr wrap="square" rtlCol="0">
            <a:spAutoFit/>
          </a:bodyPr>
          <a:lstStyle/>
          <a:p>
            <a:r>
              <a:rPr lang="en-US" sz="1400"/>
              <a:t>We can use this formula to work out an expression for the Landau free energy.  Let </a:t>
            </a:r>
            <a:r>
              <a:rPr lang="el-GR" sz="1400"/>
              <a:t>ρ</a:t>
            </a:r>
            <a:r>
              <a:rPr lang="en-US" sz="1400"/>
              <a:t>(E,N) = d</a:t>
            </a:r>
            <a:r>
              <a:rPr lang="el-GR" sz="1400"/>
              <a:t>Ω</a:t>
            </a:r>
            <a:r>
              <a:rPr lang="en-US" sz="1400"/>
              <a:t>(E,N)/dE.  Then we can write:</a:t>
            </a:r>
            <a:endParaRPr lang="en-US" sz="1600"/>
          </a:p>
        </p:txBody>
      </p:sp>
      <p:graphicFrame>
        <p:nvGraphicFramePr>
          <p:cNvPr id="15" name="Object 14">
            <a:extLst>
              <a:ext uri="{FF2B5EF4-FFF2-40B4-BE49-F238E27FC236}">
                <a16:creationId xmlns:a16="http://schemas.microsoft.com/office/drawing/2014/main" id="{F8F6BE87-4122-49B3-8616-A497CBC19CA0}"/>
              </a:ext>
            </a:extLst>
          </p:cNvPr>
          <p:cNvGraphicFramePr>
            <a:graphicFrameLocks noChangeAspect="1"/>
          </p:cNvGraphicFramePr>
          <p:nvPr>
            <p:extLst>
              <p:ext uri="{D42A27DB-BD31-4B8C-83A1-F6EECF244321}">
                <p14:modId xmlns:p14="http://schemas.microsoft.com/office/powerpoint/2010/main" val="2529932165"/>
              </p:ext>
            </p:extLst>
          </p:nvPr>
        </p:nvGraphicFramePr>
        <p:xfrm>
          <a:off x="7132639" y="4188092"/>
          <a:ext cx="2663294" cy="1682778"/>
        </p:xfrm>
        <a:graphic>
          <a:graphicData uri="http://schemas.openxmlformats.org/presentationml/2006/ole">
            <mc:AlternateContent xmlns:mc="http://schemas.openxmlformats.org/markup-compatibility/2006">
              <mc:Choice xmlns:v="urn:schemas-microsoft-com:vml" Requires="v">
                <p:oleObj name="Equation" r:id="rId10" imgW="2044440" imgH="1307880" progId="Equation.DSMT4">
                  <p:embed/>
                </p:oleObj>
              </mc:Choice>
              <mc:Fallback>
                <p:oleObj name="Equation" r:id="rId10" imgW="2044440" imgH="1307880" progId="Equation.DSMT4">
                  <p:embed/>
                  <p:pic>
                    <p:nvPicPr>
                      <p:cNvPr id="16" name="Object 15">
                        <a:extLst>
                          <a:ext uri="{FF2B5EF4-FFF2-40B4-BE49-F238E27FC236}">
                            <a16:creationId xmlns:a16="http://schemas.microsoft.com/office/drawing/2014/main" id="{2706AD51-9AE3-4653-9992-E95070E98F04}"/>
                          </a:ext>
                        </a:extLst>
                      </p:cNvPr>
                      <p:cNvPicPr>
                        <a:picLocks noChangeAspect="1" noChangeArrowheads="1"/>
                      </p:cNvPicPr>
                      <p:nvPr/>
                    </p:nvPicPr>
                    <p:blipFill>
                      <a:blip r:embed="rId11"/>
                      <a:srcRect/>
                      <a:stretch>
                        <a:fillRect/>
                      </a:stretch>
                    </p:blipFill>
                    <p:spPr bwMode="auto">
                      <a:xfrm>
                        <a:off x="7132639" y="4188092"/>
                        <a:ext cx="2663294" cy="1682778"/>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287F74FC-D01C-419E-991D-E94BBD9345B0}"/>
              </a:ext>
            </a:extLst>
          </p:cNvPr>
          <p:cNvSpPr txBox="1"/>
          <p:nvPr/>
        </p:nvSpPr>
        <p:spPr>
          <a:xfrm>
            <a:off x="7132639" y="5949095"/>
            <a:ext cx="1582133" cy="338554"/>
          </a:xfrm>
          <a:prstGeom prst="rect">
            <a:avLst/>
          </a:prstGeom>
          <a:noFill/>
        </p:spPr>
        <p:txBody>
          <a:bodyPr wrap="square" rtlCol="0">
            <a:spAutoFit/>
          </a:bodyPr>
          <a:lstStyle/>
          <a:p>
            <a:r>
              <a:rPr lang="en-US" sz="1400"/>
              <a:t>And so we have:</a:t>
            </a:r>
            <a:r>
              <a:rPr lang="en-US" sz="1600"/>
              <a:t> </a:t>
            </a:r>
          </a:p>
        </p:txBody>
      </p:sp>
      <p:graphicFrame>
        <p:nvGraphicFramePr>
          <p:cNvPr id="18" name="Object 17">
            <a:extLst>
              <a:ext uri="{FF2B5EF4-FFF2-40B4-BE49-F238E27FC236}">
                <a16:creationId xmlns:a16="http://schemas.microsoft.com/office/drawing/2014/main" id="{6041C31E-4274-4B68-B7E2-85F4C1BBCC38}"/>
              </a:ext>
            </a:extLst>
          </p:cNvPr>
          <p:cNvGraphicFramePr>
            <a:graphicFrameLocks noChangeAspect="1"/>
          </p:cNvGraphicFramePr>
          <p:nvPr>
            <p:extLst>
              <p:ext uri="{D42A27DB-BD31-4B8C-83A1-F6EECF244321}">
                <p14:modId xmlns:p14="http://schemas.microsoft.com/office/powerpoint/2010/main" val="2375334558"/>
              </p:ext>
            </p:extLst>
          </p:nvPr>
        </p:nvGraphicFramePr>
        <p:xfrm>
          <a:off x="8619370" y="5998259"/>
          <a:ext cx="1176564" cy="254900"/>
        </p:xfrm>
        <a:graphic>
          <a:graphicData uri="http://schemas.openxmlformats.org/presentationml/2006/ole">
            <mc:AlternateContent xmlns:mc="http://schemas.openxmlformats.org/markup-compatibility/2006">
              <mc:Choice xmlns:v="urn:schemas-microsoft-com:vml" Requires="v">
                <p:oleObj name="Equation" r:id="rId12" imgW="812520" imgH="177480" progId="Equation.DSMT4">
                  <p:embed/>
                </p:oleObj>
              </mc:Choice>
              <mc:Fallback>
                <p:oleObj name="Equation" r:id="rId12" imgW="812520" imgH="177480" progId="Equation.DSMT4">
                  <p:embed/>
                  <p:pic>
                    <p:nvPicPr>
                      <p:cNvPr id="17" name="Object 16">
                        <a:extLst>
                          <a:ext uri="{FF2B5EF4-FFF2-40B4-BE49-F238E27FC236}">
                            <a16:creationId xmlns:a16="http://schemas.microsoft.com/office/drawing/2014/main" id="{C6E4D112-92C8-47DC-B068-DE0139BB8657}"/>
                          </a:ext>
                        </a:extLst>
                      </p:cNvPr>
                      <p:cNvPicPr>
                        <a:picLocks noChangeAspect="1" noChangeArrowheads="1"/>
                      </p:cNvPicPr>
                      <p:nvPr/>
                    </p:nvPicPr>
                    <p:blipFill>
                      <a:blip r:embed="rId13"/>
                      <a:srcRect/>
                      <a:stretch>
                        <a:fillRect/>
                      </a:stretch>
                    </p:blipFill>
                    <p:spPr bwMode="auto">
                      <a:xfrm>
                        <a:off x="8619370" y="5998259"/>
                        <a:ext cx="1176564" cy="254900"/>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D21E33C1-E017-F81D-9055-28229866F864}"/>
              </a:ext>
            </a:extLst>
          </p:cNvPr>
          <p:cNvGraphicFramePr>
            <a:graphicFrameLocks noChangeAspect="1"/>
          </p:cNvGraphicFramePr>
          <p:nvPr>
            <p:extLst>
              <p:ext uri="{D42A27DB-BD31-4B8C-83A1-F6EECF244321}">
                <p14:modId xmlns:p14="http://schemas.microsoft.com/office/powerpoint/2010/main" val="725356359"/>
              </p:ext>
            </p:extLst>
          </p:nvPr>
        </p:nvGraphicFramePr>
        <p:xfrm>
          <a:off x="3912982" y="5733746"/>
          <a:ext cx="2846387" cy="889000"/>
        </p:xfrm>
        <a:graphic>
          <a:graphicData uri="http://schemas.openxmlformats.org/presentationml/2006/ole">
            <mc:AlternateContent xmlns:mc="http://schemas.openxmlformats.org/markup-compatibility/2006">
              <mc:Choice xmlns:v="urn:schemas-microsoft-com:vml" Requires="v">
                <p:oleObj name="Equation" r:id="rId14" imgW="2844720" imgH="863280" progId="Equation.DSMT4">
                  <p:embed/>
                </p:oleObj>
              </mc:Choice>
              <mc:Fallback>
                <p:oleObj name="Equation" r:id="rId14" imgW="2844720" imgH="863280" progId="Equation.DSMT4">
                  <p:embed/>
                  <p:pic>
                    <p:nvPicPr>
                      <p:cNvPr id="0" name="Object 1"/>
                      <p:cNvPicPr>
                        <a:picLocks noChangeAspect="1" noChangeArrowheads="1"/>
                      </p:cNvPicPr>
                      <p:nvPr/>
                    </p:nvPicPr>
                    <p:blipFill>
                      <a:blip r:embed="rId15"/>
                      <a:srcRect/>
                      <a:stretch>
                        <a:fillRect/>
                      </a:stretch>
                    </p:blipFill>
                    <p:spPr bwMode="auto">
                      <a:xfrm>
                        <a:off x="3912982" y="5733746"/>
                        <a:ext cx="2846387" cy="88900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2072133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5" name="Rectangle 4">
            <a:extLst>
              <a:ext uri="{FF2B5EF4-FFF2-40B4-BE49-F238E27FC236}">
                <a16:creationId xmlns:a16="http://schemas.microsoft.com/office/drawing/2014/main" id="{5DA0795B-F0CE-443A-B89E-32EBCE0B5BE4}"/>
              </a:ext>
            </a:extLst>
          </p:cNvPr>
          <p:cNvSpPr/>
          <p:nvPr/>
        </p:nvSpPr>
        <p:spPr>
          <a:xfrm>
            <a:off x="440284" y="919547"/>
            <a:ext cx="11115760" cy="1169551"/>
          </a:xfrm>
          <a:prstGeom prst="rect">
            <a:avLst/>
          </a:prstGeom>
        </p:spPr>
        <p:txBody>
          <a:bodyPr wrap="square">
            <a:spAutoFit/>
          </a:bodyPr>
          <a:lstStyle/>
          <a:p>
            <a:pPr marL="0" marR="0">
              <a:spcBef>
                <a:spcPts val="0"/>
              </a:spcBef>
              <a:spcAft>
                <a:spcPts val="0"/>
              </a:spcAft>
            </a:pPr>
            <a:r>
              <a:rPr lang="en-US" sz="1400">
                <a:effectLst/>
                <a:latin typeface="Calibri" panose="020F0502020204030204" pitchFamily="34" charset="0"/>
                <a:ea typeface="Times New Roman" panose="02020603050405020304" pitchFamily="18" charset="0"/>
              </a:rPr>
              <a:t>So consider a model of some system, with lattice spacing </a:t>
            </a:r>
            <a:r>
              <a:rPr lang="en-US" sz="1400" i="1">
                <a:effectLst/>
                <a:latin typeface="Calibri" panose="020F0502020204030204" pitchFamily="34" charset="0"/>
                <a:ea typeface="Times New Roman" panose="02020603050405020304" pitchFamily="18" charset="0"/>
              </a:rPr>
              <a:t>a</a:t>
            </a:r>
            <a:r>
              <a:rPr lang="en-US" sz="1400">
                <a:effectLst/>
                <a:latin typeface="Calibri" panose="020F0502020204030204" pitchFamily="34" charset="0"/>
                <a:ea typeface="Times New Roman" panose="02020603050405020304" pitchFamily="18" charset="0"/>
              </a:rPr>
              <a:t>.  We can calculate its free energy density.  Let F(t,j,u) be its free energy per unit cell.  Then we could say the free energy </a:t>
            </a:r>
            <a:r>
              <a:rPr lang="en-US" sz="1400" i="1">
                <a:effectLst/>
                <a:latin typeface="Calibri" panose="020F0502020204030204" pitchFamily="34" charset="0"/>
                <a:ea typeface="Times New Roman" panose="02020603050405020304" pitchFamily="18" charset="0"/>
              </a:rPr>
              <a:t>density</a:t>
            </a:r>
            <a:r>
              <a:rPr lang="en-US" sz="1400">
                <a:effectLst/>
                <a:latin typeface="Calibri" panose="020F0502020204030204" pitchFamily="34" charset="0"/>
                <a:ea typeface="Times New Roman" panose="02020603050405020304" pitchFamily="18" charset="0"/>
              </a:rPr>
              <a:t> (times β) would be f(t,j) = β(t)F(t,j,u)/a</a:t>
            </a:r>
            <a:r>
              <a:rPr lang="en-US" sz="1400" baseline="30000">
                <a:effectLst/>
                <a:latin typeface="Calibri" panose="020F0502020204030204" pitchFamily="34" charset="0"/>
                <a:ea typeface="Times New Roman" panose="02020603050405020304" pitchFamily="18" charset="0"/>
              </a:rPr>
              <a:t>d</a:t>
            </a:r>
            <a:r>
              <a:rPr lang="en-US" sz="1400">
                <a:effectLst/>
                <a:latin typeface="Calibri" panose="020F0502020204030204" pitchFamily="34" charset="0"/>
                <a:ea typeface="Times New Roman" panose="02020603050405020304" pitchFamily="18" charset="0"/>
              </a:rPr>
              <a:t> (and we’ll synonymously refer to t,j,u as t</a:t>
            </a:r>
            <a:r>
              <a:rPr lang="en-US" sz="1400" baseline="-25000">
                <a:effectLst/>
                <a:latin typeface="Calibri" panose="020F0502020204030204" pitchFamily="34" charset="0"/>
                <a:ea typeface="Times New Roman" panose="02020603050405020304" pitchFamily="18" charset="0"/>
              </a:rPr>
              <a:t>1</a:t>
            </a:r>
            <a:r>
              <a:rPr lang="en-US" sz="1400">
                <a:effectLst/>
                <a:latin typeface="Calibri" panose="020F0502020204030204" pitchFamily="34" charset="0"/>
                <a:ea typeface="Times New Roman" panose="02020603050405020304" pitchFamily="18" charset="0"/>
              </a:rPr>
              <a:t>,j</a:t>
            </a:r>
            <a:r>
              <a:rPr lang="en-US" sz="1400" baseline="-25000">
                <a:effectLst/>
                <a:latin typeface="Calibri" panose="020F0502020204030204" pitchFamily="34" charset="0"/>
                <a:ea typeface="Times New Roman" panose="02020603050405020304" pitchFamily="18" charset="0"/>
              </a:rPr>
              <a:t>1</a:t>
            </a:r>
            <a:r>
              <a:rPr lang="en-US" sz="1400">
                <a:effectLst/>
                <a:latin typeface="Calibri" panose="020F0502020204030204" pitchFamily="34" charset="0"/>
                <a:ea typeface="Times New Roman" panose="02020603050405020304" pitchFamily="18" charset="0"/>
              </a:rPr>
              <a:t>,u</a:t>
            </a:r>
            <a:r>
              <a:rPr lang="en-US" sz="1400" baseline="-25000">
                <a:effectLst/>
                <a:latin typeface="Calibri" panose="020F0502020204030204" pitchFamily="34" charset="0"/>
                <a:ea typeface="Times New Roman" panose="02020603050405020304" pitchFamily="18" charset="0"/>
              </a:rPr>
              <a:t>1</a:t>
            </a:r>
            <a:r>
              <a:rPr lang="en-US" sz="1400">
                <a:effectLst/>
                <a:latin typeface="Calibri" panose="020F0502020204030204" pitchFamily="34" charset="0"/>
                <a:ea typeface="Times New Roman" panose="02020603050405020304" pitchFamily="18" charset="0"/>
              </a:rPr>
              <a:t>).  Actually, I’ll just say f(t,j) = β</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F(t,j,u)/a</a:t>
            </a:r>
            <a:r>
              <a:rPr lang="en-US" sz="1400" baseline="30000">
                <a:effectLst/>
                <a:latin typeface="Calibri" panose="020F0502020204030204" pitchFamily="34" charset="0"/>
                <a:ea typeface="Times New Roman" panose="02020603050405020304" pitchFamily="18" charset="0"/>
              </a:rPr>
              <a:t>d</a:t>
            </a:r>
            <a:r>
              <a:rPr lang="en-US" sz="1400">
                <a:effectLst/>
                <a:latin typeface="Calibri" panose="020F0502020204030204" pitchFamily="34" charset="0"/>
                <a:ea typeface="Times New Roman" panose="02020603050405020304" pitchFamily="18" charset="0"/>
              </a:rPr>
              <a:t>, since we’ll be interested in the T → T</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 limit.  And then we can do the partition function sum over volume (b</a:t>
            </a:r>
            <a:r>
              <a:rPr lang="en-US" sz="1400" i="1">
                <a:effectLst/>
                <a:latin typeface="Calibri" panose="020F0502020204030204" pitchFamily="34" charset="0"/>
                <a:ea typeface="Times New Roman" panose="02020603050405020304" pitchFamily="18" charset="0"/>
              </a:rPr>
              <a:t>a</a:t>
            </a:r>
            <a:r>
              <a:rPr lang="en-US" sz="1400">
                <a:effectLst/>
                <a:latin typeface="Calibri" panose="020F0502020204030204" pitchFamily="34" charset="0"/>
                <a:ea typeface="Times New Roman" panose="02020603050405020304" pitchFamily="18" charset="0"/>
              </a:rPr>
              <a:t>)</a:t>
            </a:r>
            <a:r>
              <a:rPr lang="en-US" sz="1400" baseline="30000">
                <a:effectLst/>
                <a:latin typeface="Calibri" panose="020F0502020204030204" pitchFamily="34" charset="0"/>
                <a:ea typeface="Times New Roman" panose="02020603050405020304" pitchFamily="18" charset="0"/>
              </a:rPr>
              <a:t>d</a:t>
            </a:r>
            <a:r>
              <a:rPr lang="en-US" sz="1400">
                <a:effectLst/>
                <a:latin typeface="Calibri" panose="020F0502020204030204" pitchFamily="34" charset="0"/>
                <a:ea typeface="Times New Roman" panose="02020603050405020304" pitchFamily="18" charset="0"/>
              </a:rPr>
              <a:t>, and we should get some new free energy formula in terms of renormalized coupling constants.  Now the free energy over the same unit cell volume. a</a:t>
            </a:r>
            <a:r>
              <a:rPr lang="en-US" sz="1400" baseline="30000">
                <a:effectLst/>
                <a:latin typeface="Calibri" panose="020F0502020204030204" pitchFamily="34" charset="0"/>
                <a:ea typeface="Times New Roman" panose="02020603050405020304" pitchFamily="18" charset="0"/>
              </a:rPr>
              <a:t>d</a:t>
            </a:r>
            <a:r>
              <a:rPr lang="en-US" sz="1400">
                <a:effectLst/>
                <a:latin typeface="Calibri" panose="020F0502020204030204" pitchFamily="34" charset="0"/>
                <a:ea typeface="Times New Roman" panose="02020603050405020304" pitchFamily="18" charset="0"/>
              </a:rPr>
              <a:t>, would be f(t,j) = β</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F(t</a:t>
            </a:r>
            <a:r>
              <a:rPr lang="en-US" sz="1400" baseline="-25000">
                <a:effectLst/>
                <a:latin typeface="Calibri" panose="020F0502020204030204" pitchFamily="34" charset="0"/>
                <a:ea typeface="Times New Roman" panose="02020603050405020304" pitchFamily="18" charset="0"/>
              </a:rPr>
              <a:t>b</a:t>
            </a:r>
            <a:r>
              <a:rPr lang="en-US" sz="1400">
                <a:effectLst/>
                <a:latin typeface="Calibri" panose="020F0502020204030204" pitchFamily="34" charset="0"/>
                <a:ea typeface="Times New Roman" panose="02020603050405020304" pitchFamily="18" charset="0"/>
              </a:rPr>
              <a:t>,j</a:t>
            </a:r>
            <a:r>
              <a:rPr lang="en-US" sz="1400" baseline="-25000">
                <a:effectLst/>
                <a:latin typeface="Calibri" panose="020F0502020204030204" pitchFamily="34" charset="0"/>
                <a:ea typeface="Times New Roman" panose="02020603050405020304" pitchFamily="18" charset="0"/>
              </a:rPr>
              <a:t>b</a:t>
            </a:r>
            <a:r>
              <a:rPr lang="en-US" sz="1400">
                <a:effectLst/>
                <a:latin typeface="Calibri" panose="020F0502020204030204" pitchFamily="34" charset="0"/>
                <a:ea typeface="Times New Roman" panose="02020603050405020304" pitchFamily="18" charset="0"/>
              </a:rPr>
              <a:t>,u</a:t>
            </a:r>
            <a:r>
              <a:rPr lang="en-US" sz="1400" baseline="-25000">
                <a:effectLst/>
                <a:latin typeface="Calibri" panose="020F0502020204030204" pitchFamily="34" charset="0"/>
                <a:ea typeface="Times New Roman" panose="02020603050405020304" pitchFamily="18" charset="0"/>
              </a:rPr>
              <a:t>b</a:t>
            </a:r>
            <a:r>
              <a:rPr lang="en-US" sz="1400">
                <a:effectLst/>
                <a:latin typeface="Calibri" panose="020F0502020204030204" pitchFamily="34" charset="0"/>
                <a:ea typeface="Times New Roman" panose="02020603050405020304" pitchFamily="18" charset="0"/>
              </a:rPr>
              <a:t>)/(b</a:t>
            </a:r>
            <a:r>
              <a:rPr lang="en-US" sz="1400" i="1">
                <a:effectLst/>
                <a:latin typeface="Calibri" panose="020F0502020204030204" pitchFamily="34" charset="0"/>
                <a:ea typeface="Times New Roman" panose="02020603050405020304" pitchFamily="18" charset="0"/>
              </a:rPr>
              <a:t>a</a:t>
            </a:r>
            <a:r>
              <a:rPr lang="en-US" sz="1400">
                <a:effectLst/>
                <a:latin typeface="Calibri" panose="020F0502020204030204" pitchFamily="34" charset="0"/>
                <a:ea typeface="Times New Roman" panose="02020603050405020304" pitchFamily="18" charset="0"/>
              </a:rPr>
              <a:t>)</a:t>
            </a:r>
            <a:r>
              <a:rPr lang="en-US" sz="1400" baseline="30000">
                <a:effectLst/>
                <a:latin typeface="Calibri" panose="020F0502020204030204" pitchFamily="34" charset="0"/>
                <a:ea typeface="Times New Roman" panose="02020603050405020304" pitchFamily="18" charset="0"/>
              </a:rPr>
              <a:t>d</a:t>
            </a:r>
            <a:r>
              <a:rPr lang="en-US" sz="1400">
                <a:effectLst/>
                <a:latin typeface="Calibri" panose="020F0502020204030204" pitchFamily="34" charset="0"/>
                <a:ea typeface="Times New Roman" panose="02020603050405020304" pitchFamily="18" charset="0"/>
              </a:rPr>
              <a:t>.  So we should have: </a:t>
            </a:r>
            <a:endParaRPr lang="en-US" sz="1400">
              <a:effectLst/>
              <a:latin typeface="Times New Roman" panose="02020603050405020304" pitchFamily="18" charset="0"/>
              <a:ea typeface="Times New Roman" panose="02020603050405020304" pitchFamily="18" charset="0"/>
            </a:endParaRPr>
          </a:p>
        </p:txBody>
      </p:sp>
      <p:graphicFrame>
        <p:nvGraphicFramePr>
          <p:cNvPr id="6" name="Object 5">
            <a:extLst>
              <a:ext uri="{FF2B5EF4-FFF2-40B4-BE49-F238E27FC236}">
                <a16:creationId xmlns:a16="http://schemas.microsoft.com/office/drawing/2014/main" id="{EBBB4571-8FFB-175B-B4F5-0FF301884F00}"/>
              </a:ext>
            </a:extLst>
          </p:cNvPr>
          <p:cNvGraphicFramePr>
            <a:graphicFrameLocks noChangeAspect="1"/>
          </p:cNvGraphicFramePr>
          <p:nvPr/>
        </p:nvGraphicFramePr>
        <p:xfrm>
          <a:off x="540775" y="2133981"/>
          <a:ext cx="2536722" cy="634732"/>
        </p:xfrm>
        <a:graphic>
          <a:graphicData uri="http://schemas.openxmlformats.org/presentationml/2006/ole">
            <mc:AlternateContent xmlns:mc="http://schemas.openxmlformats.org/markup-compatibility/2006">
              <mc:Choice xmlns:v="urn:schemas-microsoft-com:vml" Requires="v">
                <p:oleObj name="Equation" r:id="rId2" imgW="1827953" imgH="457855" progId="Equation.DSMT4">
                  <p:embed/>
                </p:oleObj>
              </mc:Choice>
              <mc:Fallback>
                <p:oleObj name="Equation" r:id="rId2" imgW="1827953" imgH="457855" progId="Equation.DSMT4">
                  <p:embed/>
                  <p:pic>
                    <p:nvPicPr>
                      <p:cNvPr id="6" name="Object 5">
                        <a:extLst>
                          <a:ext uri="{FF2B5EF4-FFF2-40B4-BE49-F238E27FC236}">
                            <a16:creationId xmlns:a16="http://schemas.microsoft.com/office/drawing/2014/main" id="{EBBB4571-8FFB-175B-B4F5-0FF301884F00}"/>
                          </a:ext>
                        </a:extLst>
                      </p:cNvPr>
                      <p:cNvPicPr/>
                      <p:nvPr/>
                    </p:nvPicPr>
                    <p:blipFill>
                      <a:blip r:embed="rId3"/>
                      <a:stretch>
                        <a:fillRect/>
                      </a:stretch>
                    </p:blipFill>
                    <p:spPr>
                      <a:xfrm>
                        <a:off x="540775" y="2133981"/>
                        <a:ext cx="2536722" cy="634732"/>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24FF9C25-F4F3-1447-BD99-CF7653B040D8}"/>
              </a:ext>
            </a:extLst>
          </p:cNvPr>
          <p:cNvGraphicFramePr>
            <a:graphicFrameLocks noChangeAspect="1"/>
          </p:cNvGraphicFramePr>
          <p:nvPr/>
        </p:nvGraphicFramePr>
        <p:xfrm>
          <a:off x="4722865" y="2317119"/>
          <a:ext cx="2239940" cy="319991"/>
        </p:xfrm>
        <a:graphic>
          <a:graphicData uri="http://schemas.openxmlformats.org/presentationml/2006/ole">
            <mc:AlternateContent xmlns:mc="http://schemas.openxmlformats.org/markup-compatibility/2006">
              <mc:Choice xmlns:v="urn:schemas-microsoft-com:vml" Requires="v">
                <p:oleObj name="Equation" r:id="rId4" imgW="1599459" imgH="228928" progId="Equation.DSMT4">
                  <p:embed/>
                </p:oleObj>
              </mc:Choice>
              <mc:Fallback>
                <p:oleObj name="Equation" r:id="rId4" imgW="1599459" imgH="228928" progId="Equation.DSMT4">
                  <p:embed/>
                  <p:pic>
                    <p:nvPicPr>
                      <p:cNvPr id="7" name="Object 6">
                        <a:extLst>
                          <a:ext uri="{FF2B5EF4-FFF2-40B4-BE49-F238E27FC236}">
                            <a16:creationId xmlns:a16="http://schemas.microsoft.com/office/drawing/2014/main" id="{24FF9C25-F4F3-1447-BD99-CF7653B040D8}"/>
                          </a:ext>
                        </a:extLst>
                      </p:cNvPr>
                      <p:cNvPicPr/>
                      <p:nvPr/>
                    </p:nvPicPr>
                    <p:blipFill>
                      <a:blip r:embed="rId5"/>
                      <a:stretch>
                        <a:fillRect/>
                      </a:stretch>
                    </p:blipFill>
                    <p:spPr>
                      <a:xfrm>
                        <a:off x="4722865" y="2317119"/>
                        <a:ext cx="2239940" cy="319991"/>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E827149B-154A-B564-F78A-D0FD49E66560}"/>
              </a:ext>
            </a:extLst>
          </p:cNvPr>
          <p:cNvSpPr txBox="1"/>
          <p:nvPr/>
        </p:nvSpPr>
        <p:spPr>
          <a:xfrm>
            <a:off x="3609668" y="2295414"/>
            <a:ext cx="845574" cy="338554"/>
          </a:xfrm>
          <a:prstGeom prst="rect">
            <a:avLst/>
          </a:prstGeom>
          <a:noFill/>
        </p:spPr>
        <p:txBody>
          <a:bodyPr wrap="square" rtlCol="0">
            <a:spAutoFit/>
          </a:bodyPr>
          <a:lstStyle/>
          <a:p>
            <a:r>
              <a:rPr lang="en-US" sz="1600"/>
              <a:t>where</a:t>
            </a:r>
          </a:p>
        </p:txBody>
      </p:sp>
      <p:graphicFrame>
        <p:nvGraphicFramePr>
          <p:cNvPr id="9" name="Object 8">
            <a:extLst>
              <a:ext uri="{FF2B5EF4-FFF2-40B4-BE49-F238E27FC236}">
                <a16:creationId xmlns:a16="http://schemas.microsoft.com/office/drawing/2014/main" id="{8661F631-E7A2-C300-C661-07E271C45A9D}"/>
              </a:ext>
            </a:extLst>
          </p:cNvPr>
          <p:cNvGraphicFramePr>
            <a:graphicFrameLocks noChangeAspect="1"/>
          </p:cNvGraphicFramePr>
          <p:nvPr/>
        </p:nvGraphicFramePr>
        <p:xfrm>
          <a:off x="540775" y="3236856"/>
          <a:ext cx="6569075" cy="1244600"/>
        </p:xfrm>
        <a:graphic>
          <a:graphicData uri="http://schemas.openxmlformats.org/presentationml/2006/ole">
            <mc:AlternateContent xmlns:mc="http://schemas.openxmlformats.org/markup-compatibility/2006">
              <mc:Choice xmlns:v="urn:schemas-microsoft-com:vml" Requires="v">
                <p:oleObj name="Equation" r:id="rId6" imgW="4559040" imgH="863280" progId="Equation.DSMT4">
                  <p:embed/>
                </p:oleObj>
              </mc:Choice>
              <mc:Fallback>
                <p:oleObj name="Equation" r:id="rId6" imgW="4559040" imgH="863280" progId="Equation.DSMT4">
                  <p:embed/>
                  <p:pic>
                    <p:nvPicPr>
                      <p:cNvPr id="9" name="Object 8">
                        <a:extLst>
                          <a:ext uri="{FF2B5EF4-FFF2-40B4-BE49-F238E27FC236}">
                            <a16:creationId xmlns:a16="http://schemas.microsoft.com/office/drawing/2014/main" id="{8661F631-E7A2-C300-C661-07E271C45A9D}"/>
                          </a:ext>
                        </a:extLst>
                      </p:cNvPr>
                      <p:cNvPicPr/>
                      <p:nvPr/>
                    </p:nvPicPr>
                    <p:blipFill>
                      <a:blip r:embed="rId7"/>
                      <a:stretch>
                        <a:fillRect/>
                      </a:stretch>
                    </p:blipFill>
                    <p:spPr>
                      <a:xfrm>
                        <a:off x="540775" y="3236856"/>
                        <a:ext cx="6569075" cy="1244600"/>
                      </a:xfrm>
                      <a:prstGeom prst="rect">
                        <a:avLst/>
                      </a:prstGeom>
                    </p:spPr>
                  </p:pic>
                </p:oleObj>
              </mc:Fallback>
            </mc:AlternateContent>
          </a:graphicData>
        </a:graphic>
      </p:graphicFrame>
      <p:sp>
        <p:nvSpPr>
          <p:cNvPr id="10" name="Rectangle 9">
            <a:extLst>
              <a:ext uri="{FF2B5EF4-FFF2-40B4-BE49-F238E27FC236}">
                <a16:creationId xmlns:a16="http://schemas.microsoft.com/office/drawing/2014/main" id="{56D14478-CB77-B814-E5A2-8C8D83778E32}"/>
              </a:ext>
            </a:extLst>
          </p:cNvPr>
          <p:cNvSpPr/>
          <p:nvPr/>
        </p:nvSpPr>
        <p:spPr>
          <a:xfrm>
            <a:off x="496137" y="2848896"/>
            <a:ext cx="5127915" cy="307777"/>
          </a:xfrm>
          <a:prstGeom prst="rect">
            <a:avLst/>
          </a:prstGeom>
        </p:spPr>
        <p:txBody>
          <a:bodyPr wrap="square">
            <a:spAutoFit/>
          </a:bodyPr>
          <a:lstStyle/>
          <a:p>
            <a:pPr marL="0" marR="0">
              <a:spcBef>
                <a:spcPts val="0"/>
              </a:spcBef>
              <a:spcAft>
                <a:spcPts val="0"/>
              </a:spcAft>
            </a:pPr>
            <a:r>
              <a:rPr lang="en-US" sz="1400">
                <a:effectLst/>
                <a:latin typeface="Calibri" panose="020F0502020204030204" pitchFamily="34" charset="0"/>
                <a:ea typeface="Times New Roman" panose="02020603050405020304" pitchFamily="18" charset="0"/>
              </a:rPr>
              <a:t>Filling in our formula for the coupling constants, we have: </a:t>
            </a:r>
            <a:endParaRPr lang="en-US" sz="1400">
              <a:effectLst/>
              <a:latin typeface="Times New Roman" panose="02020603050405020304" pitchFamily="18" charset="0"/>
              <a:ea typeface="Times New Roman" panose="02020603050405020304" pitchFamily="18" charset="0"/>
            </a:endParaRPr>
          </a:p>
        </p:txBody>
      </p:sp>
      <p:sp>
        <p:nvSpPr>
          <p:cNvPr id="12" name="TextBox 11">
            <a:extLst>
              <a:ext uri="{FF2B5EF4-FFF2-40B4-BE49-F238E27FC236}">
                <a16:creationId xmlns:a16="http://schemas.microsoft.com/office/drawing/2014/main" id="{352DD423-2AD4-C645-88F9-6E6971098196}"/>
              </a:ext>
            </a:extLst>
          </p:cNvPr>
          <p:cNvSpPr txBox="1"/>
          <p:nvPr/>
        </p:nvSpPr>
        <p:spPr>
          <a:xfrm>
            <a:off x="7629832" y="3246244"/>
            <a:ext cx="3903406" cy="738664"/>
          </a:xfrm>
          <a:prstGeom prst="rect">
            <a:avLst/>
          </a:prstGeom>
          <a:noFill/>
        </p:spPr>
        <p:txBody>
          <a:bodyPr wrap="square" rtlCol="0">
            <a:spAutoFit/>
          </a:bodyPr>
          <a:lstStyle/>
          <a:p>
            <a:r>
              <a:rPr lang="en-US" sz="1400"/>
              <a:t>Going to large b limit, using fact that </a:t>
            </a:r>
            <a:r>
              <a:rPr lang="el-GR" sz="1400">
                <a:latin typeface="Calibri" panose="020F0502020204030204" pitchFamily="34" charset="0"/>
                <a:cs typeface="Calibri" panose="020F0502020204030204" pitchFamily="34" charset="0"/>
              </a:rPr>
              <a:t>λ</a:t>
            </a:r>
            <a:r>
              <a:rPr lang="en-US" sz="1400" baseline="-25000">
                <a:latin typeface="Calibri" panose="020F0502020204030204" pitchFamily="34" charset="0"/>
                <a:cs typeface="Calibri" panose="020F0502020204030204" pitchFamily="34" charset="0"/>
              </a:rPr>
              <a:t>r</a:t>
            </a:r>
            <a:r>
              <a:rPr lang="en-US" sz="1400">
                <a:latin typeface="Calibri" panose="020F0502020204030204" pitchFamily="34" charset="0"/>
                <a:cs typeface="Calibri" panose="020F0502020204030204" pitchFamily="34" charset="0"/>
              </a:rPr>
              <a:t>, </a:t>
            </a:r>
            <a:r>
              <a:rPr lang="el-GR" sz="1400">
                <a:latin typeface="Calibri" panose="020F0502020204030204" pitchFamily="34" charset="0"/>
                <a:cs typeface="Calibri" panose="020F0502020204030204" pitchFamily="34" charset="0"/>
              </a:rPr>
              <a:t>λ</a:t>
            </a:r>
            <a:r>
              <a:rPr lang="en-US" sz="1400" baseline="-25000">
                <a:latin typeface="Calibri" panose="020F0502020204030204" pitchFamily="34" charset="0"/>
                <a:cs typeface="Calibri" panose="020F0502020204030204" pitchFamily="34" charset="0"/>
              </a:rPr>
              <a:t>j</a:t>
            </a:r>
            <a:r>
              <a:rPr lang="en-US" sz="1400">
                <a:latin typeface="Calibri" panose="020F0502020204030204" pitchFamily="34" charset="0"/>
                <a:cs typeface="Calibri" panose="020F0502020204030204" pitchFamily="34" charset="0"/>
              </a:rPr>
              <a:t> are positive, </a:t>
            </a:r>
            <a:r>
              <a:rPr lang="el-GR" sz="1400">
                <a:latin typeface="Calibri" panose="020F0502020204030204" pitchFamily="34" charset="0"/>
                <a:cs typeface="Calibri" panose="020F0502020204030204" pitchFamily="34" charset="0"/>
              </a:rPr>
              <a:t>λ</a:t>
            </a:r>
            <a:r>
              <a:rPr lang="en-US" sz="1400" baseline="-25000">
                <a:latin typeface="Calibri" panose="020F0502020204030204" pitchFamily="34" charset="0"/>
                <a:cs typeface="Calibri" panose="020F0502020204030204" pitchFamily="34" charset="0"/>
              </a:rPr>
              <a:t>u</a:t>
            </a:r>
            <a:r>
              <a:rPr lang="en-US" sz="1400">
                <a:latin typeface="Calibri" panose="020F0502020204030204" pitchFamily="34" charset="0"/>
                <a:cs typeface="Calibri" panose="020F0502020204030204" pitchFamily="34" charset="0"/>
              </a:rPr>
              <a:t>, negative, and a</a:t>
            </a:r>
            <a:r>
              <a:rPr lang="en-US" sz="1400"/>
              <a:t>bsorbing constants into F, oh and along with this,</a:t>
            </a:r>
          </a:p>
        </p:txBody>
      </p:sp>
      <p:graphicFrame>
        <p:nvGraphicFramePr>
          <p:cNvPr id="13" name="Object 12">
            <a:extLst>
              <a:ext uri="{FF2B5EF4-FFF2-40B4-BE49-F238E27FC236}">
                <a16:creationId xmlns:a16="http://schemas.microsoft.com/office/drawing/2014/main" id="{A49011E3-C515-EBAA-FB36-261E6694E28E}"/>
              </a:ext>
            </a:extLst>
          </p:cNvPr>
          <p:cNvGraphicFramePr>
            <a:graphicFrameLocks noChangeAspect="1"/>
          </p:cNvGraphicFramePr>
          <p:nvPr/>
        </p:nvGraphicFramePr>
        <p:xfrm>
          <a:off x="2910348" y="6298998"/>
          <a:ext cx="2244214" cy="354349"/>
        </p:xfrm>
        <a:graphic>
          <a:graphicData uri="http://schemas.openxmlformats.org/presentationml/2006/ole">
            <mc:AlternateContent xmlns:mc="http://schemas.openxmlformats.org/markup-compatibility/2006">
              <mc:Choice xmlns:v="urn:schemas-microsoft-com:vml" Requires="v">
                <p:oleObj name="Equation" r:id="rId8" imgW="1447250" imgH="228928" progId="Equation.DSMT4">
                  <p:embed/>
                </p:oleObj>
              </mc:Choice>
              <mc:Fallback>
                <p:oleObj name="Equation" r:id="rId8" imgW="1447250" imgH="228928" progId="Equation.DSMT4">
                  <p:embed/>
                  <p:pic>
                    <p:nvPicPr>
                      <p:cNvPr id="13" name="Object 12">
                        <a:extLst>
                          <a:ext uri="{FF2B5EF4-FFF2-40B4-BE49-F238E27FC236}">
                            <a16:creationId xmlns:a16="http://schemas.microsoft.com/office/drawing/2014/main" id="{A49011E3-C515-EBAA-FB36-261E6694E28E}"/>
                          </a:ext>
                        </a:extLst>
                      </p:cNvPr>
                      <p:cNvPicPr/>
                      <p:nvPr/>
                    </p:nvPicPr>
                    <p:blipFill>
                      <a:blip r:embed="rId9"/>
                      <a:stretch>
                        <a:fillRect/>
                      </a:stretch>
                    </p:blipFill>
                    <p:spPr>
                      <a:xfrm>
                        <a:off x="2910348" y="6298998"/>
                        <a:ext cx="2244214" cy="354349"/>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1040B7E4-C0D6-A051-C42D-501B39F7D129}"/>
              </a:ext>
            </a:extLst>
          </p:cNvPr>
          <p:cNvGraphicFramePr>
            <a:graphicFrameLocks noChangeAspect="1"/>
          </p:cNvGraphicFramePr>
          <p:nvPr/>
        </p:nvGraphicFramePr>
        <p:xfrm>
          <a:off x="671469" y="5230053"/>
          <a:ext cx="4777249" cy="706232"/>
        </p:xfrm>
        <a:graphic>
          <a:graphicData uri="http://schemas.openxmlformats.org/presentationml/2006/ole">
            <mc:AlternateContent xmlns:mc="http://schemas.openxmlformats.org/markup-compatibility/2006">
              <mc:Choice xmlns:v="urn:schemas-microsoft-com:vml" Requires="v">
                <p:oleObj name="Equation" r:id="rId10" imgW="3784320" imgH="558720" progId="Equation.DSMT4">
                  <p:embed/>
                </p:oleObj>
              </mc:Choice>
              <mc:Fallback>
                <p:oleObj name="Equation" r:id="rId10" imgW="3784320" imgH="558720" progId="Equation.DSMT4">
                  <p:embed/>
                  <p:pic>
                    <p:nvPicPr>
                      <p:cNvPr id="14" name="Object 13">
                        <a:extLst>
                          <a:ext uri="{FF2B5EF4-FFF2-40B4-BE49-F238E27FC236}">
                            <a16:creationId xmlns:a16="http://schemas.microsoft.com/office/drawing/2014/main" id="{1040B7E4-C0D6-A051-C42D-501B39F7D129}"/>
                          </a:ext>
                        </a:extLst>
                      </p:cNvPr>
                      <p:cNvPicPr/>
                      <p:nvPr/>
                    </p:nvPicPr>
                    <p:blipFill>
                      <a:blip r:embed="rId11"/>
                      <a:stretch>
                        <a:fillRect/>
                      </a:stretch>
                    </p:blipFill>
                    <p:spPr>
                      <a:xfrm>
                        <a:off x="671469" y="5230053"/>
                        <a:ext cx="4777249" cy="706232"/>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F1434F85-E250-273D-53B8-85C4BB5727D6}"/>
              </a:ext>
            </a:extLst>
          </p:cNvPr>
          <p:cNvGraphicFramePr>
            <a:graphicFrameLocks noChangeAspect="1"/>
          </p:cNvGraphicFramePr>
          <p:nvPr/>
        </p:nvGraphicFramePr>
        <p:xfrm>
          <a:off x="8617590" y="6017010"/>
          <a:ext cx="1927890" cy="636337"/>
        </p:xfrm>
        <a:graphic>
          <a:graphicData uri="http://schemas.openxmlformats.org/presentationml/2006/ole">
            <mc:AlternateContent xmlns:mc="http://schemas.openxmlformats.org/markup-compatibility/2006">
              <mc:Choice xmlns:v="urn:schemas-microsoft-com:vml" Requires="v">
                <p:oleObj name="Equation" r:id="rId12" imgW="1384200" imgH="457200" progId="Equation.DSMT4">
                  <p:embed/>
                </p:oleObj>
              </mc:Choice>
              <mc:Fallback>
                <p:oleObj name="Equation" r:id="rId12" imgW="1384200" imgH="457200" progId="Equation.DSMT4">
                  <p:embed/>
                  <p:pic>
                    <p:nvPicPr>
                      <p:cNvPr id="15" name="Object 14">
                        <a:extLst>
                          <a:ext uri="{FF2B5EF4-FFF2-40B4-BE49-F238E27FC236}">
                            <a16:creationId xmlns:a16="http://schemas.microsoft.com/office/drawing/2014/main" id="{F1434F85-E250-273D-53B8-85C4BB5727D6}"/>
                          </a:ext>
                        </a:extLst>
                      </p:cNvPr>
                      <p:cNvPicPr/>
                      <p:nvPr/>
                    </p:nvPicPr>
                    <p:blipFill>
                      <a:blip r:embed="rId13"/>
                      <a:stretch>
                        <a:fillRect/>
                      </a:stretch>
                    </p:blipFill>
                    <p:spPr>
                      <a:xfrm>
                        <a:off x="8617590" y="6017010"/>
                        <a:ext cx="1927890" cy="636337"/>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EF0372FF-A0AE-6272-A708-B34963F81F45}"/>
              </a:ext>
            </a:extLst>
          </p:cNvPr>
          <p:cNvGraphicFramePr>
            <a:graphicFrameLocks noChangeAspect="1"/>
          </p:cNvGraphicFramePr>
          <p:nvPr/>
        </p:nvGraphicFramePr>
        <p:xfrm>
          <a:off x="7747437" y="4050795"/>
          <a:ext cx="2536721" cy="573782"/>
        </p:xfrm>
        <a:graphic>
          <a:graphicData uri="http://schemas.openxmlformats.org/presentationml/2006/ole">
            <mc:AlternateContent xmlns:mc="http://schemas.openxmlformats.org/markup-compatibility/2006">
              <mc:Choice xmlns:v="urn:schemas-microsoft-com:vml" Requires="v">
                <p:oleObj name="Equation" r:id="rId14" imgW="2133360" imgH="482400" progId="Equation.DSMT4">
                  <p:embed/>
                </p:oleObj>
              </mc:Choice>
              <mc:Fallback>
                <p:oleObj name="Equation" r:id="rId14" imgW="2133360" imgH="482400" progId="Equation.DSMT4">
                  <p:embed/>
                  <p:pic>
                    <p:nvPicPr>
                      <p:cNvPr id="17" name="Object 16">
                        <a:extLst>
                          <a:ext uri="{FF2B5EF4-FFF2-40B4-BE49-F238E27FC236}">
                            <a16:creationId xmlns:a16="http://schemas.microsoft.com/office/drawing/2014/main" id="{EF0372FF-A0AE-6272-A708-B34963F81F45}"/>
                          </a:ext>
                        </a:extLst>
                      </p:cNvPr>
                      <p:cNvPicPr/>
                      <p:nvPr/>
                    </p:nvPicPr>
                    <p:blipFill>
                      <a:blip r:embed="rId15"/>
                      <a:stretch>
                        <a:fillRect/>
                      </a:stretch>
                    </p:blipFill>
                    <p:spPr>
                      <a:xfrm>
                        <a:off x="7747437" y="4050795"/>
                        <a:ext cx="2536721" cy="573782"/>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7EACE56B-F347-40DE-7C02-8E0AF675C854}"/>
              </a:ext>
            </a:extLst>
          </p:cNvPr>
          <p:cNvSpPr txBox="1"/>
          <p:nvPr/>
        </p:nvSpPr>
        <p:spPr>
          <a:xfrm>
            <a:off x="527851" y="4589470"/>
            <a:ext cx="7089057" cy="523220"/>
          </a:xfrm>
          <a:prstGeom prst="rect">
            <a:avLst/>
          </a:prstGeom>
          <a:noFill/>
        </p:spPr>
        <p:txBody>
          <a:bodyPr wrap="square" rtlCol="0">
            <a:spAutoFit/>
          </a:bodyPr>
          <a:lstStyle/>
          <a:p>
            <a:r>
              <a:rPr lang="en-US" sz="1400"/>
              <a:t>Now with propitious choice of b, we can put in form reminiscent of Widom’s scaling hypothesis (coincidentally justifying his hypothesis via these microscopic considerations)</a:t>
            </a:r>
          </a:p>
        </p:txBody>
      </p:sp>
      <p:sp>
        <p:nvSpPr>
          <p:cNvPr id="20" name="TextBox 19">
            <a:extLst>
              <a:ext uri="{FF2B5EF4-FFF2-40B4-BE49-F238E27FC236}">
                <a16:creationId xmlns:a16="http://schemas.microsoft.com/office/drawing/2014/main" id="{A6F524F9-2988-A917-A07A-E9F32E645811}"/>
              </a:ext>
            </a:extLst>
          </p:cNvPr>
          <p:cNvSpPr txBox="1"/>
          <p:nvPr/>
        </p:nvSpPr>
        <p:spPr>
          <a:xfrm>
            <a:off x="540775" y="6298998"/>
            <a:ext cx="2342245" cy="307777"/>
          </a:xfrm>
          <a:prstGeom prst="rect">
            <a:avLst/>
          </a:prstGeom>
          <a:noFill/>
        </p:spPr>
        <p:txBody>
          <a:bodyPr wrap="square" rtlCol="0">
            <a:spAutoFit/>
          </a:bodyPr>
          <a:lstStyle/>
          <a:p>
            <a:r>
              <a:rPr lang="en-US" sz="1400"/>
              <a:t>Then comparing to his form,</a:t>
            </a:r>
          </a:p>
        </p:txBody>
      </p:sp>
      <p:sp>
        <p:nvSpPr>
          <p:cNvPr id="21" name="TextBox 20">
            <a:extLst>
              <a:ext uri="{FF2B5EF4-FFF2-40B4-BE49-F238E27FC236}">
                <a16:creationId xmlns:a16="http://schemas.microsoft.com/office/drawing/2014/main" id="{E7E90BDE-4A4F-77DD-626D-C36DF62D94C2}"/>
              </a:ext>
            </a:extLst>
          </p:cNvPr>
          <p:cNvSpPr txBox="1"/>
          <p:nvPr/>
        </p:nvSpPr>
        <p:spPr>
          <a:xfrm>
            <a:off x="5287587" y="6298997"/>
            <a:ext cx="3020671" cy="307777"/>
          </a:xfrm>
          <a:prstGeom prst="rect">
            <a:avLst/>
          </a:prstGeom>
          <a:noFill/>
        </p:spPr>
        <p:txBody>
          <a:bodyPr wrap="square" rtlCol="0">
            <a:spAutoFit/>
          </a:bodyPr>
          <a:lstStyle/>
          <a:p>
            <a:r>
              <a:rPr lang="en-US" sz="1400"/>
              <a:t>we can read off the scaling exponents,</a:t>
            </a:r>
          </a:p>
        </p:txBody>
      </p:sp>
    </p:spTree>
    <p:extLst>
      <p:ext uri="{BB962C8B-B14F-4D97-AF65-F5344CB8AC3E}">
        <p14:creationId xmlns:p14="http://schemas.microsoft.com/office/powerpoint/2010/main" val="113145325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5" name="Rectangle 4">
            <a:extLst>
              <a:ext uri="{FF2B5EF4-FFF2-40B4-BE49-F238E27FC236}">
                <a16:creationId xmlns:a16="http://schemas.microsoft.com/office/drawing/2014/main" id="{5DA0795B-F0CE-443A-B89E-32EBCE0B5BE4}"/>
              </a:ext>
            </a:extLst>
          </p:cNvPr>
          <p:cNvSpPr/>
          <p:nvPr/>
        </p:nvSpPr>
        <p:spPr>
          <a:xfrm>
            <a:off x="400955" y="1092220"/>
            <a:ext cx="11115760" cy="523220"/>
          </a:xfrm>
          <a:prstGeom prst="rect">
            <a:avLst/>
          </a:prstGeom>
        </p:spPr>
        <p:txBody>
          <a:bodyPr wrap="square">
            <a:spAutoFit/>
          </a:bodyPr>
          <a:lstStyle/>
          <a:p>
            <a:r>
              <a:rPr lang="en-US" sz="1400">
                <a:effectLst/>
                <a:latin typeface="Calibri" panose="020F0502020204030204" pitchFamily="34" charset="0"/>
                <a:ea typeface="Times New Roman" panose="02020603050405020304" pitchFamily="18" charset="0"/>
              </a:rPr>
              <a:t>Can do similarly for the correlation length.  We can say the correlation length per unit cell is given by some function X(r,j,u).  Then, making the same manipulations we did on f,</a:t>
            </a:r>
            <a:endParaRPr lang="en-US" sz="1400">
              <a:effectLst/>
              <a:latin typeface="Times New Roman" panose="02020603050405020304" pitchFamily="18" charset="0"/>
              <a:ea typeface="Times New Roman" panose="02020603050405020304" pitchFamily="18" charset="0"/>
            </a:endParaRPr>
          </a:p>
        </p:txBody>
      </p:sp>
      <p:graphicFrame>
        <p:nvGraphicFramePr>
          <p:cNvPr id="4" name="Object 3">
            <a:extLst>
              <a:ext uri="{FF2B5EF4-FFF2-40B4-BE49-F238E27FC236}">
                <a16:creationId xmlns:a16="http://schemas.microsoft.com/office/drawing/2014/main" id="{47BAC2B7-D0D0-034C-8BBF-A2C34CD8DF12}"/>
              </a:ext>
            </a:extLst>
          </p:cNvPr>
          <p:cNvGraphicFramePr>
            <a:graphicFrameLocks noChangeAspect="1"/>
          </p:cNvGraphicFramePr>
          <p:nvPr/>
        </p:nvGraphicFramePr>
        <p:xfrm>
          <a:off x="472461" y="1699597"/>
          <a:ext cx="6026150" cy="1390650"/>
        </p:xfrm>
        <a:graphic>
          <a:graphicData uri="http://schemas.openxmlformats.org/presentationml/2006/ole">
            <mc:AlternateContent xmlns:mc="http://schemas.openxmlformats.org/markup-compatibility/2006">
              <mc:Choice xmlns:v="urn:schemas-microsoft-com:vml" Requires="v">
                <p:oleObj name="Equation" r:id="rId2" imgW="4292280" imgH="990360" progId="Equation.DSMT4">
                  <p:embed/>
                </p:oleObj>
              </mc:Choice>
              <mc:Fallback>
                <p:oleObj name="Equation" r:id="rId2" imgW="4292280" imgH="990360" progId="Equation.DSMT4">
                  <p:embed/>
                  <p:pic>
                    <p:nvPicPr>
                      <p:cNvPr id="4" name="Object 3">
                        <a:extLst>
                          <a:ext uri="{FF2B5EF4-FFF2-40B4-BE49-F238E27FC236}">
                            <a16:creationId xmlns:a16="http://schemas.microsoft.com/office/drawing/2014/main" id="{47BAC2B7-D0D0-034C-8BBF-A2C34CD8DF12}"/>
                          </a:ext>
                        </a:extLst>
                      </p:cNvPr>
                      <p:cNvPicPr/>
                      <p:nvPr/>
                    </p:nvPicPr>
                    <p:blipFill>
                      <a:blip r:embed="rId3"/>
                      <a:stretch>
                        <a:fillRect/>
                      </a:stretch>
                    </p:blipFill>
                    <p:spPr>
                      <a:xfrm>
                        <a:off x="472461" y="1699597"/>
                        <a:ext cx="6026150" cy="1390650"/>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524917A1-2BD7-3A4E-62F0-5F72C0FD1D14}"/>
              </a:ext>
            </a:extLst>
          </p:cNvPr>
          <p:cNvGraphicFramePr>
            <a:graphicFrameLocks noChangeAspect="1"/>
          </p:cNvGraphicFramePr>
          <p:nvPr/>
        </p:nvGraphicFramePr>
        <p:xfrm>
          <a:off x="491067" y="3628672"/>
          <a:ext cx="4946171" cy="703612"/>
        </p:xfrm>
        <a:graphic>
          <a:graphicData uri="http://schemas.openxmlformats.org/presentationml/2006/ole">
            <mc:AlternateContent xmlns:mc="http://schemas.openxmlformats.org/markup-compatibility/2006">
              <mc:Choice xmlns:v="urn:schemas-microsoft-com:vml" Requires="v">
                <p:oleObj name="Equation" r:id="rId4" imgW="3760618" imgH="534285" progId="Equation.DSMT4">
                  <p:embed/>
                </p:oleObj>
              </mc:Choice>
              <mc:Fallback>
                <p:oleObj name="Equation" r:id="rId4" imgW="3760618" imgH="534285" progId="Equation.DSMT4">
                  <p:embed/>
                  <p:pic>
                    <p:nvPicPr>
                      <p:cNvPr id="11" name="Object 10">
                        <a:extLst>
                          <a:ext uri="{FF2B5EF4-FFF2-40B4-BE49-F238E27FC236}">
                            <a16:creationId xmlns:a16="http://schemas.microsoft.com/office/drawing/2014/main" id="{524917A1-2BD7-3A4E-62F0-5F72C0FD1D14}"/>
                          </a:ext>
                        </a:extLst>
                      </p:cNvPr>
                      <p:cNvPicPr/>
                      <p:nvPr/>
                    </p:nvPicPr>
                    <p:blipFill>
                      <a:blip r:embed="rId5"/>
                      <a:stretch>
                        <a:fillRect/>
                      </a:stretch>
                    </p:blipFill>
                    <p:spPr>
                      <a:xfrm>
                        <a:off x="491067" y="3628672"/>
                        <a:ext cx="4946171" cy="703612"/>
                      </a:xfrm>
                      <a:prstGeom prst="rect">
                        <a:avLst/>
                      </a:prstGeom>
                    </p:spPr>
                  </p:pic>
                </p:oleObj>
              </mc:Fallback>
            </mc:AlternateContent>
          </a:graphicData>
        </a:graphic>
      </p:graphicFrame>
      <p:sp>
        <p:nvSpPr>
          <p:cNvPr id="16" name="Rectangle 15">
            <a:extLst>
              <a:ext uri="{FF2B5EF4-FFF2-40B4-BE49-F238E27FC236}">
                <a16:creationId xmlns:a16="http://schemas.microsoft.com/office/drawing/2014/main" id="{2A82C386-C4B4-9D51-5D44-A326839BB1D7}"/>
              </a:ext>
            </a:extLst>
          </p:cNvPr>
          <p:cNvSpPr/>
          <p:nvPr/>
        </p:nvSpPr>
        <p:spPr>
          <a:xfrm>
            <a:off x="400954" y="3205571"/>
            <a:ext cx="2588051" cy="307777"/>
          </a:xfrm>
          <a:prstGeom prst="rect">
            <a:avLst/>
          </a:prstGeom>
        </p:spPr>
        <p:txBody>
          <a:bodyPr wrap="square">
            <a:spAutoFit/>
          </a:bodyPr>
          <a:lstStyle/>
          <a:p>
            <a:r>
              <a:rPr lang="en-US" sz="1400">
                <a:effectLst/>
                <a:latin typeface="Calibri" panose="020F0502020204030204" pitchFamily="34" charset="0"/>
                <a:ea typeface="Times New Roman" panose="02020603050405020304" pitchFamily="18" charset="0"/>
              </a:rPr>
              <a:t>making choice for b, we have:</a:t>
            </a:r>
            <a:endParaRPr lang="en-US" sz="1400">
              <a:effectLst/>
              <a:latin typeface="Times New Roman" panose="02020603050405020304" pitchFamily="18" charset="0"/>
              <a:ea typeface="Times New Roman" panose="02020603050405020304" pitchFamily="18" charset="0"/>
            </a:endParaRPr>
          </a:p>
        </p:txBody>
      </p:sp>
      <p:sp>
        <p:nvSpPr>
          <p:cNvPr id="19" name="Rectangle 18">
            <a:extLst>
              <a:ext uri="{FF2B5EF4-FFF2-40B4-BE49-F238E27FC236}">
                <a16:creationId xmlns:a16="http://schemas.microsoft.com/office/drawing/2014/main" id="{A0D840D4-B41D-438A-780B-5F152485A335}"/>
              </a:ext>
            </a:extLst>
          </p:cNvPr>
          <p:cNvSpPr/>
          <p:nvPr/>
        </p:nvSpPr>
        <p:spPr>
          <a:xfrm>
            <a:off x="400954" y="4447608"/>
            <a:ext cx="2588051" cy="307777"/>
          </a:xfrm>
          <a:prstGeom prst="rect">
            <a:avLst/>
          </a:prstGeom>
        </p:spPr>
        <p:txBody>
          <a:bodyPr wrap="square">
            <a:spAutoFit/>
          </a:bodyPr>
          <a:lstStyle/>
          <a:p>
            <a:r>
              <a:rPr lang="en-US" sz="1400">
                <a:effectLst/>
                <a:latin typeface="Calibri" panose="020F0502020204030204" pitchFamily="34" charset="0"/>
                <a:ea typeface="Times New Roman" panose="02020603050405020304" pitchFamily="18" charset="0"/>
              </a:rPr>
              <a:t>and comparing to Widom,</a:t>
            </a:r>
            <a:endParaRPr lang="en-US" sz="1400">
              <a:effectLst/>
              <a:latin typeface="Times New Roman" panose="02020603050405020304" pitchFamily="18" charset="0"/>
              <a:ea typeface="Times New Roman" panose="02020603050405020304" pitchFamily="18" charset="0"/>
            </a:endParaRPr>
          </a:p>
        </p:txBody>
      </p:sp>
      <p:graphicFrame>
        <p:nvGraphicFramePr>
          <p:cNvPr id="22" name="Object 21">
            <a:extLst>
              <a:ext uri="{FF2B5EF4-FFF2-40B4-BE49-F238E27FC236}">
                <a16:creationId xmlns:a16="http://schemas.microsoft.com/office/drawing/2014/main" id="{9C14EABC-08BB-A615-4143-DA82FCF1BD11}"/>
              </a:ext>
            </a:extLst>
          </p:cNvPr>
          <p:cNvGraphicFramePr>
            <a:graphicFrameLocks noChangeAspect="1"/>
          </p:cNvGraphicFramePr>
          <p:nvPr/>
        </p:nvGraphicFramePr>
        <p:xfrm>
          <a:off x="476903" y="4964931"/>
          <a:ext cx="1755019" cy="351004"/>
        </p:xfrm>
        <a:graphic>
          <a:graphicData uri="http://schemas.openxmlformats.org/presentationml/2006/ole">
            <mc:AlternateContent xmlns:mc="http://schemas.openxmlformats.org/markup-compatibility/2006">
              <mc:Choice xmlns:v="urn:schemas-microsoft-com:vml" Requires="v">
                <p:oleObj name="Equation" r:id="rId6" imgW="1142471" imgH="228928" progId="Equation.DSMT4">
                  <p:embed/>
                </p:oleObj>
              </mc:Choice>
              <mc:Fallback>
                <p:oleObj name="Equation" r:id="rId6" imgW="1142471" imgH="228928" progId="Equation.DSMT4">
                  <p:embed/>
                  <p:pic>
                    <p:nvPicPr>
                      <p:cNvPr id="22" name="Object 21">
                        <a:extLst>
                          <a:ext uri="{FF2B5EF4-FFF2-40B4-BE49-F238E27FC236}">
                            <a16:creationId xmlns:a16="http://schemas.microsoft.com/office/drawing/2014/main" id="{9C14EABC-08BB-A615-4143-DA82FCF1BD11}"/>
                          </a:ext>
                        </a:extLst>
                      </p:cNvPr>
                      <p:cNvPicPr/>
                      <p:nvPr/>
                    </p:nvPicPr>
                    <p:blipFill>
                      <a:blip r:embed="rId7"/>
                      <a:stretch>
                        <a:fillRect/>
                      </a:stretch>
                    </p:blipFill>
                    <p:spPr>
                      <a:xfrm>
                        <a:off x="476903" y="4964931"/>
                        <a:ext cx="1755019" cy="351004"/>
                      </a:xfrm>
                      <a:prstGeom prst="rect">
                        <a:avLst/>
                      </a:prstGeom>
                    </p:spPr>
                  </p:pic>
                </p:oleObj>
              </mc:Fallback>
            </mc:AlternateContent>
          </a:graphicData>
        </a:graphic>
      </p:graphicFrame>
      <p:sp>
        <p:nvSpPr>
          <p:cNvPr id="23" name="Rectangle 22">
            <a:extLst>
              <a:ext uri="{FF2B5EF4-FFF2-40B4-BE49-F238E27FC236}">
                <a16:creationId xmlns:a16="http://schemas.microsoft.com/office/drawing/2014/main" id="{8D6BAA82-341E-A265-0804-3BB010414F8E}"/>
              </a:ext>
            </a:extLst>
          </p:cNvPr>
          <p:cNvSpPr/>
          <p:nvPr/>
        </p:nvSpPr>
        <p:spPr>
          <a:xfrm>
            <a:off x="2618129" y="4972684"/>
            <a:ext cx="901820" cy="307777"/>
          </a:xfrm>
          <a:prstGeom prst="rect">
            <a:avLst/>
          </a:prstGeom>
        </p:spPr>
        <p:txBody>
          <a:bodyPr wrap="square">
            <a:spAutoFit/>
          </a:bodyPr>
          <a:lstStyle/>
          <a:p>
            <a:r>
              <a:rPr lang="en-US" sz="1400">
                <a:latin typeface="Calibri" panose="020F0502020204030204" pitchFamily="34" charset="0"/>
                <a:ea typeface="Times New Roman" panose="02020603050405020304" pitchFamily="18" charset="0"/>
              </a:rPr>
              <a:t>we infer:</a:t>
            </a:r>
            <a:endParaRPr lang="en-US" sz="1400">
              <a:effectLst/>
              <a:latin typeface="Times New Roman" panose="02020603050405020304" pitchFamily="18" charset="0"/>
              <a:ea typeface="Times New Roman" panose="02020603050405020304" pitchFamily="18" charset="0"/>
            </a:endParaRPr>
          </a:p>
        </p:txBody>
      </p:sp>
      <p:graphicFrame>
        <p:nvGraphicFramePr>
          <p:cNvPr id="24" name="Object 23">
            <a:extLst>
              <a:ext uri="{FF2B5EF4-FFF2-40B4-BE49-F238E27FC236}">
                <a16:creationId xmlns:a16="http://schemas.microsoft.com/office/drawing/2014/main" id="{A3101F83-CDDF-87A7-4B5E-5C86B0CB7418}"/>
              </a:ext>
            </a:extLst>
          </p:cNvPr>
          <p:cNvGraphicFramePr>
            <a:graphicFrameLocks noChangeAspect="1"/>
          </p:cNvGraphicFramePr>
          <p:nvPr/>
        </p:nvGraphicFramePr>
        <p:xfrm>
          <a:off x="3650380" y="4832250"/>
          <a:ext cx="656149" cy="656149"/>
        </p:xfrm>
        <a:graphic>
          <a:graphicData uri="http://schemas.openxmlformats.org/presentationml/2006/ole">
            <mc:AlternateContent xmlns:mc="http://schemas.openxmlformats.org/markup-compatibility/2006">
              <mc:Choice xmlns:v="urn:schemas-microsoft-com:vml" Requires="v">
                <p:oleObj name="Equation" r:id="rId8" imgW="466344" imgH="467229" progId="Equation.DSMT4">
                  <p:embed/>
                </p:oleObj>
              </mc:Choice>
              <mc:Fallback>
                <p:oleObj name="Equation" r:id="rId8" imgW="466344" imgH="467229" progId="Equation.DSMT4">
                  <p:embed/>
                  <p:pic>
                    <p:nvPicPr>
                      <p:cNvPr id="24" name="Object 23">
                        <a:extLst>
                          <a:ext uri="{FF2B5EF4-FFF2-40B4-BE49-F238E27FC236}">
                            <a16:creationId xmlns:a16="http://schemas.microsoft.com/office/drawing/2014/main" id="{A3101F83-CDDF-87A7-4B5E-5C86B0CB7418}"/>
                          </a:ext>
                        </a:extLst>
                      </p:cNvPr>
                      <p:cNvPicPr/>
                      <p:nvPr/>
                    </p:nvPicPr>
                    <p:blipFill>
                      <a:blip r:embed="rId9"/>
                      <a:stretch>
                        <a:fillRect/>
                      </a:stretch>
                    </p:blipFill>
                    <p:spPr>
                      <a:xfrm>
                        <a:off x="3650380" y="4832250"/>
                        <a:ext cx="656149" cy="656149"/>
                      </a:xfrm>
                      <a:prstGeom prst="rect">
                        <a:avLst/>
                      </a:prstGeom>
                    </p:spPr>
                  </p:pic>
                </p:oleObj>
              </mc:Fallback>
            </mc:AlternateContent>
          </a:graphicData>
        </a:graphic>
      </p:graphicFrame>
      <p:sp>
        <p:nvSpPr>
          <p:cNvPr id="25" name="Rectangle 24">
            <a:extLst>
              <a:ext uri="{FF2B5EF4-FFF2-40B4-BE49-F238E27FC236}">
                <a16:creationId xmlns:a16="http://schemas.microsoft.com/office/drawing/2014/main" id="{D8CC7967-69B4-5E6B-6F25-32E67DBEE78F}"/>
              </a:ext>
            </a:extLst>
          </p:cNvPr>
          <p:cNvSpPr/>
          <p:nvPr/>
        </p:nvSpPr>
        <p:spPr>
          <a:xfrm>
            <a:off x="5061446" y="4749735"/>
            <a:ext cx="2774865" cy="738664"/>
          </a:xfrm>
          <a:prstGeom prst="rect">
            <a:avLst/>
          </a:prstGeom>
        </p:spPr>
        <p:txBody>
          <a:bodyPr wrap="square">
            <a:spAutoFit/>
          </a:bodyPr>
          <a:lstStyle/>
          <a:p>
            <a:r>
              <a:rPr lang="en-US" sz="1400">
                <a:latin typeface="Calibri" panose="020F0502020204030204" pitchFamily="34" charset="0"/>
                <a:ea typeface="Times New Roman" panose="02020603050405020304" pitchFamily="18" charset="0"/>
              </a:rPr>
              <a:t>Using the generic scaling relations (see Thermodynamics/Critical Exponents), we can infer the rest:</a:t>
            </a:r>
            <a:endParaRPr lang="en-US" sz="1400">
              <a:effectLst/>
              <a:latin typeface="Times New Roman" panose="02020603050405020304" pitchFamily="18" charset="0"/>
              <a:ea typeface="Times New Roman" panose="02020603050405020304" pitchFamily="18" charset="0"/>
            </a:endParaRPr>
          </a:p>
        </p:txBody>
      </p:sp>
      <p:graphicFrame>
        <p:nvGraphicFramePr>
          <p:cNvPr id="26" name="Object 25">
            <a:extLst>
              <a:ext uri="{FF2B5EF4-FFF2-40B4-BE49-F238E27FC236}">
                <a16:creationId xmlns:a16="http://schemas.microsoft.com/office/drawing/2014/main" id="{985E4210-CE11-DD04-0EDB-4E4EDC8B814B}"/>
              </a:ext>
            </a:extLst>
          </p:cNvPr>
          <p:cNvGraphicFramePr>
            <a:graphicFrameLocks noChangeAspect="1"/>
          </p:cNvGraphicFramePr>
          <p:nvPr/>
        </p:nvGraphicFramePr>
        <p:xfrm>
          <a:off x="8209281" y="3785420"/>
          <a:ext cx="1475493" cy="1729888"/>
        </p:xfrm>
        <a:graphic>
          <a:graphicData uri="http://schemas.openxmlformats.org/presentationml/2006/ole">
            <mc:AlternateContent xmlns:mc="http://schemas.openxmlformats.org/markup-compatibility/2006">
              <mc:Choice xmlns:v="urn:schemas-microsoft-com:vml" Requires="v">
                <p:oleObj name="Equation" r:id="rId10" imgW="1104840" imgH="1295280" progId="Equation.DSMT4">
                  <p:embed/>
                </p:oleObj>
              </mc:Choice>
              <mc:Fallback>
                <p:oleObj name="Equation" r:id="rId10" imgW="1104840" imgH="1295280" progId="Equation.DSMT4">
                  <p:embed/>
                  <p:pic>
                    <p:nvPicPr>
                      <p:cNvPr id="26" name="Object 25">
                        <a:extLst>
                          <a:ext uri="{FF2B5EF4-FFF2-40B4-BE49-F238E27FC236}">
                            <a16:creationId xmlns:a16="http://schemas.microsoft.com/office/drawing/2014/main" id="{985E4210-CE11-DD04-0EDB-4E4EDC8B814B}"/>
                          </a:ext>
                        </a:extLst>
                      </p:cNvPr>
                      <p:cNvPicPr/>
                      <p:nvPr/>
                    </p:nvPicPr>
                    <p:blipFill>
                      <a:blip r:embed="rId11"/>
                      <a:stretch>
                        <a:fillRect/>
                      </a:stretch>
                    </p:blipFill>
                    <p:spPr>
                      <a:xfrm>
                        <a:off x="8209281" y="3785420"/>
                        <a:ext cx="1475493" cy="1729888"/>
                      </a:xfrm>
                      <a:prstGeom prst="rect">
                        <a:avLst/>
                      </a:prstGeom>
                      <a:solidFill>
                        <a:srgbClr val="CCFFCC"/>
                      </a:solidFill>
                    </p:spPr>
                  </p:pic>
                </p:oleObj>
              </mc:Fallback>
            </mc:AlternateContent>
          </a:graphicData>
        </a:graphic>
      </p:graphicFrame>
      <p:sp>
        <p:nvSpPr>
          <p:cNvPr id="27" name="Rectangle 26">
            <a:extLst>
              <a:ext uri="{FF2B5EF4-FFF2-40B4-BE49-F238E27FC236}">
                <a16:creationId xmlns:a16="http://schemas.microsoft.com/office/drawing/2014/main" id="{57EE6F98-03FA-CE94-EF7E-1F2C3E214D06}"/>
              </a:ext>
            </a:extLst>
          </p:cNvPr>
          <p:cNvSpPr/>
          <p:nvPr/>
        </p:nvSpPr>
        <p:spPr>
          <a:xfrm>
            <a:off x="400954" y="5705698"/>
            <a:ext cx="10578860" cy="954107"/>
          </a:xfrm>
          <a:prstGeom prst="rect">
            <a:avLst/>
          </a:prstGeom>
        </p:spPr>
        <p:txBody>
          <a:bodyPr wrap="square">
            <a:spAutoFit/>
          </a:bodyPr>
          <a:lstStyle/>
          <a:p>
            <a:r>
              <a:rPr lang="en-US" sz="1400" b="1">
                <a:latin typeface="Calibri" panose="020F0502020204030204" pitchFamily="34" charset="0"/>
                <a:ea typeface="Times New Roman" panose="02020603050405020304" pitchFamily="18" charset="0"/>
              </a:rPr>
              <a:t>Achtung!</a:t>
            </a:r>
          </a:p>
          <a:p>
            <a:r>
              <a:rPr lang="en-US" sz="1400">
                <a:effectLst/>
                <a:latin typeface="Calibri" panose="020F0502020204030204" pitchFamily="34" charset="0"/>
                <a:ea typeface="Times New Roman" panose="02020603050405020304" pitchFamily="18" charset="0"/>
              </a:rPr>
              <a:t>So when d &gt; d</a:t>
            </a:r>
            <a:r>
              <a:rPr lang="en-US" sz="1400" baseline="-25000">
                <a:effectLst/>
                <a:latin typeface="Calibri" panose="020F0502020204030204" pitchFamily="34" charset="0"/>
                <a:ea typeface="Times New Roman" panose="02020603050405020304" pitchFamily="18" charset="0"/>
              </a:rPr>
              <a:t>uc</a:t>
            </a:r>
            <a:r>
              <a:rPr lang="en-US" sz="1400">
                <a:effectLst/>
                <a:latin typeface="Calibri" panose="020F0502020204030204" pitchFamily="34" charset="0"/>
                <a:ea typeface="Times New Roman" panose="02020603050405020304" pitchFamily="18" charset="0"/>
              </a:rPr>
              <a:t>, looks like our implicit assumption that u</a:t>
            </a:r>
            <a:r>
              <a:rPr lang="en-US" sz="1400" baseline="30000">
                <a:effectLst/>
                <a:latin typeface="Calibri" panose="020F0502020204030204" pitchFamily="34" charset="0"/>
                <a:ea typeface="Times New Roman" panose="02020603050405020304" pitchFamily="18" charset="0"/>
              </a:rPr>
              <a:t>*</a:t>
            </a:r>
            <a:r>
              <a:rPr lang="en-US" sz="1400">
                <a:effectLst/>
                <a:latin typeface="Calibri" panose="020F0502020204030204" pitchFamily="34" charset="0"/>
                <a:ea typeface="Times New Roman" panose="02020603050405020304" pitchFamily="18" charset="0"/>
              </a:rPr>
              <a:t> </a:t>
            </a:r>
            <a:r>
              <a:rPr lang="en-US" sz="1400">
                <a:effectLst/>
                <a:latin typeface="Calibri" panose="020F0502020204030204" pitchFamily="34" charset="0"/>
                <a:ea typeface="Times New Roman" panose="02020603050405020304" pitchFamily="18" charset="0"/>
                <a:cs typeface="Calibri" panose="020F0502020204030204" pitchFamily="34" charset="0"/>
              </a:rPr>
              <a:t>≠ 0 is wrong, as u becomes </a:t>
            </a:r>
            <a:r>
              <a:rPr lang="en-US" sz="1400" i="1">
                <a:effectLst/>
                <a:latin typeface="Calibri" panose="020F0502020204030204" pitchFamily="34" charset="0"/>
                <a:ea typeface="Times New Roman" panose="02020603050405020304" pitchFamily="18" charset="0"/>
                <a:cs typeface="Calibri" panose="020F0502020204030204" pitchFamily="34" charset="0"/>
              </a:rPr>
              <a:t>dangerously</a:t>
            </a:r>
            <a:r>
              <a:rPr lang="en-US" sz="1400">
                <a:effectLst/>
                <a:latin typeface="Calibri" panose="020F0502020204030204" pitchFamily="34" charset="0"/>
                <a:ea typeface="Times New Roman" panose="02020603050405020304" pitchFamily="18" charset="0"/>
                <a:cs typeface="Calibri" panose="020F0502020204030204" pitchFamily="34" charset="0"/>
              </a:rPr>
              <a:t> irrelevant.  This changes our results for </a:t>
            </a:r>
            <a:r>
              <a:rPr lang="el-GR" sz="1400">
                <a:effectLst/>
                <a:latin typeface="Calibri" panose="020F0502020204030204" pitchFamily="34" charset="0"/>
                <a:ea typeface="Times New Roman" panose="02020603050405020304" pitchFamily="18" charset="0"/>
                <a:cs typeface="Calibri" panose="020F0502020204030204" pitchFamily="34" charset="0"/>
              </a:rPr>
              <a:t>α</a:t>
            </a:r>
            <a:r>
              <a:rPr lang="en-US" sz="1400">
                <a:effectLst/>
                <a:latin typeface="Calibri" panose="020F0502020204030204" pitchFamily="34" charset="0"/>
                <a:ea typeface="Times New Roman" panose="02020603050405020304" pitchFamily="18" charset="0"/>
                <a:cs typeface="Calibri" panose="020F0502020204030204" pitchFamily="34" charset="0"/>
              </a:rPr>
              <a:t> and </a:t>
            </a:r>
            <a:r>
              <a:rPr lang="el-GR" sz="1400">
                <a:effectLst/>
                <a:latin typeface="Calibri" panose="020F0502020204030204" pitchFamily="34" charset="0"/>
                <a:ea typeface="Times New Roman" panose="02020603050405020304" pitchFamily="18" charset="0"/>
                <a:cs typeface="Calibri" panose="020F0502020204030204" pitchFamily="34" charset="0"/>
              </a:rPr>
              <a:t>Δ</a:t>
            </a:r>
            <a:r>
              <a:rPr lang="en-US" sz="1400">
                <a:effectLst/>
                <a:latin typeface="Calibri" panose="020F0502020204030204" pitchFamily="34" charset="0"/>
                <a:ea typeface="Times New Roman" panose="02020603050405020304" pitchFamily="18" charset="0"/>
                <a:cs typeface="Calibri" panose="020F0502020204030204" pitchFamily="34" charset="0"/>
              </a:rPr>
              <a:t>, though not for </a:t>
            </a:r>
            <a:r>
              <a:rPr lang="el-GR" sz="1400">
                <a:effectLst/>
                <a:latin typeface="Calibri" panose="020F0502020204030204" pitchFamily="34" charset="0"/>
                <a:ea typeface="Times New Roman" panose="02020603050405020304" pitchFamily="18" charset="0"/>
                <a:cs typeface="Calibri" panose="020F0502020204030204" pitchFamily="34" charset="0"/>
              </a:rPr>
              <a:t>ν</a:t>
            </a:r>
            <a:r>
              <a:rPr lang="en-US" sz="1400">
                <a:effectLst/>
                <a:latin typeface="Calibri" panose="020F0502020204030204" pitchFamily="34" charset="0"/>
                <a:ea typeface="Times New Roman" panose="02020603050405020304" pitchFamily="18" charset="0"/>
                <a:cs typeface="Calibri" panose="020F0502020204030204" pitchFamily="34" charset="0"/>
              </a:rPr>
              <a:t>.  The generic scaling relationships highlighted above still hold though.  Even still for d &gt; d</a:t>
            </a:r>
            <a:r>
              <a:rPr lang="en-US" sz="1400" baseline="-25000">
                <a:effectLst/>
                <a:latin typeface="Calibri" panose="020F0502020204030204" pitchFamily="34" charset="0"/>
                <a:ea typeface="Times New Roman" panose="02020603050405020304" pitchFamily="18" charset="0"/>
                <a:cs typeface="Calibri" panose="020F0502020204030204" pitchFamily="34" charset="0"/>
              </a:rPr>
              <a:t>uc</a:t>
            </a:r>
            <a:r>
              <a:rPr lang="en-US" sz="1400">
                <a:effectLst/>
                <a:latin typeface="Calibri" panose="020F0502020204030204" pitchFamily="34" charset="0"/>
                <a:ea typeface="Times New Roman" panose="02020603050405020304" pitchFamily="18" charset="0"/>
                <a:cs typeface="Calibri" panose="020F0502020204030204" pitchFamily="34" charset="0"/>
              </a:rPr>
              <a:t>, we know that the exponents are given by their mean field values.</a:t>
            </a:r>
            <a:endParaRPr lang="en-US" sz="1400">
              <a:effectLst/>
              <a:latin typeface="Times New Roman" panose="02020603050405020304" pitchFamily="18" charset="0"/>
              <a:ea typeface="Times New Roman" panose="02020603050405020304" pitchFamily="18" charset="0"/>
            </a:endParaRPr>
          </a:p>
        </p:txBody>
      </p:sp>
      <p:graphicFrame>
        <p:nvGraphicFramePr>
          <p:cNvPr id="28" name="Object 27">
            <a:extLst>
              <a:ext uri="{FF2B5EF4-FFF2-40B4-BE49-F238E27FC236}">
                <a16:creationId xmlns:a16="http://schemas.microsoft.com/office/drawing/2014/main" id="{68A458C1-B6D0-70A3-CF4F-8D17E72493A0}"/>
              </a:ext>
            </a:extLst>
          </p:cNvPr>
          <p:cNvGraphicFramePr>
            <a:graphicFrameLocks noChangeAspect="1"/>
          </p:cNvGraphicFramePr>
          <p:nvPr/>
        </p:nvGraphicFramePr>
        <p:xfrm>
          <a:off x="8448675" y="2655888"/>
          <a:ext cx="1841500" cy="457200"/>
        </p:xfrm>
        <a:graphic>
          <a:graphicData uri="http://schemas.openxmlformats.org/presentationml/2006/ole">
            <mc:AlternateContent xmlns:mc="http://schemas.openxmlformats.org/markup-compatibility/2006">
              <mc:Choice xmlns:v="urn:schemas-microsoft-com:vml" Requires="v">
                <p:oleObj name="Equation" r:id="rId12" imgW="1841400" imgH="457200" progId="Equation.DSMT4">
                  <p:embed/>
                </p:oleObj>
              </mc:Choice>
              <mc:Fallback>
                <p:oleObj name="Equation" r:id="rId12" imgW="1841400" imgH="457200" progId="Equation.DSMT4">
                  <p:embed/>
                  <p:pic>
                    <p:nvPicPr>
                      <p:cNvPr id="28" name="Object 27">
                        <a:extLst>
                          <a:ext uri="{FF2B5EF4-FFF2-40B4-BE49-F238E27FC236}">
                            <a16:creationId xmlns:a16="http://schemas.microsoft.com/office/drawing/2014/main" id="{68A458C1-B6D0-70A3-CF4F-8D17E72493A0}"/>
                          </a:ext>
                        </a:extLst>
                      </p:cNvPr>
                      <p:cNvPicPr/>
                      <p:nvPr/>
                    </p:nvPicPr>
                    <p:blipFill>
                      <a:blip r:embed="rId13"/>
                      <a:stretch>
                        <a:fillRect/>
                      </a:stretch>
                    </p:blipFill>
                    <p:spPr>
                      <a:xfrm>
                        <a:off x="8448675" y="2655888"/>
                        <a:ext cx="1841500" cy="457200"/>
                      </a:xfrm>
                      <a:prstGeom prst="rect">
                        <a:avLst/>
                      </a:prstGeom>
                    </p:spPr>
                  </p:pic>
                </p:oleObj>
              </mc:Fallback>
            </mc:AlternateContent>
          </a:graphicData>
        </a:graphic>
      </p:graphicFrame>
    </p:spTree>
    <p:extLst>
      <p:ext uri="{BB962C8B-B14F-4D97-AF65-F5344CB8AC3E}">
        <p14:creationId xmlns:p14="http://schemas.microsoft.com/office/powerpoint/2010/main" val="416528961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25493" y="808649"/>
            <a:ext cx="7341113" cy="584775"/>
          </a:xfrm>
          <a:prstGeom prst="rect">
            <a:avLst/>
          </a:prstGeom>
          <a:noFill/>
        </p:spPr>
        <p:txBody>
          <a:bodyPr wrap="square" rtlCol="0">
            <a:spAutoFit/>
          </a:bodyPr>
          <a:lstStyle/>
          <a:p>
            <a:r>
              <a:rPr lang="en-US" b="1"/>
              <a:t>1D spins on a lattice</a:t>
            </a:r>
            <a:endParaRPr lang="en-US" sz="1400"/>
          </a:p>
          <a:p>
            <a:r>
              <a:rPr lang="en-US" sz="1400"/>
              <a:t>Now going to examine the scaling of a 1D Heisenberg spin lattice model.  </a:t>
            </a:r>
            <a:endParaRPr lang="en-US" sz="2000"/>
          </a:p>
        </p:txBody>
      </p:sp>
      <p:sp>
        <p:nvSpPr>
          <p:cNvPr id="27" name="TextBox 26">
            <a:extLst>
              <a:ext uri="{FF2B5EF4-FFF2-40B4-BE49-F238E27FC236}">
                <a16:creationId xmlns:a16="http://schemas.microsoft.com/office/drawing/2014/main" id="{DB929D6E-508B-4B5C-B394-C79BBB759BCD}"/>
              </a:ext>
            </a:extLst>
          </p:cNvPr>
          <p:cNvSpPr txBox="1"/>
          <p:nvPr/>
        </p:nvSpPr>
        <p:spPr>
          <a:xfrm>
            <a:off x="225492" y="2181790"/>
            <a:ext cx="7492831" cy="307777"/>
          </a:xfrm>
          <a:prstGeom prst="rect">
            <a:avLst/>
          </a:prstGeom>
          <a:noFill/>
        </p:spPr>
        <p:txBody>
          <a:bodyPr wrap="square" rtlCol="0">
            <a:spAutoFit/>
          </a:bodyPr>
          <a:lstStyle/>
          <a:p>
            <a:r>
              <a:rPr lang="en-US" sz="1400"/>
              <a:t>Summing over every other spin, and expanding the result for small j returns us the following Z:</a:t>
            </a:r>
            <a:endParaRPr lang="en-US" sz="1600"/>
          </a:p>
        </p:txBody>
      </p:sp>
      <p:graphicFrame>
        <p:nvGraphicFramePr>
          <p:cNvPr id="5" name="Object 4">
            <a:extLst>
              <a:ext uri="{FF2B5EF4-FFF2-40B4-BE49-F238E27FC236}">
                <a16:creationId xmlns:a16="http://schemas.microsoft.com/office/drawing/2014/main" id="{E281DE42-3528-461A-A2D5-AD965403C5AB}"/>
              </a:ext>
            </a:extLst>
          </p:cNvPr>
          <p:cNvGraphicFramePr>
            <a:graphicFrameLocks noChangeAspect="1"/>
          </p:cNvGraphicFramePr>
          <p:nvPr/>
        </p:nvGraphicFramePr>
        <p:xfrm>
          <a:off x="313356" y="1499353"/>
          <a:ext cx="5191125" cy="584200"/>
        </p:xfrm>
        <a:graphic>
          <a:graphicData uri="http://schemas.openxmlformats.org/presentationml/2006/ole">
            <mc:AlternateContent xmlns:mc="http://schemas.openxmlformats.org/markup-compatibility/2006">
              <mc:Choice xmlns:v="urn:schemas-microsoft-com:vml" Requires="v">
                <p:oleObj name="Equation" r:id="rId2" imgW="4127400" imgH="469800" progId="Equation.DSMT4">
                  <p:embed/>
                </p:oleObj>
              </mc:Choice>
              <mc:Fallback>
                <p:oleObj name="Equation" r:id="rId2" imgW="4127400" imgH="469800" progId="Equation.DSMT4">
                  <p:embed/>
                  <p:pic>
                    <p:nvPicPr>
                      <p:cNvPr id="5" name="Object 4">
                        <a:extLst>
                          <a:ext uri="{FF2B5EF4-FFF2-40B4-BE49-F238E27FC236}">
                            <a16:creationId xmlns:a16="http://schemas.microsoft.com/office/drawing/2014/main" id="{E281DE42-3528-461A-A2D5-AD965403C5AB}"/>
                          </a:ext>
                        </a:extLst>
                      </p:cNvPr>
                      <p:cNvPicPr>
                        <a:picLocks noChangeAspect="1" noChangeArrowheads="1"/>
                      </p:cNvPicPr>
                      <p:nvPr/>
                    </p:nvPicPr>
                    <p:blipFill>
                      <a:blip r:embed="rId3"/>
                      <a:srcRect/>
                      <a:stretch>
                        <a:fillRect/>
                      </a:stretch>
                    </p:blipFill>
                    <p:spPr bwMode="auto">
                      <a:xfrm>
                        <a:off x="313356" y="1499353"/>
                        <a:ext cx="5191125" cy="584200"/>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09061C18-3A56-424E-928D-C87B40B13D41}"/>
              </a:ext>
            </a:extLst>
          </p:cNvPr>
          <p:cNvGraphicFramePr>
            <a:graphicFrameLocks noChangeAspect="1"/>
          </p:cNvGraphicFramePr>
          <p:nvPr/>
        </p:nvGraphicFramePr>
        <p:xfrm>
          <a:off x="313355" y="2607812"/>
          <a:ext cx="7118350" cy="592138"/>
        </p:xfrm>
        <a:graphic>
          <a:graphicData uri="http://schemas.openxmlformats.org/presentationml/2006/ole">
            <mc:AlternateContent xmlns:mc="http://schemas.openxmlformats.org/markup-compatibility/2006">
              <mc:Choice xmlns:v="urn:schemas-microsoft-com:vml" Requires="v">
                <p:oleObj name="Equation" r:id="rId4" imgW="5943600" imgH="495000" progId="Equation.DSMT4">
                  <p:embed/>
                </p:oleObj>
              </mc:Choice>
              <mc:Fallback>
                <p:oleObj name="Equation" r:id="rId4" imgW="5943600" imgH="495000" progId="Equation.DSMT4">
                  <p:embed/>
                  <p:pic>
                    <p:nvPicPr>
                      <p:cNvPr id="7" name="Object 6">
                        <a:extLst>
                          <a:ext uri="{FF2B5EF4-FFF2-40B4-BE49-F238E27FC236}">
                            <a16:creationId xmlns:a16="http://schemas.microsoft.com/office/drawing/2014/main" id="{09061C18-3A56-424E-928D-C87B40B13D41}"/>
                          </a:ext>
                        </a:extLst>
                      </p:cNvPr>
                      <p:cNvPicPr>
                        <a:picLocks noChangeAspect="1" noChangeArrowheads="1"/>
                      </p:cNvPicPr>
                      <p:nvPr/>
                    </p:nvPicPr>
                    <p:blipFill>
                      <a:blip r:embed="rId5"/>
                      <a:srcRect/>
                      <a:stretch>
                        <a:fillRect/>
                      </a:stretch>
                    </p:blipFill>
                    <p:spPr bwMode="auto">
                      <a:xfrm>
                        <a:off x="313355" y="2607812"/>
                        <a:ext cx="7118350" cy="592138"/>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ADC2E533-1D3E-4DA4-9527-47259761140B}"/>
              </a:ext>
            </a:extLst>
          </p:cNvPr>
          <p:cNvSpPr txBox="1"/>
          <p:nvPr/>
        </p:nvSpPr>
        <p:spPr>
          <a:xfrm>
            <a:off x="225492" y="3417183"/>
            <a:ext cx="11494560" cy="954107"/>
          </a:xfrm>
          <a:prstGeom prst="rect">
            <a:avLst/>
          </a:prstGeom>
          <a:noFill/>
        </p:spPr>
        <p:txBody>
          <a:bodyPr wrap="square" rtlCol="0">
            <a:spAutoFit/>
          </a:bodyPr>
          <a:lstStyle/>
          <a:p>
            <a:r>
              <a:rPr lang="en-US" sz="1400"/>
              <a:t>There is no fixed point, defined by K</a:t>
            </a:r>
            <a:r>
              <a:rPr lang="en-US" sz="1400" baseline="30000"/>
              <a:t>*</a:t>
            </a:r>
            <a:r>
              <a:rPr lang="en-US" sz="1400"/>
              <a:t> = (1/2)ln[cosh(2K</a:t>
            </a:r>
            <a:r>
              <a:rPr lang="en-US" sz="1400" baseline="30000"/>
              <a:t>*</a:t>
            </a:r>
            <a:r>
              <a:rPr lang="en-US" sz="1400"/>
              <a:t>)] and j</a:t>
            </a:r>
            <a:r>
              <a:rPr lang="en-US" sz="1400" baseline="30000"/>
              <a:t>*</a:t>
            </a:r>
            <a:r>
              <a:rPr lang="en-US" sz="1400"/>
              <a:t> = j</a:t>
            </a:r>
            <a:r>
              <a:rPr lang="en-US" sz="1400" baseline="30000"/>
              <a:t>*</a:t>
            </a:r>
            <a:r>
              <a:rPr lang="en-US" sz="1400"/>
              <a:t>[1+tanh(2K</a:t>
            </a:r>
            <a:r>
              <a:rPr lang="en-US" sz="1400" baseline="30000"/>
              <a:t>*</a:t>
            </a:r>
            <a:r>
              <a:rPr lang="en-US" sz="1400"/>
              <a:t>)], as one can see, except for K</a:t>
            </a:r>
            <a:r>
              <a:rPr lang="en-US" sz="1400" baseline="30000"/>
              <a:t>*</a:t>
            </a:r>
            <a:r>
              <a:rPr lang="en-US" sz="1400"/>
              <a:t> = 0, ∞, and j</a:t>
            </a:r>
            <a:r>
              <a:rPr lang="en-US" sz="1400" baseline="30000"/>
              <a:t>*</a:t>
            </a:r>
            <a:r>
              <a:rPr lang="en-US" sz="1400"/>
              <a:t> = 0, which corresponds to T</a:t>
            </a:r>
            <a:r>
              <a:rPr lang="en-US" sz="1400" baseline="30000"/>
              <a:t>*</a:t>
            </a:r>
            <a:r>
              <a:rPr lang="en-US" sz="1400"/>
              <a:t> = ∞, 0, and h</a:t>
            </a:r>
            <a:r>
              <a:rPr lang="en-US" sz="1400" baseline="30000"/>
              <a:t>*</a:t>
            </a:r>
            <a:r>
              <a:rPr lang="en-US" sz="1400"/>
              <a:t> = 0.  This is to be expected in 1D.  Further, we can see that the coupling constants flow to high T and high h, which definitely makes </a:t>
            </a:r>
            <a:r>
              <a:rPr lang="el-GR" sz="1400"/>
              <a:t>ξ</a:t>
            </a:r>
            <a:r>
              <a:rPr lang="en-US" sz="1400"/>
              <a:t> smaller, as it must.  Still, we can estimate the temperature dependence of the correlation length.  Consider setting j = 0, and expanding the flow for K in the vicinity of K = 0.  We get:</a:t>
            </a:r>
            <a:endParaRPr lang="en-US" sz="16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E9154780-2714-4EA5-B071-BB403661F08F}"/>
              </a:ext>
            </a:extLst>
          </p:cNvPr>
          <p:cNvGraphicFramePr>
            <a:graphicFrameLocks noChangeAspect="1"/>
          </p:cNvGraphicFramePr>
          <p:nvPr/>
        </p:nvGraphicFramePr>
        <p:xfrm>
          <a:off x="312738" y="4841875"/>
          <a:ext cx="2166937" cy="1328738"/>
        </p:xfrm>
        <a:graphic>
          <a:graphicData uri="http://schemas.openxmlformats.org/presentationml/2006/ole">
            <mc:AlternateContent xmlns:mc="http://schemas.openxmlformats.org/markup-compatibility/2006">
              <mc:Choice xmlns:v="urn:schemas-microsoft-com:vml" Requires="v">
                <p:oleObj name="Equation" r:id="rId6" imgW="1942920" imgH="1206360" progId="Equation.DSMT4">
                  <p:embed/>
                </p:oleObj>
              </mc:Choice>
              <mc:Fallback>
                <p:oleObj name="Equation" r:id="rId6" imgW="1942920" imgH="1206360" progId="Equation.DSMT4">
                  <p:embed/>
                  <p:pic>
                    <p:nvPicPr>
                      <p:cNvPr id="11" name="Object 10">
                        <a:extLst>
                          <a:ext uri="{FF2B5EF4-FFF2-40B4-BE49-F238E27FC236}">
                            <a16:creationId xmlns:a16="http://schemas.microsoft.com/office/drawing/2014/main" id="{E9154780-2714-4EA5-B071-BB403661F08F}"/>
                          </a:ext>
                        </a:extLst>
                      </p:cNvPr>
                      <p:cNvPicPr>
                        <a:picLocks noChangeAspect="1" noChangeArrowheads="1"/>
                      </p:cNvPicPr>
                      <p:nvPr/>
                    </p:nvPicPr>
                    <p:blipFill>
                      <a:blip r:embed="rId7"/>
                      <a:srcRect/>
                      <a:stretch>
                        <a:fillRect/>
                      </a:stretch>
                    </p:blipFill>
                    <p:spPr bwMode="auto">
                      <a:xfrm>
                        <a:off x="312738" y="4841875"/>
                        <a:ext cx="2166937" cy="1328738"/>
                      </a:xfrm>
                      <a:prstGeom prst="rect">
                        <a:avLst/>
                      </a:prstGeom>
                      <a:noFill/>
                    </p:spPr>
                  </p:pic>
                </p:oleObj>
              </mc:Fallback>
            </mc:AlternateContent>
          </a:graphicData>
        </a:graphic>
      </p:graphicFrame>
      <p:graphicFrame>
        <p:nvGraphicFramePr>
          <p:cNvPr id="30" name="Object 29">
            <a:extLst>
              <a:ext uri="{FF2B5EF4-FFF2-40B4-BE49-F238E27FC236}">
                <a16:creationId xmlns:a16="http://schemas.microsoft.com/office/drawing/2014/main" id="{447BA633-9A0C-4B77-BDE2-2B77F7E8BD2C}"/>
              </a:ext>
            </a:extLst>
          </p:cNvPr>
          <p:cNvGraphicFramePr>
            <a:graphicFrameLocks noChangeAspect="1"/>
          </p:cNvGraphicFramePr>
          <p:nvPr/>
        </p:nvGraphicFramePr>
        <p:xfrm>
          <a:off x="4402087" y="4854438"/>
          <a:ext cx="4483100" cy="1112838"/>
        </p:xfrm>
        <a:graphic>
          <a:graphicData uri="http://schemas.openxmlformats.org/presentationml/2006/ole">
            <mc:AlternateContent xmlns:mc="http://schemas.openxmlformats.org/markup-compatibility/2006">
              <mc:Choice xmlns:v="urn:schemas-microsoft-com:vml" Requires="v">
                <p:oleObj name="Equation" r:id="rId8" imgW="3797280" imgH="952200" progId="Equation.DSMT4">
                  <p:embed/>
                </p:oleObj>
              </mc:Choice>
              <mc:Fallback>
                <p:oleObj name="Equation" r:id="rId8" imgW="3797280" imgH="952200" progId="Equation.DSMT4">
                  <p:embed/>
                  <p:pic>
                    <p:nvPicPr>
                      <p:cNvPr id="30" name="Object 29">
                        <a:extLst>
                          <a:ext uri="{FF2B5EF4-FFF2-40B4-BE49-F238E27FC236}">
                            <a16:creationId xmlns:a16="http://schemas.microsoft.com/office/drawing/2014/main" id="{447BA633-9A0C-4B77-BDE2-2B77F7E8BD2C}"/>
                          </a:ext>
                        </a:extLst>
                      </p:cNvPr>
                      <p:cNvPicPr>
                        <a:picLocks noChangeAspect="1" noChangeArrowheads="1"/>
                      </p:cNvPicPr>
                      <p:nvPr/>
                    </p:nvPicPr>
                    <p:blipFill>
                      <a:blip r:embed="rId9"/>
                      <a:srcRect/>
                      <a:stretch>
                        <a:fillRect/>
                      </a:stretch>
                    </p:blipFill>
                    <p:spPr bwMode="auto">
                      <a:xfrm>
                        <a:off x="4402087" y="4854438"/>
                        <a:ext cx="4483100" cy="1112838"/>
                      </a:xfrm>
                      <a:prstGeom prst="rect">
                        <a:avLst/>
                      </a:prstGeom>
                      <a:noFill/>
                    </p:spPr>
                  </p:pic>
                </p:oleObj>
              </mc:Fallback>
            </mc:AlternateContent>
          </a:graphicData>
        </a:graphic>
      </p:graphicFrame>
      <p:sp>
        <p:nvSpPr>
          <p:cNvPr id="12" name="Freeform: Shape 11">
            <a:extLst>
              <a:ext uri="{FF2B5EF4-FFF2-40B4-BE49-F238E27FC236}">
                <a16:creationId xmlns:a16="http://schemas.microsoft.com/office/drawing/2014/main" id="{A931FB03-E445-4D28-91AA-FCEB825E55E9}"/>
              </a:ext>
            </a:extLst>
          </p:cNvPr>
          <p:cNvSpPr/>
          <p:nvPr/>
        </p:nvSpPr>
        <p:spPr>
          <a:xfrm>
            <a:off x="2429410" y="5038879"/>
            <a:ext cx="1621410" cy="1009619"/>
          </a:xfrm>
          <a:custGeom>
            <a:avLst/>
            <a:gdLst>
              <a:gd name="connsiteX0" fmla="*/ 0 w 1621410"/>
              <a:gd name="connsiteY0" fmla="*/ 1009619 h 1009619"/>
              <a:gd name="connsiteX1" fmla="*/ 395926 w 1621410"/>
              <a:gd name="connsiteY1" fmla="*/ 990765 h 1009619"/>
              <a:gd name="connsiteX2" fmla="*/ 490194 w 1621410"/>
              <a:gd name="connsiteY2" fmla="*/ 962485 h 1009619"/>
              <a:gd name="connsiteX3" fmla="*/ 556181 w 1621410"/>
              <a:gd name="connsiteY3" fmla="*/ 953058 h 1009619"/>
              <a:gd name="connsiteX4" fmla="*/ 659876 w 1621410"/>
              <a:gd name="connsiteY4" fmla="*/ 905924 h 1009619"/>
              <a:gd name="connsiteX5" fmla="*/ 688157 w 1621410"/>
              <a:gd name="connsiteY5" fmla="*/ 887070 h 1009619"/>
              <a:gd name="connsiteX6" fmla="*/ 735291 w 1621410"/>
              <a:gd name="connsiteY6" fmla="*/ 839936 h 1009619"/>
              <a:gd name="connsiteX7" fmla="*/ 782425 w 1621410"/>
              <a:gd name="connsiteY7" fmla="*/ 764522 h 1009619"/>
              <a:gd name="connsiteX8" fmla="*/ 801278 w 1621410"/>
              <a:gd name="connsiteY8" fmla="*/ 726815 h 1009619"/>
              <a:gd name="connsiteX9" fmla="*/ 820132 w 1621410"/>
              <a:gd name="connsiteY9" fmla="*/ 698534 h 1009619"/>
              <a:gd name="connsiteX10" fmla="*/ 829559 w 1621410"/>
              <a:gd name="connsiteY10" fmla="*/ 670254 h 1009619"/>
              <a:gd name="connsiteX11" fmla="*/ 848412 w 1621410"/>
              <a:gd name="connsiteY11" fmla="*/ 641974 h 1009619"/>
              <a:gd name="connsiteX12" fmla="*/ 876693 w 1621410"/>
              <a:gd name="connsiteY12" fmla="*/ 575986 h 1009619"/>
              <a:gd name="connsiteX13" fmla="*/ 904973 w 1621410"/>
              <a:gd name="connsiteY13" fmla="*/ 481718 h 1009619"/>
              <a:gd name="connsiteX14" fmla="*/ 923827 w 1621410"/>
              <a:gd name="connsiteY14" fmla="*/ 415730 h 1009619"/>
              <a:gd name="connsiteX15" fmla="*/ 942680 w 1621410"/>
              <a:gd name="connsiteY15" fmla="*/ 387450 h 1009619"/>
              <a:gd name="connsiteX16" fmla="*/ 952107 w 1621410"/>
              <a:gd name="connsiteY16" fmla="*/ 349743 h 1009619"/>
              <a:gd name="connsiteX17" fmla="*/ 1018095 w 1621410"/>
              <a:gd name="connsiteY17" fmla="*/ 274328 h 1009619"/>
              <a:gd name="connsiteX18" fmla="*/ 1074656 w 1621410"/>
              <a:gd name="connsiteY18" fmla="*/ 198914 h 1009619"/>
              <a:gd name="connsiteX19" fmla="*/ 1102936 w 1621410"/>
              <a:gd name="connsiteY19" fmla="*/ 189487 h 1009619"/>
              <a:gd name="connsiteX20" fmla="*/ 1187777 w 1621410"/>
              <a:gd name="connsiteY20" fmla="*/ 132926 h 1009619"/>
              <a:gd name="connsiteX21" fmla="*/ 1216058 w 1621410"/>
              <a:gd name="connsiteY21" fmla="*/ 114073 h 1009619"/>
              <a:gd name="connsiteX22" fmla="*/ 1272618 w 1621410"/>
              <a:gd name="connsiteY22" fmla="*/ 95219 h 1009619"/>
              <a:gd name="connsiteX23" fmla="*/ 1300899 w 1621410"/>
              <a:gd name="connsiteY23" fmla="*/ 85792 h 1009619"/>
              <a:gd name="connsiteX24" fmla="*/ 1329179 w 1621410"/>
              <a:gd name="connsiteY24" fmla="*/ 76365 h 1009619"/>
              <a:gd name="connsiteX25" fmla="*/ 1376313 w 1621410"/>
              <a:gd name="connsiteY25" fmla="*/ 66938 h 1009619"/>
              <a:gd name="connsiteX26" fmla="*/ 1404594 w 1621410"/>
              <a:gd name="connsiteY26" fmla="*/ 57512 h 1009619"/>
              <a:gd name="connsiteX27" fmla="*/ 1461154 w 1621410"/>
              <a:gd name="connsiteY27" fmla="*/ 48085 h 1009619"/>
              <a:gd name="connsiteX28" fmla="*/ 1536569 w 1621410"/>
              <a:gd name="connsiteY28" fmla="*/ 29231 h 1009619"/>
              <a:gd name="connsiteX29" fmla="*/ 1574276 w 1621410"/>
              <a:gd name="connsiteY29" fmla="*/ 19804 h 1009619"/>
              <a:gd name="connsiteX30" fmla="*/ 1480008 w 1621410"/>
              <a:gd name="connsiteY30" fmla="*/ 951 h 1009619"/>
              <a:gd name="connsiteX31" fmla="*/ 1536569 w 1621410"/>
              <a:gd name="connsiteY31" fmla="*/ 19804 h 1009619"/>
              <a:gd name="connsiteX32" fmla="*/ 1593130 w 1621410"/>
              <a:gd name="connsiteY32" fmla="*/ 48085 h 1009619"/>
              <a:gd name="connsiteX33" fmla="*/ 1621410 w 1621410"/>
              <a:gd name="connsiteY33" fmla="*/ 57512 h 1009619"/>
              <a:gd name="connsiteX34" fmla="*/ 1593130 w 1621410"/>
              <a:gd name="connsiteY34" fmla="*/ 66938 h 1009619"/>
              <a:gd name="connsiteX35" fmla="*/ 1536569 w 1621410"/>
              <a:gd name="connsiteY35" fmla="*/ 104646 h 1009619"/>
              <a:gd name="connsiteX36" fmla="*/ 1489435 w 1621410"/>
              <a:gd name="connsiteY36" fmla="*/ 170633 h 1009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621410" h="1009619">
                <a:moveTo>
                  <a:pt x="0" y="1009619"/>
                </a:moveTo>
                <a:cubicBezTo>
                  <a:pt x="146250" y="1005187"/>
                  <a:pt x="260988" y="1010042"/>
                  <a:pt x="395926" y="990765"/>
                </a:cubicBezTo>
                <a:cubicBezTo>
                  <a:pt x="507862" y="974774"/>
                  <a:pt x="377269" y="990716"/>
                  <a:pt x="490194" y="962485"/>
                </a:cubicBezTo>
                <a:cubicBezTo>
                  <a:pt x="511750" y="957096"/>
                  <a:pt x="534185" y="956200"/>
                  <a:pt x="556181" y="953058"/>
                </a:cubicBezTo>
                <a:cubicBezTo>
                  <a:pt x="596222" y="939711"/>
                  <a:pt x="617725" y="934025"/>
                  <a:pt x="659876" y="905924"/>
                </a:cubicBezTo>
                <a:cubicBezTo>
                  <a:pt x="669303" y="899639"/>
                  <a:pt x="679630" y="894531"/>
                  <a:pt x="688157" y="887070"/>
                </a:cubicBezTo>
                <a:cubicBezTo>
                  <a:pt x="704879" y="872439"/>
                  <a:pt x="719580" y="855647"/>
                  <a:pt x="735291" y="839936"/>
                </a:cubicBezTo>
                <a:cubicBezTo>
                  <a:pt x="754694" y="781724"/>
                  <a:pt x="731191" y="841373"/>
                  <a:pt x="782425" y="764522"/>
                </a:cubicBezTo>
                <a:cubicBezTo>
                  <a:pt x="790220" y="752830"/>
                  <a:pt x="794306" y="739016"/>
                  <a:pt x="801278" y="726815"/>
                </a:cubicBezTo>
                <a:cubicBezTo>
                  <a:pt x="806899" y="716978"/>
                  <a:pt x="815065" y="708668"/>
                  <a:pt x="820132" y="698534"/>
                </a:cubicBezTo>
                <a:cubicBezTo>
                  <a:pt x="824576" y="689646"/>
                  <a:pt x="825115" y="679142"/>
                  <a:pt x="829559" y="670254"/>
                </a:cubicBezTo>
                <a:cubicBezTo>
                  <a:pt x="834626" y="660121"/>
                  <a:pt x="842791" y="651811"/>
                  <a:pt x="848412" y="641974"/>
                </a:cubicBezTo>
                <a:cubicBezTo>
                  <a:pt x="867050" y="609357"/>
                  <a:pt x="866117" y="607714"/>
                  <a:pt x="876693" y="575986"/>
                </a:cubicBezTo>
                <a:cubicBezTo>
                  <a:pt x="895882" y="460844"/>
                  <a:pt x="872092" y="569399"/>
                  <a:pt x="904973" y="481718"/>
                </a:cubicBezTo>
                <a:cubicBezTo>
                  <a:pt x="914035" y="457553"/>
                  <a:pt x="912431" y="438522"/>
                  <a:pt x="923827" y="415730"/>
                </a:cubicBezTo>
                <a:cubicBezTo>
                  <a:pt x="928894" y="405597"/>
                  <a:pt x="936396" y="396877"/>
                  <a:pt x="942680" y="387450"/>
                </a:cubicBezTo>
                <a:cubicBezTo>
                  <a:pt x="945822" y="374881"/>
                  <a:pt x="945815" y="361068"/>
                  <a:pt x="952107" y="349743"/>
                </a:cubicBezTo>
                <a:cubicBezTo>
                  <a:pt x="977329" y="304344"/>
                  <a:pt x="989378" y="308789"/>
                  <a:pt x="1018095" y="274328"/>
                </a:cubicBezTo>
                <a:cubicBezTo>
                  <a:pt x="1045479" y="241467"/>
                  <a:pt x="1034540" y="233299"/>
                  <a:pt x="1074656" y="198914"/>
                </a:cubicBezTo>
                <a:cubicBezTo>
                  <a:pt x="1082200" y="192447"/>
                  <a:pt x="1093509" y="192629"/>
                  <a:pt x="1102936" y="189487"/>
                </a:cubicBezTo>
                <a:cubicBezTo>
                  <a:pt x="1165688" y="142424"/>
                  <a:pt x="1115058" y="178375"/>
                  <a:pt x="1187777" y="132926"/>
                </a:cubicBezTo>
                <a:cubicBezTo>
                  <a:pt x="1197385" y="126921"/>
                  <a:pt x="1205705" y="118674"/>
                  <a:pt x="1216058" y="114073"/>
                </a:cubicBezTo>
                <a:cubicBezTo>
                  <a:pt x="1234218" y="106002"/>
                  <a:pt x="1253765" y="101504"/>
                  <a:pt x="1272618" y="95219"/>
                </a:cubicBezTo>
                <a:lnTo>
                  <a:pt x="1300899" y="85792"/>
                </a:lnTo>
                <a:cubicBezTo>
                  <a:pt x="1310326" y="82650"/>
                  <a:pt x="1319435" y="78314"/>
                  <a:pt x="1329179" y="76365"/>
                </a:cubicBezTo>
                <a:cubicBezTo>
                  <a:pt x="1344890" y="73223"/>
                  <a:pt x="1360769" y="70824"/>
                  <a:pt x="1376313" y="66938"/>
                </a:cubicBezTo>
                <a:cubicBezTo>
                  <a:pt x="1385953" y="64528"/>
                  <a:pt x="1394894" y="59668"/>
                  <a:pt x="1404594" y="57512"/>
                </a:cubicBezTo>
                <a:cubicBezTo>
                  <a:pt x="1423252" y="53366"/>
                  <a:pt x="1442465" y="52090"/>
                  <a:pt x="1461154" y="48085"/>
                </a:cubicBezTo>
                <a:cubicBezTo>
                  <a:pt x="1486491" y="42656"/>
                  <a:pt x="1511431" y="35516"/>
                  <a:pt x="1536569" y="29231"/>
                </a:cubicBezTo>
                <a:lnTo>
                  <a:pt x="1574276" y="19804"/>
                </a:lnTo>
                <a:cubicBezTo>
                  <a:pt x="1565027" y="17492"/>
                  <a:pt x="1480008" y="-4826"/>
                  <a:pt x="1480008" y="951"/>
                </a:cubicBezTo>
                <a:cubicBezTo>
                  <a:pt x="1480008" y="20824"/>
                  <a:pt x="1517715" y="13520"/>
                  <a:pt x="1536569" y="19804"/>
                </a:cubicBezTo>
                <a:cubicBezTo>
                  <a:pt x="1607644" y="43495"/>
                  <a:pt x="1520041" y="11540"/>
                  <a:pt x="1593130" y="48085"/>
                </a:cubicBezTo>
                <a:cubicBezTo>
                  <a:pt x="1602018" y="52529"/>
                  <a:pt x="1611983" y="54370"/>
                  <a:pt x="1621410" y="57512"/>
                </a:cubicBezTo>
                <a:cubicBezTo>
                  <a:pt x="1611983" y="60654"/>
                  <a:pt x="1601816" y="62112"/>
                  <a:pt x="1593130" y="66938"/>
                </a:cubicBezTo>
                <a:cubicBezTo>
                  <a:pt x="1573322" y="77942"/>
                  <a:pt x="1536569" y="104646"/>
                  <a:pt x="1536569" y="104646"/>
                </a:cubicBezTo>
                <a:cubicBezTo>
                  <a:pt x="1496397" y="164904"/>
                  <a:pt x="1514885" y="145185"/>
                  <a:pt x="1489435" y="17063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Diagram&#10;&#10;Description automatically generated">
            <a:extLst>
              <a:ext uri="{FF2B5EF4-FFF2-40B4-BE49-F238E27FC236}">
                <a16:creationId xmlns:a16="http://schemas.microsoft.com/office/drawing/2014/main" id="{91D4D4F1-F605-827B-CF36-48A80F50CEC6}"/>
              </a:ext>
            </a:extLst>
          </p:cNvPr>
          <p:cNvPicPr>
            <a:picLocks noChangeAspect="1"/>
          </p:cNvPicPr>
          <p:nvPr/>
        </p:nvPicPr>
        <p:blipFill>
          <a:blip r:embed="rId10"/>
          <a:stretch>
            <a:fillRect/>
          </a:stretch>
        </p:blipFill>
        <p:spPr>
          <a:xfrm>
            <a:off x="8885187" y="1029770"/>
            <a:ext cx="2444750" cy="2107565"/>
          </a:xfrm>
          <a:prstGeom prst="rect">
            <a:avLst/>
          </a:prstGeom>
        </p:spPr>
      </p:pic>
      <p:graphicFrame>
        <p:nvGraphicFramePr>
          <p:cNvPr id="6" name="Object 5">
            <a:extLst>
              <a:ext uri="{FF2B5EF4-FFF2-40B4-BE49-F238E27FC236}">
                <a16:creationId xmlns:a16="http://schemas.microsoft.com/office/drawing/2014/main" id="{18706F20-E7B0-E229-A2EC-2EC8790AECB9}"/>
              </a:ext>
            </a:extLst>
          </p:cNvPr>
          <p:cNvGraphicFramePr>
            <a:graphicFrameLocks noChangeAspect="1"/>
          </p:cNvGraphicFramePr>
          <p:nvPr/>
        </p:nvGraphicFramePr>
        <p:xfrm>
          <a:off x="9988551" y="4841875"/>
          <a:ext cx="1341386" cy="396318"/>
        </p:xfrm>
        <a:graphic>
          <a:graphicData uri="http://schemas.openxmlformats.org/presentationml/2006/ole">
            <mc:AlternateContent xmlns:mc="http://schemas.openxmlformats.org/markup-compatibility/2006">
              <mc:Choice xmlns:v="urn:schemas-microsoft-com:vml" Requires="v">
                <p:oleObj name="Equation" r:id="rId11" imgW="1117440" imgH="330120" progId="Equation.DSMT4">
                  <p:embed/>
                </p:oleObj>
              </mc:Choice>
              <mc:Fallback>
                <p:oleObj name="Equation" r:id="rId11" imgW="1117440" imgH="330120" progId="Equation.DSMT4">
                  <p:embed/>
                  <p:pic>
                    <p:nvPicPr>
                      <p:cNvPr id="6" name="Object 5">
                        <a:extLst>
                          <a:ext uri="{FF2B5EF4-FFF2-40B4-BE49-F238E27FC236}">
                            <a16:creationId xmlns:a16="http://schemas.microsoft.com/office/drawing/2014/main" id="{18706F20-E7B0-E229-A2EC-2EC8790AECB9}"/>
                          </a:ext>
                        </a:extLst>
                      </p:cNvPr>
                      <p:cNvPicPr/>
                      <p:nvPr/>
                    </p:nvPicPr>
                    <p:blipFill>
                      <a:blip r:embed="rId12"/>
                      <a:stretch>
                        <a:fillRect/>
                      </a:stretch>
                    </p:blipFill>
                    <p:spPr>
                      <a:xfrm>
                        <a:off x="9988551" y="4841875"/>
                        <a:ext cx="1341386" cy="396318"/>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8" name="Ink 7">
                <a:extLst>
                  <a:ext uri="{FF2B5EF4-FFF2-40B4-BE49-F238E27FC236}">
                    <a16:creationId xmlns:a16="http://schemas.microsoft.com/office/drawing/2014/main" id="{3902F489-98C5-9A4A-0620-9CB9BDB4B60A}"/>
                  </a:ext>
                </a:extLst>
              </p14:cNvPr>
              <p14:cNvContentPartPr/>
              <p14:nvPr/>
            </p14:nvContentPartPr>
            <p14:xfrm>
              <a:off x="8504930" y="5095308"/>
              <a:ext cx="1029240" cy="863280"/>
            </p14:xfrm>
          </p:contentPart>
        </mc:Choice>
        <mc:Fallback xmlns="">
          <p:pic>
            <p:nvPicPr>
              <p:cNvPr id="8" name="Ink 7">
                <a:extLst>
                  <a:ext uri="{FF2B5EF4-FFF2-40B4-BE49-F238E27FC236}">
                    <a16:creationId xmlns:a16="http://schemas.microsoft.com/office/drawing/2014/main" id="{3902F489-98C5-9A4A-0620-9CB9BDB4B60A}"/>
                  </a:ext>
                </a:extLst>
              </p:cNvPr>
              <p:cNvPicPr/>
              <p:nvPr/>
            </p:nvPicPr>
            <p:blipFill>
              <a:blip r:embed="rId14"/>
              <a:stretch>
                <a:fillRect/>
              </a:stretch>
            </p:blipFill>
            <p:spPr>
              <a:xfrm>
                <a:off x="8496290" y="5086308"/>
                <a:ext cx="1046880" cy="880920"/>
              </a:xfrm>
              <a:prstGeom prst="rect">
                <a:avLst/>
              </a:prstGeom>
            </p:spPr>
          </p:pic>
        </mc:Fallback>
      </mc:AlternateContent>
    </p:spTree>
    <p:extLst>
      <p:ext uri="{BB962C8B-B14F-4D97-AF65-F5344CB8AC3E}">
        <p14:creationId xmlns:p14="http://schemas.microsoft.com/office/powerpoint/2010/main" val="29225601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01973" y="735783"/>
            <a:ext cx="7341113" cy="584775"/>
          </a:xfrm>
          <a:prstGeom prst="rect">
            <a:avLst/>
          </a:prstGeom>
          <a:noFill/>
        </p:spPr>
        <p:txBody>
          <a:bodyPr wrap="square" rtlCol="0">
            <a:spAutoFit/>
          </a:bodyPr>
          <a:lstStyle/>
          <a:p>
            <a:r>
              <a:rPr lang="en-US" b="1"/>
              <a:t>2D spins on a lattice</a:t>
            </a:r>
            <a:endParaRPr lang="en-US" sz="1400"/>
          </a:p>
          <a:p>
            <a:r>
              <a:rPr lang="en-US" sz="1400"/>
              <a:t>Now going to examine the scaling of a 2D Heisenberg spin lattice model.  </a:t>
            </a:r>
            <a:endParaRPr lang="en-US" sz="2000"/>
          </a:p>
        </p:txBody>
      </p:sp>
      <p:sp>
        <p:nvSpPr>
          <p:cNvPr id="27" name="TextBox 26">
            <a:extLst>
              <a:ext uri="{FF2B5EF4-FFF2-40B4-BE49-F238E27FC236}">
                <a16:creationId xmlns:a16="http://schemas.microsoft.com/office/drawing/2014/main" id="{DB929D6E-508B-4B5C-B394-C79BBB759BCD}"/>
              </a:ext>
            </a:extLst>
          </p:cNvPr>
          <p:cNvSpPr txBox="1"/>
          <p:nvPr/>
        </p:nvSpPr>
        <p:spPr>
          <a:xfrm>
            <a:off x="201973" y="2273547"/>
            <a:ext cx="7609763" cy="738664"/>
          </a:xfrm>
          <a:prstGeom prst="rect">
            <a:avLst/>
          </a:prstGeom>
          <a:noFill/>
        </p:spPr>
        <p:txBody>
          <a:bodyPr wrap="square" rtlCol="0">
            <a:spAutoFit/>
          </a:bodyPr>
          <a:lstStyle/>
          <a:p>
            <a:r>
              <a:rPr lang="en-US" sz="1400"/>
              <a:t>We’re going switch to a simpler model, however.  In the new one, you can verify that summing over the four n.n. of a spin at an intersection will deliver the same model but with double the lattice spacing.  As such we can straightforwardly apply our previous results to this model, replacing 2 with 4. </a:t>
            </a:r>
            <a:endParaRPr lang="en-US" sz="1600"/>
          </a:p>
        </p:txBody>
      </p:sp>
      <p:graphicFrame>
        <p:nvGraphicFramePr>
          <p:cNvPr id="7" name="Object 6">
            <a:extLst>
              <a:ext uri="{FF2B5EF4-FFF2-40B4-BE49-F238E27FC236}">
                <a16:creationId xmlns:a16="http://schemas.microsoft.com/office/drawing/2014/main" id="{09061C18-3A56-424E-928D-C87B40B13D41}"/>
              </a:ext>
            </a:extLst>
          </p:cNvPr>
          <p:cNvGraphicFramePr>
            <a:graphicFrameLocks noChangeAspect="1"/>
          </p:cNvGraphicFramePr>
          <p:nvPr/>
        </p:nvGraphicFramePr>
        <p:xfrm>
          <a:off x="313355" y="3153993"/>
          <a:ext cx="7118350" cy="592138"/>
        </p:xfrm>
        <a:graphic>
          <a:graphicData uri="http://schemas.openxmlformats.org/presentationml/2006/ole">
            <mc:AlternateContent xmlns:mc="http://schemas.openxmlformats.org/markup-compatibility/2006">
              <mc:Choice xmlns:v="urn:schemas-microsoft-com:vml" Requires="v">
                <p:oleObj name="Equation" r:id="rId2" imgW="5943600" imgH="495000" progId="Equation.DSMT4">
                  <p:embed/>
                </p:oleObj>
              </mc:Choice>
              <mc:Fallback>
                <p:oleObj name="Equation" r:id="rId2" imgW="5943600" imgH="495000" progId="Equation.DSMT4">
                  <p:embed/>
                  <p:pic>
                    <p:nvPicPr>
                      <p:cNvPr id="7" name="Object 6">
                        <a:extLst>
                          <a:ext uri="{FF2B5EF4-FFF2-40B4-BE49-F238E27FC236}">
                            <a16:creationId xmlns:a16="http://schemas.microsoft.com/office/drawing/2014/main" id="{09061C18-3A56-424E-928D-C87B40B13D41}"/>
                          </a:ext>
                        </a:extLst>
                      </p:cNvPr>
                      <p:cNvPicPr>
                        <a:picLocks noChangeAspect="1" noChangeArrowheads="1"/>
                      </p:cNvPicPr>
                      <p:nvPr/>
                    </p:nvPicPr>
                    <p:blipFill>
                      <a:blip r:embed="rId3"/>
                      <a:srcRect/>
                      <a:stretch>
                        <a:fillRect/>
                      </a:stretch>
                    </p:blipFill>
                    <p:spPr bwMode="auto">
                      <a:xfrm>
                        <a:off x="313355" y="3153993"/>
                        <a:ext cx="7118350" cy="592138"/>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ADC2E533-1D3E-4DA4-9527-47259761140B}"/>
              </a:ext>
            </a:extLst>
          </p:cNvPr>
          <p:cNvSpPr txBox="1"/>
          <p:nvPr/>
        </p:nvSpPr>
        <p:spPr>
          <a:xfrm>
            <a:off x="248263" y="3908386"/>
            <a:ext cx="8066177" cy="523220"/>
          </a:xfrm>
          <a:prstGeom prst="rect">
            <a:avLst/>
          </a:prstGeom>
          <a:noFill/>
        </p:spPr>
        <p:txBody>
          <a:bodyPr wrap="square" rtlCol="0">
            <a:spAutoFit/>
          </a:bodyPr>
          <a:lstStyle/>
          <a:p>
            <a:r>
              <a:rPr lang="en-US" sz="1400"/>
              <a:t>Now we do get a non-zero/infinite fixed point K</a:t>
            </a:r>
            <a:r>
              <a:rPr lang="en-US" sz="1400" baseline="30000"/>
              <a:t>*</a:t>
            </a:r>
            <a:r>
              <a:rPr lang="en-US" sz="1400"/>
              <a:t> ≈ 0.305, j</a:t>
            </a:r>
            <a:r>
              <a:rPr lang="en-US" sz="1400" baseline="30000"/>
              <a:t>*</a:t>
            </a:r>
            <a:r>
              <a:rPr lang="en-US" sz="1400"/>
              <a:t> = 0.  Expanding near the fixed point to get the flows, we have:</a:t>
            </a:r>
            <a:endParaRPr lang="en-US" sz="16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49154" name="Picture 2">
            <a:extLst>
              <a:ext uri="{FF2B5EF4-FFF2-40B4-BE49-F238E27FC236}">
                <a16:creationId xmlns:a16="http://schemas.microsoft.com/office/drawing/2014/main" id="{55574DC5-EF85-41EA-B5C8-3800761977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3086" y="765708"/>
            <a:ext cx="4519161" cy="1633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9">
            <a:extLst>
              <a:ext uri="{FF2B5EF4-FFF2-40B4-BE49-F238E27FC236}">
                <a16:creationId xmlns:a16="http://schemas.microsoft.com/office/drawing/2014/main" id="{CFA8627B-6EAF-40C9-A532-BFC8B6043F03}"/>
              </a:ext>
            </a:extLst>
          </p:cNvPr>
          <p:cNvSpPr>
            <a:spLocks noChangeArrowheads="1"/>
          </p:cNvSpPr>
          <p:nvPr/>
        </p:nvSpPr>
        <p:spPr bwMode="auto">
          <a:xfrm>
            <a:off x="313355" y="419105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a:extLst>
              <a:ext uri="{FF2B5EF4-FFF2-40B4-BE49-F238E27FC236}">
                <a16:creationId xmlns:a16="http://schemas.microsoft.com/office/drawing/2014/main" id="{873208F9-0D9C-4DC9-A66B-CCDC04B04277}"/>
              </a:ext>
            </a:extLst>
          </p:cNvPr>
          <p:cNvGraphicFramePr>
            <a:graphicFrameLocks noChangeAspect="1"/>
          </p:cNvGraphicFramePr>
          <p:nvPr/>
        </p:nvGraphicFramePr>
        <p:xfrm>
          <a:off x="313355" y="4518484"/>
          <a:ext cx="7554913" cy="949325"/>
        </p:xfrm>
        <a:graphic>
          <a:graphicData uri="http://schemas.openxmlformats.org/presentationml/2006/ole">
            <mc:AlternateContent xmlns:mc="http://schemas.openxmlformats.org/markup-compatibility/2006">
              <mc:Choice xmlns:v="urn:schemas-microsoft-com:vml" Requires="v">
                <p:oleObj name="Equation" r:id="rId5" imgW="6260760" imgH="787320" progId="Equation.DSMT4">
                  <p:embed/>
                </p:oleObj>
              </mc:Choice>
              <mc:Fallback>
                <p:oleObj name="Equation" r:id="rId5" imgW="6260760" imgH="787320" progId="Equation.DSMT4">
                  <p:embed/>
                  <p:pic>
                    <p:nvPicPr>
                      <p:cNvPr id="13" name="Object 12">
                        <a:extLst>
                          <a:ext uri="{FF2B5EF4-FFF2-40B4-BE49-F238E27FC236}">
                            <a16:creationId xmlns:a16="http://schemas.microsoft.com/office/drawing/2014/main" id="{873208F9-0D9C-4DC9-A66B-CCDC04B04277}"/>
                          </a:ext>
                        </a:extLst>
                      </p:cNvPr>
                      <p:cNvPicPr>
                        <a:picLocks noChangeAspect="1" noChangeArrowheads="1"/>
                      </p:cNvPicPr>
                      <p:nvPr/>
                    </p:nvPicPr>
                    <p:blipFill>
                      <a:blip r:embed="rId6"/>
                      <a:srcRect/>
                      <a:stretch>
                        <a:fillRect/>
                      </a:stretch>
                    </p:blipFill>
                    <p:spPr bwMode="auto">
                      <a:xfrm>
                        <a:off x="313355" y="4518484"/>
                        <a:ext cx="7554913" cy="949325"/>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2ABEBB28-47DC-4B9D-B0DF-97217FC3BEC0}"/>
              </a:ext>
            </a:extLst>
          </p:cNvPr>
          <p:cNvSpPr txBox="1"/>
          <p:nvPr/>
        </p:nvSpPr>
        <p:spPr>
          <a:xfrm>
            <a:off x="248263" y="5554688"/>
            <a:ext cx="6329518" cy="304986"/>
          </a:xfrm>
          <a:prstGeom prst="rect">
            <a:avLst/>
          </a:prstGeom>
          <a:noFill/>
        </p:spPr>
        <p:txBody>
          <a:bodyPr wrap="square" rtlCol="0">
            <a:spAutoFit/>
          </a:bodyPr>
          <a:lstStyle/>
          <a:p>
            <a:r>
              <a:rPr lang="en-US" sz="1400"/>
              <a:t>And so we get the following scaling exponents.  And the critical exponents follow.  </a:t>
            </a:r>
            <a:endParaRPr lang="en-US" sz="1600"/>
          </a:p>
        </p:txBody>
      </p:sp>
      <p:graphicFrame>
        <p:nvGraphicFramePr>
          <p:cNvPr id="23" name="Object 22">
            <a:extLst>
              <a:ext uri="{FF2B5EF4-FFF2-40B4-BE49-F238E27FC236}">
                <a16:creationId xmlns:a16="http://schemas.microsoft.com/office/drawing/2014/main" id="{23F9394F-9670-4F08-BFAA-48A89C817B12}"/>
              </a:ext>
            </a:extLst>
          </p:cNvPr>
          <p:cNvGraphicFramePr>
            <a:graphicFrameLocks noChangeAspect="1"/>
          </p:cNvGraphicFramePr>
          <p:nvPr/>
        </p:nvGraphicFramePr>
        <p:xfrm>
          <a:off x="313355" y="6002828"/>
          <a:ext cx="3816350" cy="503238"/>
        </p:xfrm>
        <a:graphic>
          <a:graphicData uri="http://schemas.openxmlformats.org/presentationml/2006/ole">
            <mc:AlternateContent xmlns:mc="http://schemas.openxmlformats.org/markup-compatibility/2006">
              <mc:Choice xmlns:v="urn:schemas-microsoft-com:vml" Requires="v">
                <p:oleObj name="Equation" r:id="rId7" imgW="3162240" imgH="419040" progId="Equation.DSMT4">
                  <p:embed/>
                </p:oleObj>
              </mc:Choice>
              <mc:Fallback>
                <p:oleObj name="Equation" r:id="rId7" imgW="3162240" imgH="419040" progId="Equation.DSMT4">
                  <p:embed/>
                  <p:pic>
                    <p:nvPicPr>
                      <p:cNvPr id="23" name="Object 22">
                        <a:extLst>
                          <a:ext uri="{FF2B5EF4-FFF2-40B4-BE49-F238E27FC236}">
                            <a16:creationId xmlns:a16="http://schemas.microsoft.com/office/drawing/2014/main" id="{23F9394F-9670-4F08-BFAA-48A89C817B12}"/>
                          </a:ext>
                        </a:extLst>
                      </p:cNvPr>
                      <p:cNvPicPr>
                        <a:picLocks noChangeAspect="1" noChangeArrowheads="1"/>
                      </p:cNvPicPr>
                      <p:nvPr/>
                    </p:nvPicPr>
                    <p:blipFill>
                      <a:blip r:embed="rId8"/>
                      <a:srcRect/>
                      <a:stretch>
                        <a:fillRect/>
                      </a:stretch>
                    </p:blipFill>
                    <p:spPr bwMode="auto">
                      <a:xfrm>
                        <a:off x="313355" y="6002828"/>
                        <a:ext cx="3816350" cy="503238"/>
                      </a:xfrm>
                      <a:prstGeom prst="rect">
                        <a:avLst/>
                      </a:prstGeom>
                      <a:solidFill>
                        <a:srgbClr val="CCFFCC"/>
                      </a:solidFill>
                    </p:spPr>
                  </p:pic>
                </p:oleObj>
              </mc:Fallback>
            </mc:AlternateContent>
          </a:graphicData>
        </a:graphic>
      </p:graphicFrame>
      <p:graphicFrame>
        <p:nvGraphicFramePr>
          <p:cNvPr id="6" name="Object 5">
            <a:extLst>
              <a:ext uri="{FF2B5EF4-FFF2-40B4-BE49-F238E27FC236}">
                <a16:creationId xmlns:a16="http://schemas.microsoft.com/office/drawing/2014/main" id="{B556FC45-ECE9-CAA4-C19B-848CFD87EDBD}"/>
              </a:ext>
            </a:extLst>
          </p:cNvPr>
          <p:cNvGraphicFramePr>
            <a:graphicFrameLocks noChangeAspect="1"/>
          </p:cNvGraphicFramePr>
          <p:nvPr/>
        </p:nvGraphicFramePr>
        <p:xfrm>
          <a:off x="313355" y="1548023"/>
          <a:ext cx="5191125" cy="584200"/>
        </p:xfrm>
        <a:graphic>
          <a:graphicData uri="http://schemas.openxmlformats.org/presentationml/2006/ole">
            <mc:AlternateContent xmlns:mc="http://schemas.openxmlformats.org/markup-compatibility/2006">
              <mc:Choice xmlns:v="urn:schemas-microsoft-com:vml" Requires="v">
                <p:oleObj name="Equation" r:id="rId9" imgW="5190956" imgH="583676" progId="Equation.DSMT4">
                  <p:embed/>
                </p:oleObj>
              </mc:Choice>
              <mc:Fallback>
                <p:oleObj name="Equation" r:id="rId9" imgW="5190956" imgH="583676" progId="Equation.DSMT4">
                  <p:embed/>
                  <p:pic>
                    <p:nvPicPr>
                      <p:cNvPr id="6" name="Object 5">
                        <a:extLst>
                          <a:ext uri="{FF2B5EF4-FFF2-40B4-BE49-F238E27FC236}">
                            <a16:creationId xmlns:a16="http://schemas.microsoft.com/office/drawing/2014/main" id="{B556FC45-ECE9-CAA4-C19B-848CFD87EDBD}"/>
                          </a:ext>
                        </a:extLst>
                      </p:cNvPr>
                      <p:cNvPicPr/>
                      <p:nvPr/>
                    </p:nvPicPr>
                    <p:blipFill>
                      <a:blip r:embed="rId10"/>
                      <a:stretch>
                        <a:fillRect/>
                      </a:stretch>
                    </p:blipFill>
                    <p:spPr>
                      <a:xfrm>
                        <a:off x="313355" y="1548023"/>
                        <a:ext cx="5191125" cy="584200"/>
                      </a:xfrm>
                      <a:prstGeom prst="rect">
                        <a:avLst/>
                      </a:prstGeom>
                    </p:spPr>
                  </p:pic>
                </p:oleObj>
              </mc:Fallback>
            </mc:AlternateContent>
          </a:graphicData>
        </a:graphic>
      </p:graphicFrame>
      <p:pic>
        <p:nvPicPr>
          <p:cNvPr id="8" name="Picture 7" descr="Diagram&#10;&#10;Description automatically generated">
            <a:extLst>
              <a:ext uri="{FF2B5EF4-FFF2-40B4-BE49-F238E27FC236}">
                <a16:creationId xmlns:a16="http://schemas.microsoft.com/office/drawing/2014/main" id="{F5F02AE4-1252-CB42-85CC-C01D1D7AFE9A}"/>
              </a:ext>
            </a:extLst>
          </p:cNvPr>
          <p:cNvPicPr>
            <a:picLocks noChangeAspect="1"/>
          </p:cNvPicPr>
          <p:nvPr/>
        </p:nvPicPr>
        <p:blipFill>
          <a:blip r:embed="rId11"/>
          <a:stretch>
            <a:fillRect/>
          </a:stretch>
        </p:blipFill>
        <p:spPr>
          <a:xfrm>
            <a:off x="8492264" y="2762984"/>
            <a:ext cx="3366713" cy="1953185"/>
          </a:xfrm>
          <a:prstGeom prst="rect">
            <a:avLst/>
          </a:prstGeom>
        </p:spPr>
      </p:pic>
      <p:sp>
        <p:nvSpPr>
          <p:cNvPr id="9" name="TextBox 8">
            <a:extLst>
              <a:ext uri="{FF2B5EF4-FFF2-40B4-BE49-F238E27FC236}">
                <a16:creationId xmlns:a16="http://schemas.microsoft.com/office/drawing/2014/main" id="{64C14EBC-9E73-A6A9-F3CD-783F3A9D3292}"/>
              </a:ext>
            </a:extLst>
          </p:cNvPr>
          <p:cNvSpPr txBox="1"/>
          <p:nvPr/>
        </p:nvSpPr>
        <p:spPr>
          <a:xfrm>
            <a:off x="4389506" y="6002828"/>
            <a:ext cx="4587346" cy="523220"/>
          </a:xfrm>
          <a:prstGeom prst="rect">
            <a:avLst/>
          </a:prstGeom>
          <a:noFill/>
        </p:spPr>
        <p:txBody>
          <a:bodyPr wrap="square" rtlCol="0">
            <a:spAutoFit/>
          </a:bodyPr>
          <a:lstStyle/>
          <a:p>
            <a:r>
              <a:rPr lang="en-US" sz="1400"/>
              <a:t>agreement with experiment is not great, however.  Better approach is moment-shell renormalization.</a:t>
            </a:r>
            <a:endParaRPr lang="en-US" sz="1600"/>
          </a:p>
        </p:txBody>
      </p:sp>
    </p:spTree>
    <p:extLst>
      <p:ext uri="{BB962C8B-B14F-4D97-AF65-F5344CB8AC3E}">
        <p14:creationId xmlns:p14="http://schemas.microsoft.com/office/powerpoint/2010/main" val="232108925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01973" y="735783"/>
            <a:ext cx="7341113" cy="584775"/>
          </a:xfrm>
          <a:prstGeom prst="rect">
            <a:avLst/>
          </a:prstGeom>
          <a:noFill/>
        </p:spPr>
        <p:txBody>
          <a:bodyPr wrap="square" rtlCol="0">
            <a:spAutoFit/>
          </a:bodyPr>
          <a:lstStyle/>
          <a:p>
            <a:r>
              <a:rPr lang="en-US" b="1"/>
              <a:t>d-dimensional Ising spins continuum model</a:t>
            </a:r>
            <a:endParaRPr lang="en-US" sz="1400"/>
          </a:p>
          <a:p>
            <a:r>
              <a:rPr lang="en-US" sz="1400"/>
              <a:t>Now let’s go to d dimensions, but within the continuum approximation.</a:t>
            </a:r>
            <a:endParaRPr lang="en-US" sz="2000"/>
          </a:p>
        </p:txBody>
      </p:sp>
      <p:sp>
        <p:nvSpPr>
          <p:cNvPr id="27" name="TextBox 26">
            <a:extLst>
              <a:ext uri="{FF2B5EF4-FFF2-40B4-BE49-F238E27FC236}">
                <a16:creationId xmlns:a16="http://schemas.microsoft.com/office/drawing/2014/main" id="{DB929D6E-508B-4B5C-B394-C79BBB759BCD}"/>
              </a:ext>
            </a:extLst>
          </p:cNvPr>
          <p:cNvSpPr txBox="1"/>
          <p:nvPr/>
        </p:nvSpPr>
        <p:spPr>
          <a:xfrm>
            <a:off x="192245" y="2079899"/>
            <a:ext cx="11655626" cy="738664"/>
          </a:xfrm>
          <a:prstGeom prst="rect">
            <a:avLst/>
          </a:prstGeom>
          <a:noFill/>
        </p:spPr>
        <p:txBody>
          <a:bodyPr wrap="square" rtlCol="0">
            <a:spAutoFit/>
          </a:bodyPr>
          <a:lstStyle/>
          <a:p>
            <a:r>
              <a:rPr lang="en-US" sz="1400"/>
              <a:t>We want to go from a system defined on a lattice spacing </a:t>
            </a:r>
            <a:r>
              <a:rPr lang="en-US" sz="1400" i="1"/>
              <a:t>a</a:t>
            </a:r>
            <a:r>
              <a:rPr lang="en-US" sz="1400"/>
              <a:t>, to one defined on a lattice spacing b</a:t>
            </a:r>
            <a:r>
              <a:rPr lang="en-US" sz="1400" i="1"/>
              <a:t>a</a:t>
            </a:r>
            <a:r>
              <a:rPr lang="en-US" sz="1400"/>
              <a:t>.  The original lattice spacing would hold kurvatures between (0, </a:t>
            </a:r>
            <a:r>
              <a:rPr lang="el-GR" sz="1400"/>
              <a:t>Λ</a:t>
            </a:r>
            <a:r>
              <a:rPr lang="en-US" sz="1400"/>
              <a:t> = 2</a:t>
            </a:r>
            <a:r>
              <a:rPr lang="el-GR" sz="1400">
                <a:latin typeface="Calibri" panose="020F0502020204030204" pitchFamily="34" charset="0"/>
                <a:cs typeface="Calibri" panose="020F0502020204030204" pitchFamily="34" charset="0"/>
              </a:rPr>
              <a:t>π</a:t>
            </a:r>
            <a:r>
              <a:rPr lang="en-US" sz="1400"/>
              <a:t>/a) (but have factored out units from position so really (0, </a:t>
            </a:r>
            <a:r>
              <a:rPr lang="el-GR" sz="1400"/>
              <a:t>Λ</a:t>
            </a:r>
            <a:r>
              <a:rPr lang="en-US" sz="1400"/>
              <a:t> = 2</a:t>
            </a:r>
            <a:r>
              <a:rPr lang="el-GR" sz="1400">
                <a:latin typeface="Calibri" panose="020F0502020204030204" pitchFamily="34" charset="0"/>
                <a:cs typeface="Calibri" panose="020F0502020204030204" pitchFamily="34" charset="0"/>
              </a:rPr>
              <a:t>π</a:t>
            </a:r>
            <a:r>
              <a:rPr lang="en-US" sz="1400"/>
              <a:t>) , and the new one kurvatures between (0, </a:t>
            </a:r>
            <a:r>
              <a:rPr lang="el-GR" sz="1400"/>
              <a:t>Λ</a:t>
            </a:r>
            <a:r>
              <a:rPr lang="en-US" sz="1400"/>
              <a:t>/ba), i.e. really (0, </a:t>
            </a:r>
            <a:r>
              <a:rPr lang="el-GR" sz="1400">
                <a:latin typeface="Calibri" panose="020F0502020204030204" pitchFamily="34" charset="0"/>
                <a:cs typeface="Calibri" panose="020F0502020204030204" pitchFamily="34" charset="0"/>
              </a:rPr>
              <a:t>Λ</a:t>
            </a:r>
            <a:r>
              <a:rPr lang="en-US" sz="1400">
                <a:latin typeface="Calibri" panose="020F0502020204030204" pitchFamily="34" charset="0"/>
                <a:cs typeface="Calibri" panose="020F0502020204030204" pitchFamily="34" charset="0"/>
              </a:rPr>
              <a:t>/b)</a:t>
            </a:r>
            <a:r>
              <a:rPr lang="en-US" sz="1400"/>
              <a:t>.  So we want to integrate out the kurvatures between (</a:t>
            </a:r>
            <a:r>
              <a:rPr lang="el-GR" sz="1400"/>
              <a:t>Λ</a:t>
            </a:r>
            <a:r>
              <a:rPr lang="en-US" sz="1400"/>
              <a:t>/b, </a:t>
            </a:r>
            <a:r>
              <a:rPr lang="el-GR" sz="1400"/>
              <a:t>Λ</a:t>
            </a:r>
            <a:r>
              <a:rPr lang="en-US" sz="1400"/>
              <a:t>).  Call the former the long wavelengths, and the latter short wavelengths.  Then we’ll split </a:t>
            </a:r>
            <a:r>
              <a:rPr lang="el-GR" sz="1400"/>
              <a:t>φ</a:t>
            </a:r>
            <a:r>
              <a:rPr lang="en-US" sz="1400"/>
              <a:t>(x) into two parts.</a:t>
            </a:r>
            <a:endParaRPr lang="en-US" sz="1600"/>
          </a:p>
        </p:txBody>
      </p:sp>
      <p:graphicFrame>
        <p:nvGraphicFramePr>
          <p:cNvPr id="5" name="Object 4">
            <a:extLst>
              <a:ext uri="{FF2B5EF4-FFF2-40B4-BE49-F238E27FC236}">
                <a16:creationId xmlns:a16="http://schemas.microsoft.com/office/drawing/2014/main" id="{E281DE42-3528-461A-A2D5-AD965403C5AB}"/>
              </a:ext>
            </a:extLst>
          </p:cNvPr>
          <p:cNvGraphicFramePr>
            <a:graphicFrameLocks noChangeAspect="1"/>
          </p:cNvGraphicFramePr>
          <p:nvPr/>
        </p:nvGraphicFramePr>
        <p:xfrm>
          <a:off x="240884" y="1450907"/>
          <a:ext cx="7412038" cy="536575"/>
        </p:xfrm>
        <a:graphic>
          <a:graphicData uri="http://schemas.openxmlformats.org/presentationml/2006/ole">
            <mc:AlternateContent xmlns:mc="http://schemas.openxmlformats.org/markup-compatibility/2006">
              <mc:Choice xmlns:v="urn:schemas-microsoft-com:vml" Requires="v">
                <p:oleObj name="Equation" r:id="rId2" imgW="5892480" imgH="431640" progId="Equation.DSMT4">
                  <p:embed/>
                </p:oleObj>
              </mc:Choice>
              <mc:Fallback>
                <p:oleObj name="Equation" r:id="rId2" imgW="5892480" imgH="431640" progId="Equation.DSMT4">
                  <p:embed/>
                  <p:pic>
                    <p:nvPicPr>
                      <p:cNvPr id="5" name="Object 4">
                        <a:extLst>
                          <a:ext uri="{FF2B5EF4-FFF2-40B4-BE49-F238E27FC236}">
                            <a16:creationId xmlns:a16="http://schemas.microsoft.com/office/drawing/2014/main" id="{E281DE42-3528-461A-A2D5-AD965403C5AB}"/>
                          </a:ext>
                        </a:extLst>
                      </p:cNvPr>
                      <p:cNvPicPr>
                        <a:picLocks noChangeAspect="1" noChangeArrowheads="1"/>
                      </p:cNvPicPr>
                      <p:nvPr/>
                    </p:nvPicPr>
                    <p:blipFill>
                      <a:blip r:embed="rId3"/>
                      <a:srcRect/>
                      <a:stretch>
                        <a:fillRect/>
                      </a:stretch>
                    </p:blipFill>
                    <p:spPr bwMode="auto">
                      <a:xfrm>
                        <a:off x="240884" y="1450907"/>
                        <a:ext cx="7412038" cy="536575"/>
                      </a:xfrm>
                      <a:prstGeom prst="rect">
                        <a:avLst/>
                      </a:prstGeom>
                      <a:solidFill>
                        <a:srgbClr val="CCFFCC"/>
                      </a:solidFill>
                    </p:spPr>
                  </p:pic>
                </p:oleObj>
              </mc:Fallback>
            </mc:AlternateContent>
          </a:graphicData>
        </a:graphic>
      </p:graphicFrame>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2">
            <a:extLst>
              <a:ext uri="{FF2B5EF4-FFF2-40B4-BE49-F238E27FC236}">
                <a16:creationId xmlns:a16="http://schemas.microsoft.com/office/drawing/2014/main" id="{61B0DB6C-580D-43B9-B108-06513527DA9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4" name="Object 23">
            <a:extLst>
              <a:ext uri="{FF2B5EF4-FFF2-40B4-BE49-F238E27FC236}">
                <a16:creationId xmlns:a16="http://schemas.microsoft.com/office/drawing/2014/main" id="{1F432165-1038-4314-A340-BC09A77ABCA1}"/>
              </a:ext>
            </a:extLst>
          </p:cNvPr>
          <p:cNvGraphicFramePr>
            <a:graphicFrameLocks noChangeAspect="1"/>
          </p:cNvGraphicFramePr>
          <p:nvPr/>
        </p:nvGraphicFramePr>
        <p:xfrm>
          <a:off x="284514" y="2906927"/>
          <a:ext cx="4776788" cy="561975"/>
        </p:xfrm>
        <a:graphic>
          <a:graphicData uri="http://schemas.openxmlformats.org/presentationml/2006/ole">
            <mc:AlternateContent xmlns:mc="http://schemas.openxmlformats.org/markup-compatibility/2006">
              <mc:Choice xmlns:v="urn:schemas-microsoft-com:vml" Requires="v">
                <p:oleObj name="Equation" r:id="rId4" imgW="4000320" imgH="469800" progId="Equation.DSMT4">
                  <p:embed/>
                </p:oleObj>
              </mc:Choice>
              <mc:Fallback>
                <p:oleObj name="Equation" r:id="rId4" imgW="4000320" imgH="469800" progId="Equation.DSMT4">
                  <p:embed/>
                  <p:pic>
                    <p:nvPicPr>
                      <p:cNvPr id="24" name="Object 23">
                        <a:extLst>
                          <a:ext uri="{FF2B5EF4-FFF2-40B4-BE49-F238E27FC236}">
                            <a16:creationId xmlns:a16="http://schemas.microsoft.com/office/drawing/2014/main" id="{1F432165-1038-4314-A340-BC09A77ABCA1}"/>
                          </a:ext>
                        </a:extLst>
                      </p:cNvPr>
                      <p:cNvPicPr>
                        <a:picLocks noChangeAspect="1" noChangeArrowheads="1"/>
                      </p:cNvPicPr>
                      <p:nvPr/>
                    </p:nvPicPr>
                    <p:blipFill>
                      <a:blip r:embed="rId5"/>
                      <a:srcRect/>
                      <a:stretch>
                        <a:fillRect/>
                      </a:stretch>
                    </p:blipFill>
                    <p:spPr bwMode="auto">
                      <a:xfrm>
                        <a:off x="284514" y="2906927"/>
                        <a:ext cx="4776788" cy="561975"/>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3E0382C1-5FF0-4481-BF47-6C908C0FFA36}"/>
              </a:ext>
            </a:extLst>
          </p:cNvPr>
          <p:cNvGraphicFramePr>
            <a:graphicFrameLocks noChangeAspect="1"/>
          </p:cNvGraphicFramePr>
          <p:nvPr/>
        </p:nvGraphicFramePr>
        <p:xfrm>
          <a:off x="5920761" y="2917825"/>
          <a:ext cx="5278438" cy="511175"/>
        </p:xfrm>
        <a:graphic>
          <a:graphicData uri="http://schemas.openxmlformats.org/presentationml/2006/ole">
            <mc:AlternateContent xmlns:mc="http://schemas.openxmlformats.org/markup-compatibility/2006">
              <mc:Choice xmlns:v="urn:schemas-microsoft-com:vml" Requires="v">
                <p:oleObj name="Equation" r:id="rId6" imgW="4736880" imgH="457200" progId="Equation.DSMT4">
                  <p:embed/>
                </p:oleObj>
              </mc:Choice>
              <mc:Fallback>
                <p:oleObj name="Equation" r:id="rId6" imgW="4736880" imgH="457200" progId="Equation.DSMT4">
                  <p:embed/>
                  <p:pic>
                    <p:nvPicPr>
                      <p:cNvPr id="25" name="Object 24">
                        <a:extLst>
                          <a:ext uri="{FF2B5EF4-FFF2-40B4-BE49-F238E27FC236}">
                            <a16:creationId xmlns:a16="http://schemas.microsoft.com/office/drawing/2014/main" id="{3E0382C1-5FF0-4481-BF47-6C908C0FFA36}"/>
                          </a:ext>
                        </a:extLst>
                      </p:cNvPr>
                      <p:cNvPicPr>
                        <a:picLocks noChangeAspect="1" noChangeArrowheads="1"/>
                      </p:cNvPicPr>
                      <p:nvPr/>
                    </p:nvPicPr>
                    <p:blipFill>
                      <a:blip r:embed="rId7"/>
                      <a:srcRect/>
                      <a:stretch>
                        <a:fillRect/>
                      </a:stretch>
                    </p:blipFill>
                    <p:spPr bwMode="auto">
                      <a:xfrm>
                        <a:off x="5920761" y="2917825"/>
                        <a:ext cx="5278438" cy="511175"/>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9FC95EC2-3461-4ECB-A611-34A5696D82DA}"/>
              </a:ext>
            </a:extLst>
          </p:cNvPr>
          <p:cNvSpPr txBox="1"/>
          <p:nvPr/>
        </p:nvSpPr>
        <p:spPr>
          <a:xfrm>
            <a:off x="201973" y="3577904"/>
            <a:ext cx="10997226" cy="523220"/>
          </a:xfrm>
          <a:prstGeom prst="rect">
            <a:avLst/>
          </a:prstGeom>
          <a:noFill/>
        </p:spPr>
        <p:txBody>
          <a:bodyPr wrap="square" rtlCol="0">
            <a:spAutoFit/>
          </a:bodyPr>
          <a:lstStyle/>
          <a:p>
            <a:r>
              <a:rPr lang="en-US" sz="1400"/>
              <a:t>With this definition in hand, we can insert it into S.  First let’s go to momentum space.  Assuming the </a:t>
            </a:r>
            <a:r>
              <a:rPr lang="el-GR" sz="1400"/>
              <a:t>φ</a:t>
            </a:r>
            <a:r>
              <a:rPr lang="en-US" sz="1400"/>
              <a:t> to be real, and then plugging in the separation, we get (noting product </a:t>
            </a:r>
            <a:r>
              <a:rPr lang="el-GR" sz="1400"/>
              <a:t>φ</a:t>
            </a:r>
            <a:r>
              <a:rPr lang="en-US" sz="1400" baseline="-25000"/>
              <a:t>s</a:t>
            </a:r>
            <a:r>
              <a:rPr lang="en-US" sz="1400"/>
              <a:t>(k)</a:t>
            </a:r>
            <a:r>
              <a:rPr lang="el-GR" sz="1400"/>
              <a:t>φ</a:t>
            </a:r>
            <a:r>
              <a:rPr lang="en-US" sz="1400" baseline="-25000"/>
              <a:t>l</a:t>
            </a:r>
            <a:r>
              <a:rPr lang="en-US" sz="1400"/>
              <a:t>(k) = 0 since a k cannot be simultaneously short and long): </a:t>
            </a:r>
          </a:p>
        </p:txBody>
      </p:sp>
      <p:graphicFrame>
        <p:nvGraphicFramePr>
          <p:cNvPr id="15" name="Object 14">
            <a:extLst>
              <a:ext uri="{FF2B5EF4-FFF2-40B4-BE49-F238E27FC236}">
                <a16:creationId xmlns:a16="http://schemas.microsoft.com/office/drawing/2014/main" id="{A1057834-FAD1-4CC7-8747-8A12F29EE864}"/>
              </a:ext>
            </a:extLst>
          </p:cNvPr>
          <p:cNvGraphicFramePr>
            <a:graphicFrameLocks noChangeAspect="1"/>
          </p:cNvGraphicFramePr>
          <p:nvPr/>
        </p:nvGraphicFramePr>
        <p:xfrm>
          <a:off x="240884" y="4341698"/>
          <a:ext cx="9363076" cy="2374900"/>
        </p:xfrm>
        <a:graphic>
          <a:graphicData uri="http://schemas.openxmlformats.org/presentationml/2006/ole">
            <mc:AlternateContent xmlns:mc="http://schemas.openxmlformats.org/markup-compatibility/2006">
              <mc:Choice xmlns:v="urn:schemas-microsoft-com:vml" Requires="v">
                <p:oleObj name="Equation" r:id="rId8" imgW="7556400" imgH="1904760" progId="Equation.DSMT4">
                  <p:embed/>
                </p:oleObj>
              </mc:Choice>
              <mc:Fallback>
                <p:oleObj name="Equation" r:id="rId8" imgW="7556400" imgH="1904760" progId="Equation.DSMT4">
                  <p:embed/>
                  <p:pic>
                    <p:nvPicPr>
                      <p:cNvPr id="15" name="Object 14">
                        <a:extLst>
                          <a:ext uri="{FF2B5EF4-FFF2-40B4-BE49-F238E27FC236}">
                            <a16:creationId xmlns:a16="http://schemas.microsoft.com/office/drawing/2014/main" id="{A1057834-FAD1-4CC7-8747-8A12F29EE864}"/>
                          </a:ext>
                        </a:extLst>
                      </p:cNvPr>
                      <p:cNvPicPr>
                        <a:picLocks noChangeAspect="1" noChangeArrowheads="1"/>
                      </p:cNvPicPr>
                      <p:nvPr/>
                    </p:nvPicPr>
                    <p:blipFill>
                      <a:blip r:embed="rId9"/>
                      <a:srcRect/>
                      <a:stretch>
                        <a:fillRect/>
                      </a:stretch>
                    </p:blipFill>
                    <p:spPr bwMode="auto">
                      <a:xfrm>
                        <a:off x="240884" y="4341698"/>
                        <a:ext cx="9363076" cy="2374900"/>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D78CC115-9CAA-81FE-7376-5532F4CF2CF7}"/>
              </a:ext>
            </a:extLst>
          </p:cNvPr>
          <p:cNvSpPr txBox="1"/>
          <p:nvPr/>
        </p:nvSpPr>
        <p:spPr>
          <a:xfrm>
            <a:off x="9163665" y="4847136"/>
            <a:ext cx="1691148" cy="369332"/>
          </a:xfrm>
          <a:prstGeom prst="rect">
            <a:avLst/>
          </a:prstGeom>
          <a:noFill/>
        </p:spPr>
        <p:txBody>
          <a:bodyPr wrap="square">
            <a:spAutoFit/>
          </a:bodyPr>
          <a:lstStyle/>
          <a:p>
            <a:r>
              <a:rPr lang="en-US" sz="1800">
                <a:solidFill>
                  <a:srgbClr val="FF0000"/>
                </a:solidFill>
                <a:effectLst/>
                <a:latin typeface="Calibri" panose="020F0502020204030204" pitchFamily="34" charset="0"/>
                <a:ea typeface="Times New Roman" panose="02020603050405020304" pitchFamily="18" charset="0"/>
              </a:rPr>
              <a:t>S[φ</a:t>
            </a:r>
            <a:r>
              <a:rPr lang="en-US" sz="1800" baseline="-25000">
                <a:solidFill>
                  <a:srgbClr val="FF0000"/>
                </a:solidFill>
                <a:effectLst/>
                <a:latin typeface="Calibri" panose="020F0502020204030204" pitchFamily="34" charset="0"/>
                <a:ea typeface="Times New Roman" panose="02020603050405020304" pitchFamily="18" charset="0"/>
              </a:rPr>
              <a:t>ℓ</a:t>
            </a:r>
            <a:r>
              <a:rPr lang="en-US" sz="1800">
                <a:solidFill>
                  <a:srgbClr val="FF0000"/>
                </a:solidFill>
                <a:effectLst/>
                <a:latin typeface="Calibri" panose="020F0502020204030204" pitchFamily="34" charset="0"/>
                <a:ea typeface="Times New Roman" panose="02020603050405020304" pitchFamily="18" charset="0"/>
              </a:rPr>
              <a:t>]</a:t>
            </a:r>
            <a:endParaRPr lang="en-US">
              <a:solidFill>
                <a:srgbClr val="FF0000"/>
              </a:solidFill>
            </a:endParaRPr>
          </a:p>
        </p:txBody>
      </p:sp>
      <p:sp>
        <p:nvSpPr>
          <p:cNvPr id="17" name="TextBox 16">
            <a:extLst>
              <a:ext uri="{FF2B5EF4-FFF2-40B4-BE49-F238E27FC236}">
                <a16:creationId xmlns:a16="http://schemas.microsoft.com/office/drawing/2014/main" id="{19989148-1D7A-297B-6951-AC1124436E7C}"/>
              </a:ext>
            </a:extLst>
          </p:cNvPr>
          <p:cNvSpPr txBox="1"/>
          <p:nvPr/>
        </p:nvSpPr>
        <p:spPr>
          <a:xfrm>
            <a:off x="9598203" y="5425006"/>
            <a:ext cx="822071" cy="369332"/>
          </a:xfrm>
          <a:prstGeom prst="rect">
            <a:avLst/>
          </a:prstGeom>
          <a:noFill/>
        </p:spPr>
        <p:txBody>
          <a:bodyPr wrap="square">
            <a:spAutoFit/>
          </a:bodyPr>
          <a:lstStyle/>
          <a:p>
            <a:r>
              <a:rPr lang="en-US" sz="1800">
                <a:solidFill>
                  <a:srgbClr val="00B050"/>
                </a:solidFill>
                <a:effectLst/>
                <a:latin typeface="Calibri" panose="020F0502020204030204" pitchFamily="34" charset="0"/>
                <a:ea typeface="Times New Roman" panose="02020603050405020304" pitchFamily="18" charset="0"/>
              </a:rPr>
              <a:t>S[φ</a:t>
            </a:r>
            <a:r>
              <a:rPr lang="en-US" sz="1800" baseline="-25000">
                <a:solidFill>
                  <a:srgbClr val="00B050"/>
                </a:solidFill>
                <a:effectLst/>
                <a:latin typeface="Calibri" panose="020F0502020204030204" pitchFamily="34" charset="0"/>
                <a:ea typeface="Times New Roman" panose="02020603050405020304" pitchFamily="18" charset="0"/>
              </a:rPr>
              <a:t>ℓ</a:t>
            </a:r>
            <a:r>
              <a:rPr lang="en-US" sz="1800">
                <a:solidFill>
                  <a:srgbClr val="00B050"/>
                </a:solidFill>
                <a:effectLst/>
                <a:latin typeface="Calibri" panose="020F0502020204030204" pitchFamily="34" charset="0"/>
                <a:ea typeface="Times New Roman" panose="02020603050405020304" pitchFamily="18" charset="0"/>
              </a:rPr>
              <a:t>]</a:t>
            </a:r>
            <a:endParaRPr lang="en-US">
              <a:solidFill>
                <a:srgbClr val="00B050"/>
              </a:solidFill>
            </a:endParaRPr>
          </a:p>
        </p:txBody>
      </p:sp>
      <p:sp>
        <p:nvSpPr>
          <p:cNvPr id="18" name="TextBox 17">
            <a:extLst>
              <a:ext uri="{FF2B5EF4-FFF2-40B4-BE49-F238E27FC236}">
                <a16:creationId xmlns:a16="http://schemas.microsoft.com/office/drawing/2014/main" id="{A62FB68A-F4BF-8B83-4EFB-4DBBE8210063}"/>
              </a:ext>
            </a:extLst>
          </p:cNvPr>
          <p:cNvSpPr txBox="1"/>
          <p:nvPr/>
        </p:nvSpPr>
        <p:spPr>
          <a:xfrm>
            <a:off x="9935497" y="6002876"/>
            <a:ext cx="1165122" cy="369332"/>
          </a:xfrm>
          <a:prstGeom prst="rect">
            <a:avLst/>
          </a:prstGeom>
          <a:noFill/>
        </p:spPr>
        <p:txBody>
          <a:bodyPr wrap="square">
            <a:spAutoFit/>
          </a:bodyPr>
          <a:lstStyle/>
          <a:p>
            <a:r>
              <a:rPr lang="en-US" sz="1800">
                <a:solidFill>
                  <a:srgbClr val="0070C0"/>
                </a:solidFill>
                <a:effectLst/>
                <a:latin typeface="Calibri" panose="020F0502020204030204" pitchFamily="34" charset="0"/>
                <a:ea typeface="Times New Roman" panose="02020603050405020304" pitchFamily="18" charset="0"/>
              </a:rPr>
              <a:t>S</a:t>
            </a:r>
            <a:r>
              <a:rPr lang="en-US" sz="1800" baseline="-25000">
                <a:solidFill>
                  <a:srgbClr val="0070C0"/>
                </a:solidFill>
                <a:effectLst/>
                <a:latin typeface="Calibri" panose="020F0502020204030204" pitchFamily="34" charset="0"/>
                <a:ea typeface="Times New Roman" panose="02020603050405020304" pitchFamily="18" charset="0"/>
              </a:rPr>
              <a:t>int</a:t>
            </a:r>
            <a:r>
              <a:rPr lang="en-US" sz="1800">
                <a:solidFill>
                  <a:srgbClr val="0070C0"/>
                </a:solidFill>
                <a:effectLst/>
                <a:latin typeface="Calibri" panose="020F0502020204030204" pitchFamily="34" charset="0"/>
                <a:ea typeface="Times New Roman" panose="02020603050405020304" pitchFamily="18" charset="0"/>
              </a:rPr>
              <a:t>[φ</a:t>
            </a:r>
            <a:r>
              <a:rPr lang="en-US" sz="1800" baseline="-25000">
                <a:solidFill>
                  <a:srgbClr val="0070C0"/>
                </a:solidFill>
                <a:effectLst/>
                <a:latin typeface="Calibri" panose="020F0502020204030204" pitchFamily="34" charset="0"/>
                <a:ea typeface="Times New Roman" panose="02020603050405020304" pitchFamily="18" charset="0"/>
              </a:rPr>
              <a:t>s</a:t>
            </a:r>
            <a:r>
              <a:rPr lang="en-US" sz="1800">
                <a:solidFill>
                  <a:srgbClr val="0070C0"/>
                </a:solidFill>
                <a:effectLst/>
                <a:latin typeface="Calibri" panose="020F0502020204030204" pitchFamily="34" charset="0"/>
                <a:ea typeface="Times New Roman" panose="02020603050405020304" pitchFamily="18" charset="0"/>
              </a:rPr>
              <a:t>,φ</a:t>
            </a:r>
            <a:r>
              <a:rPr lang="en-US" sz="1800" baseline="-25000">
                <a:solidFill>
                  <a:srgbClr val="0070C0"/>
                </a:solidFill>
                <a:effectLst/>
                <a:latin typeface="Calibri" panose="020F0502020204030204" pitchFamily="34" charset="0"/>
                <a:ea typeface="Times New Roman" panose="02020603050405020304" pitchFamily="18" charset="0"/>
              </a:rPr>
              <a:t>ℓ</a:t>
            </a:r>
            <a:r>
              <a:rPr lang="en-US" sz="1800">
                <a:solidFill>
                  <a:srgbClr val="0070C0"/>
                </a:solidFill>
                <a:effectLst/>
                <a:latin typeface="Calibri" panose="020F0502020204030204" pitchFamily="34" charset="0"/>
                <a:ea typeface="Times New Roman" panose="02020603050405020304" pitchFamily="18" charset="0"/>
              </a:rPr>
              <a:t>]</a:t>
            </a:r>
            <a:endParaRPr lang="en-US">
              <a:solidFill>
                <a:srgbClr val="0070C0"/>
              </a:solidFill>
            </a:endParaRPr>
          </a:p>
        </p:txBody>
      </p:sp>
      <mc:AlternateContent xmlns:mc="http://schemas.openxmlformats.org/markup-compatibility/2006" xmlns:p14="http://schemas.microsoft.com/office/powerpoint/2010/main">
        <mc:Choice Requires="p14">
          <p:contentPart p14:bwMode="auto" r:id="rId10">
            <p14:nvContentPartPr>
              <p14:cNvPr id="19" name="Ink 18">
                <a:extLst>
                  <a:ext uri="{FF2B5EF4-FFF2-40B4-BE49-F238E27FC236}">
                    <a16:creationId xmlns:a16="http://schemas.microsoft.com/office/drawing/2014/main" id="{15F2568A-6454-A7B1-441A-FA7AE017A52F}"/>
                  </a:ext>
                </a:extLst>
              </p14:cNvPr>
              <p14:cNvContentPartPr/>
              <p14:nvPr/>
            </p14:nvContentPartPr>
            <p14:xfrm>
              <a:off x="8821370" y="5073348"/>
              <a:ext cx="234720" cy="149400"/>
            </p14:xfrm>
          </p:contentPart>
        </mc:Choice>
        <mc:Fallback xmlns="">
          <p:pic>
            <p:nvPicPr>
              <p:cNvPr id="19" name="Ink 18">
                <a:extLst>
                  <a:ext uri="{FF2B5EF4-FFF2-40B4-BE49-F238E27FC236}">
                    <a16:creationId xmlns:a16="http://schemas.microsoft.com/office/drawing/2014/main" id="{15F2568A-6454-A7B1-441A-FA7AE017A52F}"/>
                  </a:ext>
                </a:extLst>
              </p:cNvPr>
              <p:cNvPicPr/>
              <p:nvPr/>
            </p:nvPicPr>
            <p:blipFill>
              <a:blip r:embed="rId11"/>
              <a:stretch>
                <a:fillRect/>
              </a:stretch>
            </p:blipFill>
            <p:spPr>
              <a:xfrm>
                <a:off x="8812370" y="5064348"/>
                <a:ext cx="252360" cy="16704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0" name="Ink 19">
                <a:extLst>
                  <a:ext uri="{FF2B5EF4-FFF2-40B4-BE49-F238E27FC236}">
                    <a16:creationId xmlns:a16="http://schemas.microsoft.com/office/drawing/2014/main" id="{78F7A34F-3B21-0489-C7B4-DD4F80CFFD0D}"/>
                  </a:ext>
                </a:extLst>
              </p14:cNvPr>
              <p14:cNvContentPartPr/>
              <p14:nvPr/>
            </p14:nvContentPartPr>
            <p14:xfrm>
              <a:off x="9066170" y="5633508"/>
              <a:ext cx="392760" cy="128880"/>
            </p14:xfrm>
          </p:contentPart>
        </mc:Choice>
        <mc:Fallback xmlns="">
          <p:pic>
            <p:nvPicPr>
              <p:cNvPr id="20" name="Ink 19">
                <a:extLst>
                  <a:ext uri="{FF2B5EF4-FFF2-40B4-BE49-F238E27FC236}">
                    <a16:creationId xmlns:a16="http://schemas.microsoft.com/office/drawing/2014/main" id="{78F7A34F-3B21-0489-C7B4-DD4F80CFFD0D}"/>
                  </a:ext>
                </a:extLst>
              </p:cNvPr>
              <p:cNvPicPr/>
              <p:nvPr/>
            </p:nvPicPr>
            <p:blipFill>
              <a:blip r:embed="rId13"/>
              <a:stretch>
                <a:fillRect/>
              </a:stretch>
            </p:blipFill>
            <p:spPr>
              <a:xfrm>
                <a:off x="9057530" y="5624868"/>
                <a:ext cx="410400" cy="1465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1" name="Ink 20">
                <a:extLst>
                  <a:ext uri="{FF2B5EF4-FFF2-40B4-BE49-F238E27FC236}">
                    <a16:creationId xmlns:a16="http://schemas.microsoft.com/office/drawing/2014/main" id="{15D317E7-16D2-0971-42B5-56B39BAC934B}"/>
                  </a:ext>
                </a:extLst>
              </p14:cNvPr>
              <p14:cNvContentPartPr/>
              <p14:nvPr/>
            </p14:nvContentPartPr>
            <p14:xfrm>
              <a:off x="9719570" y="6243348"/>
              <a:ext cx="201600" cy="149040"/>
            </p14:xfrm>
          </p:contentPart>
        </mc:Choice>
        <mc:Fallback xmlns="">
          <p:pic>
            <p:nvPicPr>
              <p:cNvPr id="21" name="Ink 20">
                <a:extLst>
                  <a:ext uri="{FF2B5EF4-FFF2-40B4-BE49-F238E27FC236}">
                    <a16:creationId xmlns:a16="http://schemas.microsoft.com/office/drawing/2014/main" id="{15D317E7-16D2-0971-42B5-56B39BAC934B}"/>
                  </a:ext>
                </a:extLst>
              </p:cNvPr>
              <p:cNvPicPr/>
              <p:nvPr/>
            </p:nvPicPr>
            <p:blipFill>
              <a:blip r:embed="rId15"/>
              <a:stretch>
                <a:fillRect/>
              </a:stretch>
            </p:blipFill>
            <p:spPr>
              <a:xfrm>
                <a:off x="9710570" y="6234348"/>
                <a:ext cx="219240" cy="1666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2" name="Ink 21">
                <a:extLst>
                  <a:ext uri="{FF2B5EF4-FFF2-40B4-BE49-F238E27FC236}">
                    <a16:creationId xmlns:a16="http://schemas.microsoft.com/office/drawing/2014/main" id="{13F6BB7C-200B-FB0F-23C4-E8BB066E2160}"/>
                  </a:ext>
                </a:extLst>
              </p14:cNvPr>
              <p14:cNvContentPartPr/>
              <p14:nvPr/>
            </p14:nvContentPartPr>
            <p14:xfrm>
              <a:off x="8612570" y="3952308"/>
              <a:ext cx="360" cy="360"/>
            </p14:xfrm>
          </p:contentPart>
        </mc:Choice>
        <mc:Fallback xmlns="">
          <p:pic>
            <p:nvPicPr>
              <p:cNvPr id="22" name="Ink 21">
                <a:extLst>
                  <a:ext uri="{FF2B5EF4-FFF2-40B4-BE49-F238E27FC236}">
                    <a16:creationId xmlns:a16="http://schemas.microsoft.com/office/drawing/2014/main" id="{13F6BB7C-200B-FB0F-23C4-E8BB066E2160}"/>
                  </a:ext>
                </a:extLst>
              </p:cNvPr>
              <p:cNvPicPr/>
              <p:nvPr/>
            </p:nvPicPr>
            <p:blipFill>
              <a:blip r:embed="rId17"/>
              <a:stretch>
                <a:fillRect/>
              </a:stretch>
            </p:blipFill>
            <p:spPr>
              <a:xfrm>
                <a:off x="8603930" y="3943668"/>
                <a:ext cx="18000" cy="18000"/>
              </a:xfrm>
              <a:prstGeom prst="rect">
                <a:avLst/>
              </a:prstGeom>
            </p:spPr>
          </p:pic>
        </mc:Fallback>
      </mc:AlternateContent>
    </p:spTree>
    <p:extLst>
      <p:ext uri="{BB962C8B-B14F-4D97-AF65-F5344CB8AC3E}">
        <p14:creationId xmlns:p14="http://schemas.microsoft.com/office/powerpoint/2010/main" val="26475682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101877" y="61527"/>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21638" y="775301"/>
            <a:ext cx="4832143" cy="615553"/>
          </a:xfrm>
          <a:prstGeom prst="rect">
            <a:avLst/>
          </a:prstGeom>
          <a:noFill/>
        </p:spPr>
        <p:txBody>
          <a:bodyPr wrap="square" rtlCol="0">
            <a:spAutoFit/>
          </a:bodyPr>
          <a:lstStyle/>
          <a:p>
            <a:r>
              <a:rPr lang="en-US" b="1"/>
              <a:t>d-dimensional Ising spins continuum model</a:t>
            </a:r>
            <a:endParaRPr lang="en-US" sz="1400"/>
          </a:p>
          <a:p>
            <a:r>
              <a:rPr lang="en-US" sz="1600"/>
              <a:t>Now we can write this as…</a:t>
            </a:r>
            <a:endParaRPr lang="en-US" sz="24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2">
            <a:extLst>
              <a:ext uri="{FF2B5EF4-FFF2-40B4-BE49-F238E27FC236}">
                <a16:creationId xmlns:a16="http://schemas.microsoft.com/office/drawing/2014/main" id="{61B0DB6C-580D-43B9-B108-06513527DA9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a:extLst>
              <a:ext uri="{FF2B5EF4-FFF2-40B4-BE49-F238E27FC236}">
                <a16:creationId xmlns:a16="http://schemas.microsoft.com/office/drawing/2014/main" id="{EFE41465-F845-4F94-324A-A5159E8E4A8E}"/>
              </a:ext>
            </a:extLst>
          </p:cNvPr>
          <p:cNvGraphicFramePr>
            <a:graphicFrameLocks noChangeAspect="1"/>
          </p:cNvGraphicFramePr>
          <p:nvPr/>
        </p:nvGraphicFramePr>
        <p:xfrm>
          <a:off x="274615" y="1495147"/>
          <a:ext cx="5606995" cy="2675362"/>
        </p:xfrm>
        <a:graphic>
          <a:graphicData uri="http://schemas.openxmlformats.org/presentationml/2006/ole">
            <mc:AlternateContent xmlns:mc="http://schemas.openxmlformats.org/markup-compatibility/2006">
              <mc:Choice xmlns:v="urn:schemas-microsoft-com:vml" Requires="v">
                <p:oleObj name="Equation" r:id="rId2" imgW="4636452" imgH="2212848" progId="Equation.DSMT4">
                  <p:embed/>
                </p:oleObj>
              </mc:Choice>
              <mc:Fallback>
                <p:oleObj name="Equation" r:id="rId2" imgW="4636452" imgH="2212848" progId="Equation.DSMT4">
                  <p:embed/>
                  <p:pic>
                    <p:nvPicPr>
                      <p:cNvPr id="3" name="Object 2">
                        <a:extLst>
                          <a:ext uri="{FF2B5EF4-FFF2-40B4-BE49-F238E27FC236}">
                            <a16:creationId xmlns:a16="http://schemas.microsoft.com/office/drawing/2014/main" id="{EFE41465-F845-4F94-324A-A5159E8E4A8E}"/>
                          </a:ext>
                        </a:extLst>
                      </p:cNvPr>
                      <p:cNvPicPr/>
                      <p:nvPr/>
                    </p:nvPicPr>
                    <p:blipFill>
                      <a:blip r:embed="rId3"/>
                      <a:stretch>
                        <a:fillRect/>
                      </a:stretch>
                    </p:blipFill>
                    <p:spPr>
                      <a:xfrm>
                        <a:off x="274615" y="1495147"/>
                        <a:ext cx="5606995" cy="2675362"/>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C808B6AB-A4CE-2CCF-D75F-02DC3EF46B82}"/>
                  </a:ext>
                </a:extLst>
              </p14:cNvPr>
              <p14:cNvContentPartPr/>
              <p14:nvPr/>
            </p14:nvContentPartPr>
            <p14:xfrm>
              <a:off x="1073973" y="4323547"/>
              <a:ext cx="176760" cy="396360"/>
            </p14:xfrm>
          </p:contentPart>
        </mc:Choice>
        <mc:Fallback xmlns="">
          <p:pic>
            <p:nvPicPr>
              <p:cNvPr id="5" name="Ink 4">
                <a:extLst>
                  <a:ext uri="{FF2B5EF4-FFF2-40B4-BE49-F238E27FC236}">
                    <a16:creationId xmlns:a16="http://schemas.microsoft.com/office/drawing/2014/main" id="{C808B6AB-A4CE-2CCF-D75F-02DC3EF46B82}"/>
                  </a:ext>
                </a:extLst>
              </p:cNvPr>
              <p:cNvPicPr/>
              <p:nvPr/>
            </p:nvPicPr>
            <p:blipFill>
              <a:blip r:embed="rId5"/>
              <a:stretch>
                <a:fillRect/>
              </a:stretch>
            </p:blipFill>
            <p:spPr>
              <a:xfrm>
                <a:off x="1065333" y="4314547"/>
                <a:ext cx="194400" cy="414000"/>
              </a:xfrm>
              <a:prstGeom prst="rect">
                <a:avLst/>
              </a:prstGeom>
            </p:spPr>
          </p:pic>
        </mc:Fallback>
      </mc:AlternateContent>
      <p:sp>
        <p:nvSpPr>
          <p:cNvPr id="7" name="TextBox 6">
            <a:extLst>
              <a:ext uri="{FF2B5EF4-FFF2-40B4-BE49-F238E27FC236}">
                <a16:creationId xmlns:a16="http://schemas.microsoft.com/office/drawing/2014/main" id="{9AF96F64-442A-F060-099C-7672AB22F39F}"/>
              </a:ext>
            </a:extLst>
          </p:cNvPr>
          <p:cNvSpPr txBox="1"/>
          <p:nvPr/>
        </p:nvSpPr>
        <p:spPr>
          <a:xfrm>
            <a:off x="483511" y="4962799"/>
            <a:ext cx="1838633" cy="523220"/>
          </a:xfrm>
          <a:prstGeom prst="rect">
            <a:avLst/>
          </a:prstGeom>
          <a:noFill/>
        </p:spPr>
        <p:txBody>
          <a:bodyPr wrap="square" rtlCol="0">
            <a:spAutoFit/>
          </a:bodyPr>
          <a:lstStyle/>
          <a:p>
            <a:r>
              <a:rPr lang="en-US" sz="1400"/>
              <a:t>just a number which can be disregarded.</a:t>
            </a:r>
          </a:p>
        </p:txBody>
      </p:sp>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E8AAA47D-4D9A-C225-4DDA-675F97B9FBBE}"/>
                  </a:ext>
                </a:extLst>
              </p14:cNvPr>
              <p14:cNvContentPartPr/>
              <p14:nvPr/>
            </p14:nvContentPartPr>
            <p14:xfrm>
              <a:off x="425253" y="3693907"/>
              <a:ext cx="1445760" cy="719640"/>
            </p14:xfrm>
          </p:contentPart>
        </mc:Choice>
        <mc:Fallback xmlns="">
          <p:pic>
            <p:nvPicPr>
              <p:cNvPr id="8" name="Ink 7">
                <a:extLst>
                  <a:ext uri="{FF2B5EF4-FFF2-40B4-BE49-F238E27FC236}">
                    <a16:creationId xmlns:a16="http://schemas.microsoft.com/office/drawing/2014/main" id="{E8AAA47D-4D9A-C225-4DDA-675F97B9FBBE}"/>
                  </a:ext>
                </a:extLst>
              </p:cNvPr>
              <p:cNvPicPr/>
              <p:nvPr/>
            </p:nvPicPr>
            <p:blipFill>
              <a:blip r:embed="rId7"/>
              <a:stretch>
                <a:fillRect/>
              </a:stretch>
            </p:blipFill>
            <p:spPr>
              <a:xfrm>
                <a:off x="416613" y="3685267"/>
                <a:ext cx="1463400" cy="7372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9" name="Ink 8">
                <a:extLst>
                  <a:ext uri="{FF2B5EF4-FFF2-40B4-BE49-F238E27FC236}">
                    <a16:creationId xmlns:a16="http://schemas.microsoft.com/office/drawing/2014/main" id="{70581431-E5F0-34CF-1972-2D5A628A54DB}"/>
                  </a:ext>
                </a:extLst>
              </p14:cNvPr>
              <p14:cNvContentPartPr/>
              <p14:nvPr/>
            </p14:nvContentPartPr>
            <p14:xfrm>
              <a:off x="2847637" y="3702645"/>
              <a:ext cx="2508480" cy="817920"/>
            </p14:xfrm>
          </p:contentPart>
        </mc:Choice>
        <mc:Fallback xmlns="">
          <p:pic>
            <p:nvPicPr>
              <p:cNvPr id="9" name="Ink 8">
                <a:extLst>
                  <a:ext uri="{FF2B5EF4-FFF2-40B4-BE49-F238E27FC236}">
                    <a16:creationId xmlns:a16="http://schemas.microsoft.com/office/drawing/2014/main" id="{70581431-E5F0-34CF-1972-2D5A628A54DB}"/>
                  </a:ext>
                </a:extLst>
              </p:cNvPr>
              <p:cNvPicPr/>
              <p:nvPr/>
            </p:nvPicPr>
            <p:blipFill>
              <a:blip r:embed="rId9"/>
              <a:stretch>
                <a:fillRect/>
              </a:stretch>
            </p:blipFill>
            <p:spPr>
              <a:xfrm>
                <a:off x="2838997" y="3693645"/>
                <a:ext cx="2526120" cy="835560"/>
              </a:xfrm>
              <a:prstGeom prst="rect">
                <a:avLst/>
              </a:prstGeom>
            </p:spPr>
          </p:pic>
        </mc:Fallback>
      </mc:AlternateContent>
      <p:sp>
        <p:nvSpPr>
          <p:cNvPr id="11" name="TextBox 10">
            <a:extLst>
              <a:ext uri="{FF2B5EF4-FFF2-40B4-BE49-F238E27FC236}">
                <a16:creationId xmlns:a16="http://schemas.microsoft.com/office/drawing/2014/main" id="{67EBBF8B-6540-6E76-6051-FBAE3731E56D}"/>
              </a:ext>
            </a:extLst>
          </p:cNvPr>
          <p:cNvSpPr txBox="1"/>
          <p:nvPr/>
        </p:nvSpPr>
        <p:spPr>
          <a:xfrm>
            <a:off x="2955126" y="4932657"/>
            <a:ext cx="2400991" cy="1169551"/>
          </a:xfrm>
          <a:prstGeom prst="rect">
            <a:avLst/>
          </a:prstGeom>
          <a:noFill/>
        </p:spPr>
        <p:txBody>
          <a:bodyPr wrap="square" rtlCol="0">
            <a:spAutoFit/>
          </a:bodyPr>
          <a:lstStyle/>
          <a:p>
            <a:r>
              <a:rPr lang="en-US" sz="1400"/>
              <a:t>contributes extra terms to </a:t>
            </a:r>
            <a:r>
              <a:rPr lang="en-US" sz="1400">
                <a:solidFill>
                  <a:srgbClr val="FF0000"/>
                </a:solidFill>
                <a:effectLst/>
                <a:latin typeface="Calibri" panose="020F0502020204030204" pitchFamily="34" charset="0"/>
                <a:ea typeface="Times New Roman" panose="02020603050405020304" pitchFamily="18" charset="0"/>
              </a:rPr>
              <a:t>S[φ</a:t>
            </a:r>
            <a:r>
              <a:rPr lang="en-US" sz="1400" baseline="-25000">
                <a:solidFill>
                  <a:srgbClr val="FF0000"/>
                </a:solidFill>
                <a:effectLst/>
                <a:latin typeface="Calibri" panose="020F0502020204030204" pitchFamily="34" charset="0"/>
                <a:ea typeface="Times New Roman" panose="02020603050405020304" pitchFamily="18" charset="0"/>
              </a:rPr>
              <a:t>ℓ</a:t>
            </a:r>
            <a:r>
              <a:rPr lang="en-US" sz="1400">
                <a:solidFill>
                  <a:srgbClr val="FF0000"/>
                </a:solidFill>
                <a:effectLst/>
                <a:latin typeface="Calibri" panose="020F0502020204030204" pitchFamily="34" charset="0"/>
                <a:ea typeface="Times New Roman" panose="02020603050405020304" pitchFamily="18" charset="0"/>
              </a:rPr>
              <a:t>]</a:t>
            </a:r>
            <a:r>
              <a:rPr lang="en-US" sz="1400"/>
              <a:t>, some of which will scale to zero, and other which will won’t and will renormalize the terms in </a:t>
            </a:r>
            <a:r>
              <a:rPr lang="en-US" sz="1400">
                <a:solidFill>
                  <a:srgbClr val="FF0000"/>
                </a:solidFill>
                <a:effectLst/>
                <a:latin typeface="Calibri" panose="020F0502020204030204" pitchFamily="34" charset="0"/>
                <a:ea typeface="Times New Roman" panose="02020603050405020304" pitchFamily="18" charset="0"/>
              </a:rPr>
              <a:t>S[φ</a:t>
            </a:r>
            <a:r>
              <a:rPr lang="en-US" sz="1400" baseline="-25000">
                <a:solidFill>
                  <a:srgbClr val="FF0000"/>
                </a:solidFill>
                <a:effectLst/>
                <a:latin typeface="Calibri" panose="020F0502020204030204" pitchFamily="34" charset="0"/>
                <a:ea typeface="Times New Roman" panose="02020603050405020304" pitchFamily="18" charset="0"/>
              </a:rPr>
              <a:t>ℓ</a:t>
            </a:r>
            <a:r>
              <a:rPr lang="en-US" sz="1400">
                <a:solidFill>
                  <a:srgbClr val="FF0000"/>
                </a:solidFill>
                <a:effectLst/>
                <a:latin typeface="Calibri" panose="020F0502020204030204" pitchFamily="34" charset="0"/>
                <a:ea typeface="Times New Roman" panose="02020603050405020304" pitchFamily="18" charset="0"/>
              </a:rPr>
              <a:t>].</a:t>
            </a:r>
            <a:endParaRPr lang="en-US" sz="1400">
              <a:solidFill>
                <a:srgbClr val="FF0000"/>
              </a:solidFill>
            </a:endParaRPr>
          </a:p>
        </p:txBody>
      </p:sp>
      <mc:AlternateContent xmlns:mc="http://schemas.openxmlformats.org/markup-compatibility/2006" xmlns:p14="http://schemas.microsoft.com/office/powerpoint/2010/main">
        <mc:Choice Requires="p14">
          <p:contentPart p14:bwMode="auto" r:id="rId10">
            <p14:nvContentPartPr>
              <p14:cNvPr id="13" name="Ink 12">
                <a:extLst>
                  <a:ext uri="{FF2B5EF4-FFF2-40B4-BE49-F238E27FC236}">
                    <a16:creationId xmlns:a16="http://schemas.microsoft.com/office/drawing/2014/main" id="{B3210DEB-2A34-55BF-C7B0-ECAD2139703F}"/>
                  </a:ext>
                </a:extLst>
              </p14:cNvPr>
              <p14:cNvContentPartPr/>
              <p14:nvPr/>
            </p14:nvContentPartPr>
            <p14:xfrm>
              <a:off x="3820717" y="4372245"/>
              <a:ext cx="99360" cy="535320"/>
            </p14:xfrm>
          </p:contentPart>
        </mc:Choice>
        <mc:Fallback xmlns="">
          <p:pic>
            <p:nvPicPr>
              <p:cNvPr id="13" name="Ink 12">
                <a:extLst>
                  <a:ext uri="{FF2B5EF4-FFF2-40B4-BE49-F238E27FC236}">
                    <a16:creationId xmlns:a16="http://schemas.microsoft.com/office/drawing/2014/main" id="{B3210DEB-2A34-55BF-C7B0-ECAD2139703F}"/>
                  </a:ext>
                </a:extLst>
              </p:cNvPr>
              <p:cNvPicPr/>
              <p:nvPr/>
            </p:nvPicPr>
            <p:blipFill>
              <a:blip r:embed="rId11"/>
              <a:stretch>
                <a:fillRect/>
              </a:stretch>
            </p:blipFill>
            <p:spPr>
              <a:xfrm>
                <a:off x="3811717" y="4363605"/>
                <a:ext cx="117000" cy="552960"/>
              </a:xfrm>
              <a:prstGeom prst="rect">
                <a:avLst/>
              </a:prstGeom>
            </p:spPr>
          </p:pic>
        </mc:Fallback>
      </mc:AlternateContent>
      <p:pic>
        <p:nvPicPr>
          <p:cNvPr id="18" name="Picture 17" descr="A picture containing text, watch&#10;&#10;Description automatically generated">
            <a:extLst>
              <a:ext uri="{FF2B5EF4-FFF2-40B4-BE49-F238E27FC236}">
                <a16:creationId xmlns:a16="http://schemas.microsoft.com/office/drawing/2014/main" id="{C7D5A922-ABDE-E1C9-E060-1F4EA92502D1}"/>
              </a:ext>
            </a:extLst>
          </p:cNvPr>
          <p:cNvPicPr>
            <a:picLocks noChangeAspect="1"/>
          </p:cNvPicPr>
          <p:nvPr/>
        </p:nvPicPr>
        <p:blipFill>
          <a:blip r:embed="rId12"/>
          <a:stretch>
            <a:fillRect/>
          </a:stretch>
        </p:blipFill>
        <p:spPr>
          <a:xfrm>
            <a:off x="6507894" y="1857911"/>
            <a:ext cx="5458705" cy="1949833"/>
          </a:xfrm>
          <a:prstGeom prst="rect">
            <a:avLst/>
          </a:prstGeom>
          <a:ln>
            <a:solidFill>
              <a:srgbClr val="FF0000"/>
            </a:solidFill>
          </a:ln>
        </p:spPr>
      </p:pic>
      <p:pic>
        <p:nvPicPr>
          <p:cNvPr id="19" name="Picture 18" descr="A picture containing clock, several&#10;&#10;Description automatically generated">
            <a:extLst>
              <a:ext uri="{FF2B5EF4-FFF2-40B4-BE49-F238E27FC236}">
                <a16:creationId xmlns:a16="http://schemas.microsoft.com/office/drawing/2014/main" id="{6779C7E7-7FC8-1B28-07EF-1DCB0960F20D}"/>
              </a:ext>
            </a:extLst>
          </p:cNvPr>
          <p:cNvPicPr>
            <a:picLocks noChangeAspect="1"/>
          </p:cNvPicPr>
          <p:nvPr/>
        </p:nvPicPr>
        <p:blipFill>
          <a:blip r:embed="rId13"/>
          <a:stretch>
            <a:fillRect/>
          </a:stretch>
        </p:blipFill>
        <p:spPr>
          <a:xfrm>
            <a:off x="6507894" y="4670747"/>
            <a:ext cx="5497156" cy="1469328"/>
          </a:xfrm>
          <a:prstGeom prst="rect">
            <a:avLst/>
          </a:prstGeom>
        </p:spPr>
      </p:pic>
      <mc:AlternateContent xmlns:mc="http://schemas.openxmlformats.org/markup-compatibility/2006" xmlns:p14="http://schemas.microsoft.com/office/powerpoint/2010/main">
        <mc:Choice Requires="p14">
          <p:contentPart p14:bwMode="auto" r:id="rId14">
            <p14:nvContentPartPr>
              <p14:cNvPr id="20" name="Ink 19">
                <a:extLst>
                  <a:ext uri="{FF2B5EF4-FFF2-40B4-BE49-F238E27FC236}">
                    <a16:creationId xmlns:a16="http://schemas.microsoft.com/office/drawing/2014/main" id="{949E0928-319B-EFD3-B6EA-DA689A1D40C5}"/>
                  </a:ext>
                </a:extLst>
              </p14:cNvPr>
              <p14:cNvContentPartPr/>
              <p14:nvPr/>
            </p14:nvContentPartPr>
            <p14:xfrm>
              <a:off x="5505670" y="1741548"/>
              <a:ext cx="729000" cy="2260440"/>
            </p14:xfrm>
          </p:contentPart>
        </mc:Choice>
        <mc:Fallback xmlns="">
          <p:pic>
            <p:nvPicPr>
              <p:cNvPr id="20" name="Ink 19">
                <a:extLst>
                  <a:ext uri="{FF2B5EF4-FFF2-40B4-BE49-F238E27FC236}">
                    <a16:creationId xmlns:a16="http://schemas.microsoft.com/office/drawing/2014/main" id="{949E0928-319B-EFD3-B6EA-DA689A1D40C5}"/>
                  </a:ext>
                </a:extLst>
              </p:cNvPr>
              <p:cNvPicPr/>
              <p:nvPr/>
            </p:nvPicPr>
            <p:blipFill>
              <a:blip r:embed="rId15"/>
              <a:stretch>
                <a:fillRect/>
              </a:stretch>
            </p:blipFill>
            <p:spPr>
              <a:xfrm>
                <a:off x="5497030" y="1732548"/>
                <a:ext cx="746640" cy="2278080"/>
              </a:xfrm>
              <a:prstGeom prst="rect">
                <a:avLst/>
              </a:prstGeom>
            </p:spPr>
          </p:pic>
        </mc:Fallback>
      </mc:AlternateContent>
      <p:sp>
        <p:nvSpPr>
          <p:cNvPr id="23" name="TextBox 22">
            <a:extLst>
              <a:ext uri="{FF2B5EF4-FFF2-40B4-BE49-F238E27FC236}">
                <a16:creationId xmlns:a16="http://schemas.microsoft.com/office/drawing/2014/main" id="{16415D62-2F1B-51E5-C1CA-6B50A68A3021}"/>
              </a:ext>
            </a:extLst>
          </p:cNvPr>
          <p:cNvSpPr txBox="1"/>
          <p:nvPr/>
        </p:nvSpPr>
        <p:spPr>
          <a:xfrm>
            <a:off x="6458680" y="1174739"/>
            <a:ext cx="5360274" cy="523220"/>
          </a:xfrm>
          <a:prstGeom prst="rect">
            <a:avLst/>
          </a:prstGeom>
          <a:noFill/>
        </p:spPr>
        <p:txBody>
          <a:bodyPr wrap="square" rtlCol="0">
            <a:spAutoFit/>
          </a:bodyPr>
          <a:lstStyle/>
          <a:p>
            <a:r>
              <a:rPr lang="en-US" sz="1400"/>
              <a:t>The terms in S</a:t>
            </a:r>
            <a:r>
              <a:rPr lang="en-US" sz="1400" baseline="-25000"/>
              <a:t>int</a:t>
            </a:r>
            <a:r>
              <a:rPr lang="en-US" sz="1400"/>
              <a:t>(</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s </a:t>
            </a:r>
            <a:r>
              <a:rPr lang="en-US" sz="1400">
                <a:latin typeface="Calibri" panose="020F0502020204030204" pitchFamily="34" charset="0"/>
                <a:cs typeface="Calibri" panose="020F0502020204030204" pitchFamily="34" charset="0"/>
              </a:rPr>
              <a:t>,</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l</a:t>
            </a:r>
            <a:r>
              <a:rPr lang="en-US" sz="1400">
                <a:latin typeface="Calibri" panose="020F0502020204030204" pitchFamily="34" charset="0"/>
                <a:cs typeface="Calibri" panose="020F0502020204030204" pitchFamily="34" charset="0"/>
              </a:rPr>
              <a:t>), </a:t>
            </a:r>
            <a:r>
              <a:rPr lang="en-US" sz="1400"/>
              <a:t>S</a:t>
            </a:r>
            <a:r>
              <a:rPr lang="en-US" sz="1400" baseline="-25000"/>
              <a:t>u</a:t>
            </a:r>
            <a:r>
              <a:rPr lang="en-US" sz="1400"/>
              <a:t>,(</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s</a:t>
            </a:r>
            <a:r>
              <a:rPr lang="en-US" sz="1400">
                <a:latin typeface="Calibri" panose="020F0502020204030204" pitchFamily="34" charset="0"/>
                <a:cs typeface="Calibri" panose="020F0502020204030204" pitchFamily="34" charset="0"/>
              </a:rPr>
              <a:t>), </a:t>
            </a:r>
            <a:r>
              <a:rPr lang="en-US" sz="1400"/>
              <a:t>S</a:t>
            </a:r>
            <a:r>
              <a:rPr lang="en-US" sz="1400" baseline="-25000"/>
              <a:t>j</a:t>
            </a:r>
            <a:r>
              <a:rPr lang="en-US" sz="1400"/>
              <a:t>(</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s</a:t>
            </a:r>
            <a:r>
              <a:rPr lang="en-US" sz="1400">
                <a:latin typeface="Calibri" panose="020F0502020204030204" pitchFamily="34" charset="0"/>
                <a:cs typeface="Calibri" panose="020F0502020204030204" pitchFamily="34" charset="0"/>
              </a:rPr>
              <a:t>)</a:t>
            </a:r>
            <a:r>
              <a:rPr lang="en-US" sz="1400"/>
              <a:t> can be represented diagrammatically below.  </a:t>
            </a:r>
            <a:endParaRPr lang="en-US" sz="1600"/>
          </a:p>
        </p:txBody>
      </p:sp>
      <p:sp>
        <p:nvSpPr>
          <p:cNvPr id="25" name="TextBox 24">
            <a:extLst>
              <a:ext uri="{FF2B5EF4-FFF2-40B4-BE49-F238E27FC236}">
                <a16:creationId xmlns:a16="http://schemas.microsoft.com/office/drawing/2014/main" id="{332E0C24-9072-3505-9EB9-46537EE7167F}"/>
              </a:ext>
            </a:extLst>
          </p:cNvPr>
          <p:cNvSpPr txBox="1"/>
          <p:nvPr/>
        </p:nvSpPr>
        <p:spPr>
          <a:xfrm>
            <a:off x="6458680" y="3995055"/>
            <a:ext cx="5261844" cy="523220"/>
          </a:xfrm>
          <a:prstGeom prst="rect">
            <a:avLst/>
          </a:prstGeom>
          <a:noFill/>
        </p:spPr>
        <p:txBody>
          <a:bodyPr wrap="square">
            <a:spAutoFit/>
          </a:bodyPr>
          <a:lstStyle/>
          <a:p>
            <a:r>
              <a:rPr lang="en-US" sz="1400"/>
              <a:t>and a Feynman diagram expansion can be written out for the &lt; &gt;</a:t>
            </a:r>
            <a:r>
              <a:rPr lang="en-US" sz="1400" baseline="-25000"/>
              <a:t>short </a:t>
            </a:r>
            <a:r>
              <a:rPr lang="en-US" sz="1400"/>
              <a:t> term in Z.  </a:t>
            </a:r>
          </a:p>
        </p:txBody>
      </p:sp>
      <p:sp>
        <p:nvSpPr>
          <p:cNvPr id="27" name="TextBox 26">
            <a:extLst>
              <a:ext uri="{FF2B5EF4-FFF2-40B4-BE49-F238E27FC236}">
                <a16:creationId xmlns:a16="http://schemas.microsoft.com/office/drawing/2014/main" id="{9B5817A0-F3F2-3260-C094-A6F6CBF7C335}"/>
              </a:ext>
            </a:extLst>
          </p:cNvPr>
          <p:cNvSpPr txBox="1"/>
          <p:nvPr/>
        </p:nvSpPr>
        <p:spPr>
          <a:xfrm>
            <a:off x="6478454" y="6199491"/>
            <a:ext cx="5261844" cy="523220"/>
          </a:xfrm>
          <a:prstGeom prst="rect">
            <a:avLst/>
          </a:prstGeom>
          <a:noFill/>
        </p:spPr>
        <p:txBody>
          <a:bodyPr wrap="square">
            <a:spAutoFit/>
          </a:bodyPr>
          <a:lstStyle/>
          <a:p>
            <a:r>
              <a:rPr lang="en-US" sz="1400"/>
              <a:t>which we can evaluate, and then exponentiate to work out the renormalization of terms in S(</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l</a:t>
            </a:r>
            <a:r>
              <a:rPr lang="en-US" sz="1400">
                <a:latin typeface="Calibri" panose="020F0502020204030204" pitchFamily="34" charset="0"/>
                <a:cs typeface="Calibri" panose="020F0502020204030204" pitchFamily="34" charset="0"/>
              </a:rPr>
              <a:t>).  </a:t>
            </a:r>
            <a:endParaRPr lang="en-US" sz="1400"/>
          </a:p>
        </p:txBody>
      </p:sp>
    </p:spTree>
    <p:extLst>
      <p:ext uri="{BB962C8B-B14F-4D97-AF65-F5344CB8AC3E}">
        <p14:creationId xmlns:p14="http://schemas.microsoft.com/office/powerpoint/2010/main" val="26582682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02074"/>
            <a:ext cx="4136902" cy="584775"/>
          </a:xfrm>
          <a:prstGeom prst="rect">
            <a:avLst/>
          </a:prstGeom>
          <a:noFill/>
        </p:spPr>
        <p:txBody>
          <a:bodyPr wrap="none" rtlCol="0">
            <a:spAutoFit/>
          </a:bodyPr>
          <a:lstStyle/>
          <a:p>
            <a:r>
              <a:rPr lang="en-US" sz="3200" b="1" u="sng"/>
              <a:t>Renormalization Group</a:t>
            </a:r>
            <a:endParaRPr lang="en-US" sz="2000" b="1" u="sng"/>
          </a:p>
        </p:txBody>
      </p:sp>
      <p:sp>
        <p:nvSpPr>
          <p:cNvPr id="3" name="Rectangle 55">
            <a:extLst>
              <a:ext uri="{FF2B5EF4-FFF2-40B4-BE49-F238E27FC236}">
                <a16:creationId xmlns:a16="http://schemas.microsoft.com/office/drawing/2014/main" id="{E088171A-39F5-4FCF-9D39-13F50ED28600}"/>
              </a:ext>
            </a:extLst>
          </p:cNvPr>
          <p:cNvSpPr>
            <a:spLocks noChangeArrowheads="1"/>
          </p:cNvSpPr>
          <p:nvPr/>
        </p:nvSpPr>
        <p:spPr bwMode="auto">
          <a:xfrm>
            <a:off x="7032395" y="29038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TextBox 13">
            <a:extLst>
              <a:ext uri="{FF2B5EF4-FFF2-40B4-BE49-F238E27FC236}">
                <a16:creationId xmlns:a16="http://schemas.microsoft.com/office/drawing/2014/main" id="{AA865883-AA60-4C90-AD40-E5B402F1F4DA}"/>
              </a:ext>
            </a:extLst>
          </p:cNvPr>
          <p:cNvSpPr txBox="1"/>
          <p:nvPr/>
        </p:nvSpPr>
        <p:spPr>
          <a:xfrm>
            <a:off x="202587" y="735783"/>
            <a:ext cx="9212960" cy="615553"/>
          </a:xfrm>
          <a:prstGeom prst="rect">
            <a:avLst/>
          </a:prstGeom>
          <a:noFill/>
        </p:spPr>
        <p:txBody>
          <a:bodyPr wrap="square" rtlCol="0">
            <a:spAutoFit/>
          </a:bodyPr>
          <a:lstStyle/>
          <a:p>
            <a:r>
              <a:rPr lang="en-US" b="1"/>
              <a:t>d-dimensional Ising spins continuum model</a:t>
            </a:r>
            <a:endParaRPr lang="en-US" sz="1400"/>
          </a:p>
          <a:p>
            <a:r>
              <a:rPr lang="en-US" sz="1600"/>
              <a:t>So let’s work out the </a:t>
            </a:r>
            <a:r>
              <a:rPr lang="en-US" sz="1600" b="1"/>
              <a:t>renormalization to O(u</a:t>
            </a:r>
            <a:r>
              <a:rPr lang="en-US" sz="1600" b="1" baseline="30000"/>
              <a:t>0</a:t>
            </a:r>
            <a:r>
              <a:rPr lang="en-US" sz="1600" b="1"/>
              <a:t>)</a:t>
            </a:r>
            <a:r>
              <a:rPr lang="en-US" sz="1600"/>
              <a:t>.  To this order, we have: </a:t>
            </a:r>
            <a:endParaRPr lang="en-US" sz="24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2">
            <a:extLst>
              <a:ext uri="{FF2B5EF4-FFF2-40B4-BE49-F238E27FC236}">
                <a16:creationId xmlns:a16="http://schemas.microsoft.com/office/drawing/2014/main" id="{61B0DB6C-580D-43B9-B108-06513527DA9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074DED93-10BC-4A31-9A54-E81263EBAF12}"/>
              </a:ext>
            </a:extLst>
          </p:cNvPr>
          <p:cNvSpPr txBox="1"/>
          <p:nvPr/>
        </p:nvSpPr>
        <p:spPr>
          <a:xfrm flipH="1">
            <a:off x="285749" y="2974886"/>
            <a:ext cx="6143343" cy="307777"/>
          </a:xfrm>
          <a:prstGeom prst="rect">
            <a:avLst/>
          </a:prstGeom>
          <a:noFill/>
        </p:spPr>
        <p:txBody>
          <a:bodyPr wrap="square" rtlCol="0">
            <a:spAutoFit/>
          </a:bodyPr>
          <a:lstStyle/>
          <a:p>
            <a:r>
              <a:rPr lang="en-US" sz="1400"/>
              <a:t>We can make the following changes to put our Z back in the form of the starting Z.</a:t>
            </a:r>
            <a:endParaRPr lang="en-US"/>
          </a:p>
        </p:txBody>
      </p:sp>
      <p:sp>
        <p:nvSpPr>
          <p:cNvPr id="17" name="TextBox 16">
            <a:extLst>
              <a:ext uri="{FF2B5EF4-FFF2-40B4-BE49-F238E27FC236}">
                <a16:creationId xmlns:a16="http://schemas.microsoft.com/office/drawing/2014/main" id="{2B41B28A-718F-4174-BB34-0BB2650CCA14}"/>
              </a:ext>
            </a:extLst>
          </p:cNvPr>
          <p:cNvSpPr txBox="1"/>
          <p:nvPr/>
        </p:nvSpPr>
        <p:spPr>
          <a:xfrm flipH="1">
            <a:off x="285749" y="4148947"/>
            <a:ext cx="4030612" cy="307777"/>
          </a:xfrm>
          <a:prstGeom prst="rect">
            <a:avLst/>
          </a:prstGeom>
          <a:noFill/>
        </p:spPr>
        <p:txBody>
          <a:bodyPr wrap="square" rtlCol="0">
            <a:spAutoFit/>
          </a:bodyPr>
          <a:lstStyle/>
          <a:p>
            <a:r>
              <a:rPr lang="en-US" sz="1400"/>
              <a:t>And let’s presume h is uniform.  Then we’ll have:</a:t>
            </a:r>
            <a:endParaRPr lang="en-US"/>
          </a:p>
        </p:txBody>
      </p:sp>
      <p:pic>
        <p:nvPicPr>
          <p:cNvPr id="5" name="Picture 4" descr="Text, letter&#10;&#10;Description automatically generated">
            <a:extLst>
              <a:ext uri="{FF2B5EF4-FFF2-40B4-BE49-F238E27FC236}">
                <a16:creationId xmlns:a16="http://schemas.microsoft.com/office/drawing/2014/main" id="{7E55C3C5-EAD7-ED30-CBC9-66AD99BBB458}"/>
              </a:ext>
            </a:extLst>
          </p:cNvPr>
          <p:cNvPicPr>
            <a:picLocks noChangeAspect="1"/>
          </p:cNvPicPr>
          <p:nvPr/>
        </p:nvPicPr>
        <p:blipFill>
          <a:blip r:embed="rId2"/>
          <a:stretch>
            <a:fillRect/>
          </a:stretch>
        </p:blipFill>
        <p:spPr>
          <a:xfrm>
            <a:off x="276225" y="1467464"/>
            <a:ext cx="2565298" cy="582312"/>
          </a:xfrm>
          <a:prstGeom prst="rect">
            <a:avLst/>
          </a:prstGeom>
        </p:spPr>
      </p:pic>
      <p:graphicFrame>
        <p:nvGraphicFramePr>
          <p:cNvPr id="7" name="Object 6">
            <a:extLst>
              <a:ext uri="{FF2B5EF4-FFF2-40B4-BE49-F238E27FC236}">
                <a16:creationId xmlns:a16="http://schemas.microsoft.com/office/drawing/2014/main" id="{66CAE050-45B6-4DFC-69EA-9089893E3F2B}"/>
              </a:ext>
            </a:extLst>
          </p:cNvPr>
          <p:cNvGraphicFramePr>
            <a:graphicFrameLocks noChangeAspect="1"/>
          </p:cNvGraphicFramePr>
          <p:nvPr/>
        </p:nvGraphicFramePr>
        <p:xfrm>
          <a:off x="363793" y="2433514"/>
          <a:ext cx="1858297" cy="434055"/>
        </p:xfrm>
        <a:graphic>
          <a:graphicData uri="http://schemas.openxmlformats.org/presentationml/2006/ole">
            <mc:AlternateContent xmlns:mc="http://schemas.openxmlformats.org/markup-compatibility/2006">
              <mc:Choice xmlns:v="urn:schemas-microsoft-com:vml" Requires="v">
                <p:oleObj name="Equation" r:id="rId3" imgW="1304396" imgH="305357" progId="Equation.DSMT4">
                  <p:embed/>
                </p:oleObj>
              </mc:Choice>
              <mc:Fallback>
                <p:oleObj name="Equation" r:id="rId3" imgW="1304396" imgH="305357" progId="Equation.DSMT4">
                  <p:embed/>
                  <p:pic>
                    <p:nvPicPr>
                      <p:cNvPr id="7" name="Object 6">
                        <a:extLst>
                          <a:ext uri="{FF2B5EF4-FFF2-40B4-BE49-F238E27FC236}">
                            <a16:creationId xmlns:a16="http://schemas.microsoft.com/office/drawing/2014/main" id="{66CAE050-45B6-4DFC-69EA-9089893E3F2B}"/>
                          </a:ext>
                        </a:extLst>
                      </p:cNvPr>
                      <p:cNvPicPr/>
                      <p:nvPr/>
                    </p:nvPicPr>
                    <p:blipFill>
                      <a:blip r:embed="rId4"/>
                      <a:stretch>
                        <a:fillRect/>
                      </a:stretch>
                    </p:blipFill>
                    <p:spPr>
                      <a:xfrm>
                        <a:off x="363793" y="2433514"/>
                        <a:ext cx="1858297" cy="434055"/>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E622293C-FB0F-6BCB-950A-BA7B98975AE2}"/>
              </a:ext>
            </a:extLst>
          </p:cNvPr>
          <p:cNvSpPr txBox="1"/>
          <p:nvPr/>
        </p:nvSpPr>
        <p:spPr>
          <a:xfrm>
            <a:off x="247394" y="2039561"/>
            <a:ext cx="441838" cy="338554"/>
          </a:xfrm>
          <a:prstGeom prst="rect">
            <a:avLst/>
          </a:prstGeom>
          <a:noFill/>
        </p:spPr>
        <p:txBody>
          <a:bodyPr wrap="square" rtlCol="0">
            <a:spAutoFit/>
          </a:bodyPr>
          <a:lstStyle/>
          <a:p>
            <a:r>
              <a:rPr lang="en-US" sz="1600"/>
              <a:t>so,</a:t>
            </a:r>
          </a:p>
        </p:txBody>
      </p:sp>
      <p:graphicFrame>
        <p:nvGraphicFramePr>
          <p:cNvPr id="9" name="Object 8">
            <a:extLst>
              <a:ext uri="{FF2B5EF4-FFF2-40B4-BE49-F238E27FC236}">
                <a16:creationId xmlns:a16="http://schemas.microsoft.com/office/drawing/2014/main" id="{AD64B945-1F3A-640C-D1C6-0B307C6F5F79}"/>
              </a:ext>
            </a:extLst>
          </p:cNvPr>
          <p:cNvGraphicFramePr>
            <a:graphicFrameLocks noChangeAspect="1"/>
          </p:cNvGraphicFramePr>
          <p:nvPr/>
        </p:nvGraphicFramePr>
        <p:xfrm>
          <a:off x="2841523" y="2366839"/>
          <a:ext cx="8609782" cy="608047"/>
        </p:xfrm>
        <a:graphic>
          <a:graphicData uri="http://schemas.openxmlformats.org/presentationml/2006/ole">
            <mc:AlternateContent xmlns:mc="http://schemas.openxmlformats.org/markup-compatibility/2006">
              <mc:Choice xmlns:v="urn:schemas-microsoft-com:vml" Requires="v">
                <p:oleObj name="Equation" r:id="rId5" imgW="6474121" imgH="457855" progId="Equation.DSMT4">
                  <p:embed/>
                </p:oleObj>
              </mc:Choice>
              <mc:Fallback>
                <p:oleObj name="Equation" r:id="rId5" imgW="6474121" imgH="457855" progId="Equation.DSMT4">
                  <p:embed/>
                  <p:pic>
                    <p:nvPicPr>
                      <p:cNvPr id="9" name="Object 8">
                        <a:extLst>
                          <a:ext uri="{FF2B5EF4-FFF2-40B4-BE49-F238E27FC236}">
                            <a16:creationId xmlns:a16="http://schemas.microsoft.com/office/drawing/2014/main" id="{AD64B945-1F3A-640C-D1C6-0B307C6F5F79}"/>
                          </a:ext>
                        </a:extLst>
                      </p:cNvPr>
                      <p:cNvPicPr/>
                      <p:nvPr/>
                    </p:nvPicPr>
                    <p:blipFill>
                      <a:blip r:embed="rId6"/>
                      <a:stretch>
                        <a:fillRect/>
                      </a:stretch>
                    </p:blipFill>
                    <p:spPr>
                      <a:xfrm>
                        <a:off x="2841523" y="2366839"/>
                        <a:ext cx="8609782" cy="608047"/>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0B54E99F-7926-3B7A-01E6-E5D75DEEF215}"/>
              </a:ext>
            </a:extLst>
          </p:cNvPr>
          <p:cNvGraphicFramePr>
            <a:graphicFrameLocks noChangeAspect="1"/>
          </p:cNvGraphicFramePr>
          <p:nvPr/>
        </p:nvGraphicFramePr>
        <p:xfrm>
          <a:off x="415395" y="3373160"/>
          <a:ext cx="1590386" cy="600387"/>
        </p:xfrm>
        <a:graphic>
          <a:graphicData uri="http://schemas.openxmlformats.org/presentationml/2006/ole">
            <mc:AlternateContent xmlns:mc="http://schemas.openxmlformats.org/markup-compatibility/2006">
              <mc:Choice xmlns:v="urn:schemas-microsoft-com:vml" Requires="v">
                <p:oleObj name="Equation" r:id="rId7" imgW="1206360" imgH="457200" progId="Equation.DSMT4">
                  <p:embed/>
                </p:oleObj>
              </mc:Choice>
              <mc:Fallback>
                <p:oleObj name="Equation" r:id="rId7" imgW="1206360" imgH="457200" progId="Equation.DSMT4">
                  <p:embed/>
                  <p:pic>
                    <p:nvPicPr>
                      <p:cNvPr id="11" name="Object 10">
                        <a:extLst>
                          <a:ext uri="{FF2B5EF4-FFF2-40B4-BE49-F238E27FC236}">
                            <a16:creationId xmlns:a16="http://schemas.microsoft.com/office/drawing/2014/main" id="{0B54E99F-7926-3B7A-01E6-E5D75DEEF215}"/>
                          </a:ext>
                        </a:extLst>
                      </p:cNvPr>
                      <p:cNvPicPr/>
                      <p:nvPr/>
                    </p:nvPicPr>
                    <p:blipFill>
                      <a:blip r:embed="rId8"/>
                      <a:stretch>
                        <a:fillRect/>
                      </a:stretch>
                    </p:blipFill>
                    <p:spPr>
                      <a:xfrm>
                        <a:off x="415395" y="3373160"/>
                        <a:ext cx="1590386" cy="600387"/>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02A335D7-016C-3073-A823-3FF184BB9B54}"/>
              </a:ext>
            </a:extLst>
          </p:cNvPr>
          <p:cNvGraphicFramePr>
            <a:graphicFrameLocks noChangeAspect="1"/>
          </p:cNvGraphicFramePr>
          <p:nvPr/>
        </p:nvGraphicFramePr>
        <p:xfrm>
          <a:off x="468313" y="5739400"/>
          <a:ext cx="1861984" cy="899590"/>
        </p:xfrm>
        <a:graphic>
          <a:graphicData uri="http://schemas.openxmlformats.org/presentationml/2006/ole">
            <mc:AlternateContent xmlns:mc="http://schemas.openxmlformats.org/markup-compatibility/2006">
              <mc:Choice xmlns:v="urn:schemas-microsoft-com:vml" Requires="v">
                <p:oleObj name="Equation" r:id="rId9" imgW="1599459" imgH="772586" progId="Equation.DSMT4">
                  <p:embed/>
                </p:oleObj>
              </mc:Choice>
              <mc:Fallback>
                <p:oleObj name="Equation" r:id="rId9" imgW="1599459" imgH="772586" progId="Equation.DSMT4">
                  <p:embed/>
                  <p:pic>
                    <p:nvPicPr>
                      <p:cNvPr id="12" name="Object 11">
                        <a:extLst>
                          <a:ext uri="{FF2B5EF4-FFF2-40B4-BE49-F238E27FC236}">
                            <a16:creationId xmlns:a16="http://schemas.microsoft.com/office/drawing/2014/main" id="{02A335D7-016C-3073-A823-3FF184BB9B54}"/>
                          </a:ext>
                        </a:extLst>
                      </p:cNvPr>
                      <p:cNvPicPr/>
                      <p:nvPr/>
                    </p:nvPicPr>
                    <p:blipFill>
                      <a:blip r:embed="rId10"/>
                      <a:stretch>
                        <a:fillRect/>
                      </a:stretch>
                    </p:blipFill>
                    <p:spPr>
                      <a:xfrm>
                        <a:off x="468313" y="5739400"/>
                        <a:ext cx="1861984" cy="899590"/>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4358EC37-8EC3-FC96-F209-0AF69A9586EC}"/>
              </a:ext>
            </a:extLst>
          </p:cNvPr>
          <p:cNvGraphicFramePr>
            <a:graphicFrameLocks noChangeAspect="1"/>
          </p:cNvGraphicFramePr>
          <p:nvPr/>
        </p:nvGraphicFramePr>
        <p:xfrm>
          <a:off x="363793" y="4528068"/>
          <a:ext cx="5466736" cy="585940"/>
        </p:xfrm>
        <a:graphic>
          <a:graphicData uri="http://schemas.openxmlformats.org/presentationml/2006/ole">
            <mc:AlternateContent xmlns:mc="http://schemas.openxmlformats.org/markup-compatibility/2006">
              <mc:Choice xmlns:v="urn:schemas-microsoft-com:vml" Requires="v">
                <p:oleObj name="Equation" r:id="rId11" imgW="4265104" imgH="457855" progId="Equation.DSMT4">
                  <p:embed/>
                </p:oleObj>
              </mc:Choice>
              <mc:Fallback>
                <p:oleObj name="Equation" r:id="rId11" imgW="4265104" imgH="457855" progId="Equation.DSMT4">
                  <p:embed/>
                  <p:pic>
                    <p:nvPicPr>
                      <p:cNvPr id="16" name="Object 15">
                        <a:extLst>
                          <a:ext uri="{FF2B5EF4-FFF2-40B4-BE49-F238E27FC236}">
                            <a16:creationId xmlns:a16="http://schemas.microsoft.com/office/drawing/2014/main" id="{4358EC37-8EC3-FC96-F209-0AF69A9586EC}"/>
                          </a:ext>
                        </a:extLst>
                      </p:cNvPr>
                      <p:cNvPicPr/>
                      <p:nvPr/>
                    </p:nvPicPr>
                    <p:blipFill>
                      <a:blip r:embed="rId12"/>
                      <a:stretch>
                        <a:fillRect/>
                      </a:stretch>
                    </p:blipFill>
                    <p:spPr>
                      <a:xfrm>
                        <a:off x="363793" y="4528068"/>
                        <a:ext cx="5466736" cy="585940"/>
                      </a:xfrm>
                      <a:prstGeom prst="rect">
                        <a:avLst/>
                      </a:prstGeom>
                    </p:spPr>
                  </p:pic>
                </p:oleObj>
              </mc:Fallback>
            </mc:AlternateContent>
          </a:graphicData>
        </a:graphic>
      </p:graphicFrame>
      <p:sp>
        <p:nvSpPr>
          <p:cNvPr id="19" name="TextBox 18">
            <a:extLst>
              <a:ext uri="{FF2B5EF4-FFF2-40B4-BE49-F238E27FC236}">
                <a16:creationId xmlns:a16="http://schemas.microsoft.com/office/drawing/2014/main" id="{AF62A225-A302-06C7-7098-1FC24E174AB9}"/>
              </a:ext>
            </a:extLst>
          </p:cNvPr>
          <p:cNvSpPr txBox="1"/>
          <p:nvPr/>
        </p:nvSpPr>
        <p:spPr>
          <a:xfrm flipH="1">
            <a:off x="325078" y="5274271"/>
            <a:ext cx="4030612" cy="307777"/>
          </a:xfrm>
          <a:prstGeom prst="rect">
            <a:avLst/>
          </a:prstGeom>
          <a:noFill/>
        </p:spPr>
        <p:txBody>
          <a:bodyPr wrap="square" rtlCol="0">
            <a:spAutoFit/>
          </a:bodyPr>
          <a:lstStyle/>
          <a:p>
            <a:r>
              <a:rPr lang="en-US" sz="1400"/>
              <a:t>And we get the following RG equations.  </a:t>
            </a:r>
            <a:endParaRPr lang="en-US"/>
          </a:p>
        </p:txBody>
      </p:sp>
      <p:graphicFrame>
        <p:nvGraphicFramePr>
          <p:cNvPr id="20" name="Object 19">
            <a:extLst>
              <a:ext uri="{FF2B5EF4-FFF2-40B4-BE49-F238E27FC236}">
                <a16:creationId xmlns:a16="http://schemas.microsoft.com/office/drawing/2014/main" id="{468FF288-B44F-8BDF-55F1-B540B8EC5B78}"/>
              </a:ext>
            </a:extLst>
          </p:cNvPr>
          <p:cNvGraphicFramePr>
            <a:graphicFrameLocks noChangeAspect="1"/>
          </p:cNvGraphicFramePr>
          <p:nvPr/>
        </p:nvGraphicFramePr>
        <p:xfrm>
          <a:off x="4782164" y="5739400"/>
          <a:ext cx="1048365" cy="1086091"/>
        </p:xfrm>
        <a:graphic>
          <a:graphicData uri="http://schemas.openxmlformats.org/presentationml/2006/ole">
            <mc:AlternateContent xmlns:mc="http://schemas.openxmlformats.org/markup-compatibility/2006">
              <mc:Choice xmlns:v="urn:schemas-microsoft-com:vml" Requires="v">
                <p:oleObj name="Equation" r:id="rId13" imgW="837692" imgH="868123" progId="Equation.DSMT4">
                  <p:embed/>
                </p:oleObj>
              </mc:Choice>
              <mc:Fallback>
                <p:oleObj name="Equation" r:id="rId13" imgW="837692" imgH="868123" progId="Equation.DSMT4">
                  <p:embed/>
                  <p:pic>
                    <p:nvPicPr>
                      <p:cNvPr id="20" name="Object 19">
                        <a:extLst>
                          <a:ext uri="{FF2B5EF4-FFF2-40B4-BE49-F238E27FC236}">
                            <a16:creationId xmlns:a16="http://schemas.microsoft.com/office/drawing/2014/main" id="{468FF288-B44F-8BDF-55F1-B540B8EC5B78}"/>
                          </a:ext>
                        </a:extLst>
                      </p:cNvPr>
                      <p:cNvPicPr/>
                      <p:nvPr/>
                    </p:nvPicPr>
                    <p:blipFill>
                      <a:blip r:embed="rId14"/>
                      <a:stretch>
                        <a:fillRect/>
                      </a:stretch>
                    </p:blipFill>
                    <p:spPr>
                      <a:xfrm>
                        <a:off x="4782164" y="5739400"/>
                        <a:ext cx="1048365" cy="1086091"/>
                      </a:xfrm>
                      <a:prstGeom prst="rect">
                        <a:avLst/>
                      </a:prstGeom>
                      <a:solidFill>
                        <a:srgbClr val="00B050">
                          <a:alpha val="14000"/>
                        </a:srgbClr>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21" name="Ink 20">
                <a:extLst>
                  <a:ext uri="{FF2B5EF4-FFF2-40B4-BE49-F238E27FC236}">
                    <a16:creationId xmlns:a16="http://schemas.microsoft.com/office/drawing/2014/main" id="{86F5586F-2CAE-4923-25B9-F9CDCD1FF936}"/>
                  </a:ext>
                </a:extLst>
              </p14:cNvPr>
              <p14:cNvContentPartPr/>
              <p14:nvPr/>
            </p14:nvContentPartPr>
            <p14:xfrm>
              <a:off x="2733410" y="6098988"/>
              <a:ext cx="787320" cy="187920"/>
            </p14:xfrm>
          </p:contentPart>
        </mc:Choice>
        <mc:Fallback xmlns="">
          <p:pic>
            <p:nvPicPr>
              <p:cNvPr id="21" name="Ink 20">
                <a:extLst>
                  <a:ext uri="{FF2B5EF4-FFF2-40B4-BE49-F238E27FC236}">
                    <a16:creationId xmlns:a16="http://schemas.microsoft.com/office/drawing/2014/main" id="{86F5586F-2CAE-4923-25B9-F9CDCD1FF936}"/>
                  </a:ext>
                </a:extLst>
              </p:cNvPr>
              <p:cNvPicPr/>
              <p:nvPr/>
            </p:nvPicPr>
            <p:blipFill>
              <a:blip r:embed="rId16"/>
              <a:stretch>
                <a:fillRect/>
              </a:stretch>
            </p:blipFill>
            <p:spPr>
              <a:xfrm>
                <a:off x="2724410" y="6090348"/>
                <a:ext cx="804960" cy="205560"/>
              </a:xfrm>
              <a:prstGeom prst="rect">
                <a:avLst/>
              </a:prstGeom>
            </p:spPr>
          </p:pic>
        </mc:Fallback>
      </mc:AlternateContent>
      <p:sp>
        <p:nvSpPr>
          <p:cNvPr id="23" name="TextBox 22">
            <a:extLst>
              <a:ext uri="{FF2B5EF4-FFF2-40B4-BE49-F238E27FC236}">
                <a16:creationId xmlns:a16="http://schemas.microsoft.com/office/drawing/2014/main" id="{C8952C79-F8A0-00B1-1073-86C89CF59185}"/>
              </a:ext>
            </a:extLst>
          </p:cNvPr>
          <p:cNvSpPr txBox="1"/>
          <p:nvPr/>
        </p:nvSpPr>
        <p:spPr>
          <a:xfrm flipH="1">
            <a:off x="6212353" y="5596061"/>
            <a:ext cx="5934585" cy="738664"/>
          </a:xfrm>
          <a:prstGeom prst="rect">
            <a:avLst/>
          </a:prstGeom>
          <a:noFill/>
        </p:spPr>
        <p:txBody>
          <a:bodyPr wrap="square" rtlCol="0">
            <a:spAutoFit/>
          </a:bodyPr>
          <a:lstStyle/>
          <a:p>
            <a:r>
              <a:rPr lang="en-US" sz="1400"/>
              <a:t>corresponding to these exponents..  If we take account of fact that u is a marginal coupling constant, then we will recover the usual mean field exponents.  </a:t>
            </a:r>
            <a:endParaRPr lang="en-US"/>
          </a:p>
        </p:txBody>
      </p:sp>
    </p:spTree>
    <p:extLst>
      <p:ext uri="{BB962C8B-B14F-4D97-AF65-F5344CB8AC3E}">
        <p14:creationId xmlns:p14="http://schemas.microsoft.com/office/powerpoint/2010/main" val="246122970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143902" y="23273"/>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02587" y="696455"/>
            <a:ext cx="6965129" cy="584775"/>
          </a:xfrm>
          <a:prstGeom prst="rect">
            <a:avLst/>
          </a:prstGeom>
          <a:noFill/>
        </p:spPr>
        <p:txBody>
          <a:bodyPr wrap="square" rtlCol="0">
            <a:spAutoFit/>
          </a:bodyPr>
          <a:lstStyle/>
          <a:p>
            <a:r>
              <a:rPr lang="en-US" b="1"/>
              <a:t>d-dimensional Ising spins continuum model</a:t>
            </a:r>
            <a:endParaRPr lang="en-US" sz="1400"/>
          </a:p>
          <a:p>
            <a:r>
              <a:rPr lang="en-US" sz="1400"/>
              <a:t>So let’s work out the </a:t>
            </a:r>
            <a:r>
              <a:rPr lang="en-US" sz="1400" b="1"/>
              <a:t>renormalization to O(u</a:t>
            </a:r>
            <a:r>
              <a:rPr lang="en-US" sz="1400" b="1" baseline="30000"/>
              <a:t>1</a:t>
            </a:r>
            <a:r>
              <a:rPr lang="en-US" sz="1400" b="1"/>
              <a:t>)</a:t>
            </a:r>
            <a:r>
              <a:rPr lang="en-US" sz="1400"/>
              <a:t>.  To this order, we have: </a:t>
            </a:r>
            <a:endParaRPr lang="en-US" sz="20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2">
            <a:extLst>
              <a:ext uri="{FF2B5EF4-FFF2-40B4-BE49-F238E27FC236}">
                <a16:creationId xmlns:a16="http://schemas.microsoft.com/office/drawing/2014/main" id="{61B0DB6C-580D-43B9-B108-06513527DA9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074DED93-10BC-4A31-9A54-E81263EBAF12}"/>
              </a:ext>
            </a:extLst>
          </p:cNvPr>
          <p:cNvSpPr txBox="1"/>
          <p:nvPr/>
        </p:nvSpPr>
        <p:spPr>
          <a:xfrm flipH="1">
            <a:off x="6312309" y="1870422"/>
            <a:ext cx="1710813" cy="523220"/>
          </a:xfrm>
          <a:prstGeom prst="rect">
            <a:avLst/>
          </a:prstGeom>
          <a:noFill/>
        </p:spPr>
        <p:txBody>
          <a:bodyPr wrap="square" rtlCol="0">
            <a:spAutoFit/>
          </a:bodyPr>
          <a:lstStyle/>
          <a:p>
            <a:r>
              <a:rPr lang="en-US" sz="1400"/>
              <a:t>And these diagrams work out to be:</a:t>
            </a:r>
            <a:endParaRPr lang="en-US"/>
          </a:p>
        </p:txBody>
      </p:sp>
      <p:graphicFrame>
        <p:nvGraphicFramePr>
          <p:cNvPr id="7" name="Object 6">
            <a:extLst>
              <a:ext uri="{FF2B5EF4-FFF2-40B4-BE49-F238E27FC236}">
                <a16:creationId xmlns:a16="http://schemas.microsoft.com/office/drawing/2014/main" id="{66CAE050-45B6-4DFC-69EA-9089893E3F2B}"/>
              </a:ext>
            </a:extLst>
          </p:cNvPr>
          <p:cNvGraphicFramePr>
            <a:graphicFrameLocks noChangeAspect="1"/>
          </p:cNvGraphicFramePr>
          <p:nvPr/>
        </p:nvGraphicFramePr>
        <p:xfrm>
          <a:off x="2279138" y="2907431"/>
          <a:ext cx="6045201" cy="1009650"/>
        </p:xfrm>
        <a:graphic>
          <a:graphicData uri="http://schemas.openxmlformats.org/presentationml/2006/ole">
            <mc:AlternateContent xmlns:mc="http://schemas.openxmlformats.org/markup-compatibility/2006">
              <mc:Choice xmlns:v="urn:schemas-microsoft-com:vml" Requires="v">
                <p:oleObj name="Equation" r:id="rId2" imgW="4241520" imgH="711000" progId="Equation.DSMT4">
                  <p:embed/>
                </p:oleObj>
              </mc:Choice>
              <mc:Fallback>
                <p:oleObj name="Equation" r:id="rId2" imgW="4241520" imgH="711000" progId="Equation.DSMT4">
                  <p:embed/>
                  <p:pic>
                    <p:nvPicPr>
                      <p:cNvPr id="7" name="Object 6">
                        <a:extLst>
                          <a:ext uri="{FF2B5EF4-FFF2-40B4-BE49-F238E27FC236}">
                            <a16:creationId xmlns:a16="http://schemas.microsoft.com/office/drawing/2014/main" id="{66CAE050-45B6-4DFC-69EA-9089893E3F2B}"/>
                          </a:ext>
                        </a:extLst>
                      </p:cNvPr>
                      <p:cNvPicPr/>
                      <p:nvPr/>
                    </p:nvPicPr>
                    <p:blipFill>
                      <a:blip r:embed="rId3"/>
                      <a:stretch>
                        <a:fillRect/>
                      </a:stretch>
                    </p:blipFill>
                    <p:spPr>
                      <a:xfrm>
                        <a:off x="2279138" y="2907431"/>
                        <a:ext cx="6045201" cy="1009650"/>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E622293C-FB0F-6BCB-950A-BA7B98975AE2}"/>
              </a:ext>
            </a:extLst>
          </p:cNvPr>
          <p:cNvSpPr txBox="1"/>
          <p:nvPr/>
        </p:nvSpPr>
        <p:spPr>
          <a:xfrm>
            <a:off x="242785" y="3059668"/>
            <a:ext cx="1720313" cy="738664"/>
          </a:xfrm>
          <a:prstGeom prst="rect">
            <a:avLst/>
          </a:prstGeom>
          <a:noFill/>
        </p:spPr>
        <p:txBody>
          <a:bodyPr wrap="square" rtlCol="0">
            <a:spAutoFit/>
          </a:bodyPr>
          <a:lstStyle/>
          <a:p>
            <a:r>
              <a:rPr lang="en-US" sz="1400"/>
              <a:t>so plugging this into Z, we get the effective action,</a:t>
            </a:r>
          </a:p>
        </p:txBody>
      </p:sp>
      <p:pic>
        <p:nvPicPr>
          <p:cNvPr id="18" name="Picture 17">
            <a:extLst>
              <a:ext uri="{FF2B5EF4-FFF2-40B4-BE49-F238E27FC236}">
                <a16:creationId xmlns:a16="http://schemas.microsoft.com/office/drawing/2014/main" id="{CD0723F3-E089-6274-79EE-BA13600FB3FB}"/>
              </a:ext>
            </a:extLst>
          </p:cNvPr>
          <p:cNvPicPr>
            <a:picLocks noChangeAspect="1"/>
          </p:cNvPicPr>
          <p:nvPr/>
        </p:nvPicPr>
        <p:blipFill>
          <a:blip r:embed="rId4"/>
          <a:stretch>
            <a:fillRect/>
          </a:stretch>
        </p:blipFill>
        <p:spPr>
          <a:xfrm>
            <a:off x="242785" y="1420162"/>
            <a:ext cx="5466736" cy="1044420"/>
          </a:xfrm>
          <a:prstGeom prst="rect">
            <a:avLst/>
          </a:prstGeom>
        </p:spPr>
      </p:pic>
      <p:graphicFrame>
        <p:nvGraphicFramePr>
          <p:cNvPr id="22" name="Object 21">
            <a:extLst>
              <a:ext uri="{FF2B5EF4-FFF2-40B4-BE49-F238E27FC236}">
                <a16:creationId xmlns:a16="http://schemas.microsoft.com/office/drawing/2014/main" id="{0C30F172-CD20-DCC8-FA0F-A15E8CAAB713}"/>
              </a:ext>
            </a:extLst>
          </p:cNvPr>
          <p:cNvGraphicFramePr>
            <a:graphicFrameLocks noChangeAspect="1"/>
          </p:cNvGraphicFramePr>
          <p:nvPr/>
        </p:nvGraphicFramePr>
        <p:xfrm>
          <a:off x="8211978" y="1087752"/>
          <a:ext cx="3408363" cy="1836737"/>
        </p:xfrm>
        <a:graphic>
          <a:graphicData uri="http://schemas.openxmlformats.org/presentationml/2006/ole">
            <mc:AlternateContent xmlns:mc="http://schemas.openxmlformats.org/markup-compatibility/2006">
              <mc:Choice xmlns:v="urn:schemas-microsoft-com:vml" Requires="v">
                <p:oleObj name="Equation" r:id="rId5" imgW="2755800" imgH="1485720" progId="Equation.DSMT4">
                  <p:embed/>
                </p:oleObj>
              </mc:Choice>
              <mc:Fallback>
                <p:oleObj name="Equation" r:id="rId5" imgW="2755800" imgH="1485720" progId="Equation.DSMT4">
                  <p:embed/>
                  <p:pic>
                    <p:nvPicPr>
                      <p:cNvPr id="22" name="Object 21">
                        <a:extLst>
                          <a:ext uri="{FF2B5EF4-FFF2-40B4-BE49-F238E27FC236}">
                            <a16:creationId xmlns:a16="http://schemas.microsoft.com/office/drawing/2014/main" id="{0C30F172-CD20-DCC8-FA0F-A15E8CAAB713}"/>
                          </a:ext>
                        </a:extLst>
                      </p:cNvPr>
                      <p:cNvPicPr/>
                      <p:nvPr/>
                    </p:nvPicPr>
                    <p:blipFill>
                      <a:blip r:embed="rId6"/>
                      <a:stretch>
                        <a:fillRect/>
                      </a:stretch>
                    </p:blipFill>
                    <p:spPr>
                      <a:xfrm>
                        <a:off x="8211978" y="1087752"/>
                        <a:ext cx="3408363" cy="1836737"/>
                      </a:xfrm>
                      <a:prstGeom prst="rect">
                        <a:avLst/>
                      </a:prstGeom>
                    </p:spPr>
                  </p:pic>
                </p:oleObj>
              </mc:Fallback>
            </mc:AlternateContent>
          </a:graphicData>
        </a:graphic>
      </p:graphicFrame>
      <p:graphicFrame>
        <p:nvGraphicFramePr>
          <p:cNvPr id="24" name="Object 23">
            <a:extLst>
              <a:ext uri="{FF2B5EF4-FFF2-40B4-BE49-F238E27FC236}">
                <a16:creationId xmlns:a16="http://schemas.microsoft.com/office/drawing/2014/main" id="{84BD362B-68C3-3D33-6333-7D6414CBCA1E}"/>
              </a:ext>
            </a:extLst>
          </p:cNvPr>
          <p:cNvGraphicFramePr>
            <a:graphicFrameLocks noChangeAspect="1"/>
          </p:cNvGraphicFramePr>
          <p:nvPr/>
        </p:nvGraphicFramePr>
        <p:xfrm>
          <a:off x="2350779" y="4240571"/>
          <a:ext cx="1589087" cy="600075"/>
        </p:xfrm>
        <a:graphic>
          <a:graphicData uri="http://schemas.openxmlformats.org/presentationml/2006/ole">
            <mc:AlternateContent xmlns:mc="http://schemas.openxmlformats.org/markup-compatibility/2006">
              <mc:Choice xmlns:v="urn:schemas-microsoft-com:vml" Requires="v">
                <p:oleObj name="Equation" r:id="rId7" imgW="1589744" imgH="600620" progId="Equation.DSMT4">
                  <p:embed/>
                </p:oleObj>
              </mc:Choice>
              <mc:Fallback>
                <p:oleObj name="Equation" r:id="rId7" imgW="1589744" imgH="600620" progId="Equation.DSMT4">
                  <p:embed/>
                  <p:pic>
                    <p:nvPicPr>
                      <p:cNvPr id="24" name="Object 23">
                        <a:extLst>
                          <a:ext uri="{FF2B5EF4-FFF2-40B4-BE49-F238E27FC236}">
                            <a16:creationId xmlns:a16="http://schemas.microsoft.com/office/drawing/2014/main" id="{84BD362B-68C3-3D33-6333-7D6414CBCA1E}"/>
                          </a:ext>
                        </a:extLst>
                      </p:cNvPr>
                      <p:cNvPicPr/>
                      <p:nvPr/>
                    </p:nvPicPr>
                    <p:blipFill>
                      <a:blip r:embed="rId8"/>
                      <a:stretch>
                        <a:fillRect/>
                      </a:stretch>
                    </p:blipFill>
                    <p:spPr>
                      <a:xfrm>
                        <a:off x="2350779" y="4240571"/>
                        <a:ext cx="1589087" cy="600075"/>
                      </a:xfrm>
                      <a:prstGeom prst="rect">
                        <a:avLst/>
                      </a:prstGeom>
                    </p:spPr>
                  </p:pic>
                </p:oleObj>
              </mc:Fallback>
            </mc:AlternateContent>
          </a:graphicData>
        </a:graphic>
      </p:graphicFrame>
      <p:graphicFrame>
        <p:nvGraphicFramePr>
          <p:cNvPr id="26" name="Object 25">
            <a:extLst>
              <a:ext uri="{FF2B5EF4-FFF2-40B4-BE49-F238E27FC236}">
                <a16:creationId xmlns:a16="http://schemas.microsoft.com/office/drawing/2014/main" id="{4A43C439-E0AA-A35F-E1F6-5BDB9F92DED2}"/>
              </a:ext>
            </a:extLst>
          </p:cNvPr>
          <p:cNvGraphicFramePr>
            <a:graphicFrameLocks noChangeAspect="1"/>
          </p:cNvGraphicFramePr>
          <p:nvPr/>
        </p:nvGraphicFramePr>
        <p:xfrm>
          <a:off x="2063008" y="5192588"/>
          <a:ext cx="4500023" cy="1530525"/>
        </p:xfrm>
        <a:graphic>
          <a:graphicData uri="http://schemas.openxmlformats.org/presentationml/2006/ole">
            <mc:AlternateContent xmlns:mc="http://schemas.openxmlformats.org/markup-compatibility/2006">
              <mc:Choice xmlns:v="urn:schemas-microsoft-com:vml" Requires="v">
                <p:oleObj name="Equation" r:id="rId9" imgW="3589338" imgH="1221068" progId="Equation.DSMT4">
                  <p:embed/>
                </p:oleObj>
              </mc:Choice>
              <mc:Fallback>
                <p:oleObj name="Equation" r:id="rId9" imgW="3589338" imgH="1221068" progId="Equation.DSMT4">
                  <p:embed/>
                  <p:pic>
                    <p:nvPicPr>
                      <p:cNvPr id="26" name="Object 25">
                        <a:extLst>
                          <a:ext uri="{FF2B5EF4-FFF2-40B4-BE49-F238E27FC236}">
                            <a16:creationId xmlns:a16="http://schemas.microsoft.com/office/drawing/2014/main" id="{4A43C439-E0AA-A35F-E1F6-5BDB9F92DED2}"/>
                          </a:ext>
                        </a:extLst>
                      </p:cNvPr>
                      <p:cNvPicPr/>
                      <p:nvPr/>
                    </p:nvPicPr>
                    <p:blipFill>
                      <a:blip r:embed="rId10"/>
                      <a:stretch>
                        <a:fillRect/>
                      </a:stretch>
                    </p:blipFill>
                    <p:spPr>
                      <a:xfrm>
                        <a:off x="2063008" y="5192588"/>
                        <a:ext cx="4500023" cy="1530525"/>
                      </a:xfrm>
                      <a:prstGeom prst="rect">
                        <a:avLst/>
                      </a:prstGeom>
                    </p:spPr>
                  </p:pic>
                </p:oleObj>
              </mc:Fallback>
            </mc:AlternateContent>
          </a:graphicData>
        </a:graphic>
      </p:graphicFrame>
      <p:sp>
        <p:nvSpPr>
          <p:cNvPr id="27" name="TextBox 26">
            <a:extLst>
              <a:ext uri="{FF2B5EF4-FFF2-40B4-BE49-F238E27FC236}">
                <a16:creationId xmlns:a16="http://schemas.microsoft.com/office/drawing/2014/main" id="{2271D61D-8EA9-D207-2873-BBCEC67C5922}"/>
              </a:ext>
            </a:extLst>
          </p:cNvPr>
          <p:cNvSpPr txBox="1"/>
          <p:nvPr/>
        </p:nvSpPr>
        <p:spPr>
          <a:xfrm>
            <a:off x="242785" y="4167244"/>
            <a:ext cx="2107994" cy="746730"/>
          </a:xfrm>
          <a:prstGeom prst="rect">
            <a:avLst/>
          </a:prstGeom>
          <a:noFill/>
        </p:spPr>
        <p:txBody>
          <a:bodyPr wrap="square" rtlCol="0">
            <a:spAutoFit/>
          </a:bodyPr>
          <a:lstStyle/>
          <a:p>
            <a:r>
              <a:rPr lang="en-US" sz="1400"/>
              <a:t>Performing the same manipulations on k and the field as before, </a:t>
            </a:r>
          </a:p>
        </p:txBody>
      </p:sp>
      <p:sp>
        <p:nvSpPr>
          <p:cNvPr id="29" name="TextBox 28">
            <a:extLst>
              <a:ext uri="{FF2B5EF4-FFF2-40B4-BE49-F238E27FC236}">
                <a16:creationId xmlns:a16="http://schemas.microsoft.com/office/drawing/2014/main" id="{900B5338-FF5F-D621-BC3E-2275D8872E82}"/>
              </a:ext>
            </a:extLst>
          </p:cNvPr>
          <p:cNvSpPr txBox="1"/>
          <p:nvPr/>
        </p:nvSpPr>
        <p:spPr>
          <a:xfrm>
            <a:off x="202587" y="5288022"/>
            <a:ext cx="1724536" cy="1169551"/>
          </a:xfrm>
          <a:prstGeom prst="rect">
            <a:avLst/>
          </a:prstGeom>
          <a:noFill/>
        </p:spPr>
        <p:txBody>
          <a:bodyPr wrap="square">
            <a:spAutoFit/>
          </a:bodyPr>
          <a:lstStyle/>
          <a:p>
            <a:r>
              <a:rPr lang="en-US" sz="1400"/>
              <a:t>happens to restore S</a:t>
            </a:r>
            <a:r>
              <a:rPr lang="en-US" sz="1400" baseline="-25000"/>
              <a:t>eff</a:t>
            </a:r>
            <a:r>
              <a:rPr lang="en-US" sz="1400"/>
              <a:t>(</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l</a:t>
            </a:r>
            <a:r>
              <a:rPr lang="en-US" sz="1400">
                <a:latin typeface="Calibri" panose="020F0502020204030204" pitchFamily="34" charset="0"/>
                <a:cs typeface="Calibri" panose="020F0502020204030204" pitchFamily="34" charset="0"/>
              </a:rPr>
              <a:t>) to the form of S(</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l</a:t>
            </a:r>
            <a:r>
              <a:rPr lang="en-US" sz="1400">
                <a:latin typeface="Calibri" panose="020F0502020204030204" pitchFamily="34" charset="0"/>
                <a:cs typeface="Calibri" panose="020F0502020204030204" pitchFamily="34" charset="0"/>
              </a:rPr>
              <a:t>).  So we peel off the following RG equations,</a:t>
            </a:r>
            <a:endParaRPr lang="en-US" sz="1400"/>
          </a:p>
        </p:txBody>
      </p:sp>
      <p:sp>
        <p:nvSpPr>
          <p:cNvPr id="30" name="TextBox 29">
            <a:extLst>
              <a:ext uri="{FF2B5EF4-FFF2-40B4-BE49-F238E27FC236}">
                <a16:creationId xmlns:a16="http://schemas.microsoft.com/office/drawing/2014/main" id="{17C202A0-7394-BA28-EEE4-7F023189AF9E}"/>
              </a:ext>
            </a:extLst>
          </p:cNvPr>
          <p:cNvSpPr txBox="1"/>
          <p:nvPr/>
        </p:nvSpPr>
        <p:spPr>
          <a:xfrm>
            <a:off x="6630090" y="5266046"/>
            <a:ext cx="1581888" cy="1169551"/>
          </a:xfrm>
          <a:prstGeom prst="rect">
            <a:avLst/>
          </a:prstGeom>
          <a:noFill/>
        </p:spPr>
        <p:txBody>
          <a:bodyPr wrap="square">
            <a:spAutoFit/>
          </a:bodyPr>
          <a:lstStyle/>
          <a:p>
            <a:r>
              <a:rPr lang="en-US" sz="1400"/>
              <a:t>which we can convert to DE’s.</a:t>
            </a:r>
          </a:p>
          <a:p>
            <a:r>
              <a:rPr lang="en-US" sz="1400"/>
              <a:t>note S</a:t>
            </a:r>
            <a:r>
              <a:rPr lang="en-US" sz="1400" baseline="-25000"/>
              <a:t>d</a:t>
            </a:r>
            <a:r>
              <a:rPr lang="en-US" sz="1400"/>
              <a:t> = </a:t>
            </a:r>
            <a:r>
              <a:rPr lang="el-GR" sz="1400">
                <a:latin typeface="Calibri" panose="020F0502020204030204" pitchFamily="34" charset="0"/>
                <a:cs typeface="Calibri" panose="020F0502020204030204" pitchFamily="34" charset="0"/>
              </a:rPr>
              <a:t>Ω</a:t>
            </a:r>
            <a:r>
              <a:rPr lang="en-US" sz="1400" baseline="-25000">
                <a:latin typeface="Calibri" panose="020F0502020204030204" pitchFamily="34" charset="0"/>
                <a:cs typeface="Calibri" panose="020F0502020204030204" pitchFamily="34" charset="0"/>
              </a:rPr>
              <a:t>d</a:t>
            </a:r>
            <a:r>
              <a:rPr lang="en-US" sz="1400">
                <a:latin typeface="Calibri" panose="020F0502020204030204" pitchFamily="34" charset="0"/>
                <a:cs typeface="Calibri" panose="020F0502020204030204" pitchFamily="34" charset="0"/>
              </a:rPr>
              <a:t>/(2</a:t>
            </a:r>
            <a:r>
              <a:rPr lang="el-GR" sz="1400">
                <a:latin typeface="Calibri" panose="020F0502020204030204" pitchFamily="34" charset="0"/>
                <a:cs typeface="Calibri" panose="020F0502020204030204" pitchFamily="34" charset="0"/>
              </a:rPr>
              <a:t>π</a:t>
            </a:r>
            <a:r>
              <a:rPr lang="en-US" sz="1400">
                <a:latin typeface="Calibri" panose="020F0502020204030204" pitchFamily="34" charset="0"/>
                <a:cs typeface="Calibri" panose="020F0502020204030204" pitchFamily="34" charset="0"/>
              </a:rPr>
              <a:t>)</a:t>
            </a:r>
            <a:r>
              <a:rPr lang="en-US" sz="1400" baseline="30000">
                <a:latin typeface="Calibri" panose="020F0502020204030204" pitchFamily="34" charset="0"/>
                <a:cs typeface="Calibri" panose="020F0502020204030204" pitchFamily="34" charset="0"/>
              </a:rPr>
              <a:t>d</a:t>
            </a:r>
            <a:r>
              <a:rPr lang="en-US" sz="1400">
                <a:latin typeface="Calibri" panose="020F0502020204030204" pitchFamily="34" charset="0"/>
                <a:cs typeface="Calibri" panose="020F0502020204030204" pitchFamily="34" charset="0"/>
              </a:rPr>
              <a:t>, where </a:t>
            </a:r>
            <a:r>
              <a:rPr lang="el-GR" sz="1400">
                <a:latin typeface="Calibri" panose="020F0502020204030204" pitchFamily="34" charset="0"/>
                <a:cs typeface="Calibri" panose="020F0502020204030204" pitchFamily="34" charset="0"/>
              </a:rPr>
              <a:t>Ω</a:t>
            </a:r>
            <a:r>
              <a:rPr lang="en-US" sz="1400" baseline="-25000">
                <a:latin typeface="Calibri" panose="020F0502020204030204" pitchFamily="34" charset="0"/>
                <a:cs typeface="Calibri" panose="020F0502020204030204" pitchFamily="34" charset="0"/>
              </a:rPr>
              <a:t>d</a:t>
            </a:r>
            <a:r>
              <a:rPr lang="en-US" sz="1400">
                <a:latin typeface="Calibri" panose="020F0502020204030204" pitchFamily="34" charset="0"/>
                <a:cs typeface="Calibri" panose="020F0502020204030204" pitchFamily="34" charset="0"/>
              </a:rPr>
              <a:t> = solid angle of d-sphere.</a:t>
            </a:r>
            <a:r>
              <a:rPr lang="en-US" sz="1400" baseline="30000"/>
              <a:t>:</a:t>
            </a:r>
            <a:endParaRPr lang="en-US" sz="1400"/>
          </a:p>
        </p:txBody>
      </p:sp>
      <p:graphicFrame>
        <p:nvGraphicFramePr>
          <p:cNvPr id="31" name="Object 30">
            <a:extLst>
              <a:ext uri="{FF2B5EF4-FFF2-40B4-BE49-F238E27FC236}">
                <a16:creationId xmlns:a16="http://schemas.microsoft.com/office/drawing/2014/main" id="{6FB2309E-B427-B89D-9B0D-2C91EA83C8D8}"/>
              </a:ext>
            </a:extLst>
          </p:cNvPr>
          <p:cNvGraphicFramePr>
            <a:graphicFrameLocks noChangeAspect="1"/>
          </p:cNvGraphicFramePr>
          <p:nvPr/>
        </p:nvGraphicFramePr>
        <p:xfrm>
          <a:off x="8349630" y="5051470"/>
          <a:ext cx="3705225" cy="1746250"/>
        </p:xfrm>
        <a:graphic>
          <a:graphicData uri="http://schemas.openxmlformats.org/presentationml/2006/ole">
            <mc:AlternateContent xmlns:mc="http://schemas.openxmlformats.org/markup-compatibility/2006">
              <mc:Choice xmlns:v="urn:schemas-microsoft-com:vml" Requires="v">
                <p:oleObj name="Equation" r:id="rId11" imgW="3704844" imgH="1746701" progId="Equation.DSMT4">
                  <p:embed/>
                </p:oleObj>
              </mc:Choice>
              <mc:Fallback>
                <p:oleObj name="Equation" r:id="rId11" imgW="3704844" imgH="1746701" progId="Equation.DSMT4">
                  <p:embed/>
                  <p:pic>
                    <p:nvPicPr>
                      <p:cNvPr id="31" name="Object 30">
                        <a:extLst>
                          <a:ext uri="{FF2B5EF4-FFF2-40B4-BE49-F238E27FC236}">
                            <a16:creationId xmlns:a16="http://schemas.microsoft.com/office/drawing/2014/main" id="{6FB2309E-B427-B89D-9B0D-2C91EA83C8D8}"/>
                          </a:ext>
                        </a:extLst>
                      </p:cNvPr>
                      <p:cNvPicPr/>
                      <p:nvPr/>
                    </p:nvPicPr>
                    <p:blipFill>
                      <a:blip r:embed="rId12"/>
                      <a:stretch>
                        <a:fillRect/>
                      </a:stretch>
                    </p:blipFill>
                    <p:spPr>
                      <a:xfrm>
                        <a:off x="8349630" y="5051470"/>
                        <a:ext cx="3705225" cy="1746250"/>
                      </a:xfrm>
                      <a:prstGeom prst="rect">
                        <a:avLst/>
                      </a:prstGeom>
                    </p:spPr>
                  </p:pic>
                </p:oleObj>
              </mc:Fallback>
            </mc:AlternateContent>
          </a:graphicData>
        </a:graphic>
      </p:graphicFrame>
    </p:spTree>
    <p:extLst>
      <p:ext uri="{BB962C8B-B14F-4D97-AF65-F5344CB8AC3E}">
        <p14:creationId xmlns:p14="http://schemas.microsoft.com/office/powerpoint/2010/main" val="213077327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01973" y="802458"/>
            <a:ext cx="8361924" cy="584775"/>
          </a:xfrm>
          <a:prstGeom prst="rect">
            <a:avLst/>
          </a:prstGeom>
          <a:noFill/>
        </p:spPr>
        <p:txBody>
          <a:bodyPr wrap="square" rtlCol="0">
            <a:spAutoFit/>
          </a:bodyPr>
          <a:lstStyle/>
          <a:p>
            <a:r>
              <a:rPr lang="en-US" b="1"/>
              <a:t>d-dimensional Ising spins continuum model</a:t>
            </a:r>
            <a:endParaRPr lang="en-US" sz="1400"/>
          </a:p>
          <a:p>
            <a:r>
              <a:rPr lang="en-US" sz="1400"/>
              <a:t>for d &gt; 4, the fixed point is:</a:t>
            </a:r>
            <a:endParaRPr lang="en-US" sz="2000" baseline="300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2">
            <a:extLst>
              <a:ext uri="{FF2B5EF4-FFF2-40B4-BE49-F238E27FC236}">
                <a16:creationId xmlns:a16="http://schemas.microsoft.com/office/drawing/2014/main" id="{61B0DB6C-580D-43B9-B108-06513527DA9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04E84F18-033E-C6F4-6025-7DD6B85AB799}"/>
              </a:ext>
            </a:extLst>
          </p:cNvPr>
          <p:cNvSpPr txBox="1"/>
          <p:nvPr/>
        </p:nvSpPr>
        <p:spPr>
          <a:xfrm>
            <a:off x="6517205" y="1108378"/>
            <a:ext cx="5472821" cy="523220"/>
          </a:xfrm>
          <a:prstGeom prst="rect">
            <a:avLst/>
          </a:prstGeom>
          <a:noFill/>
        </p:spPr>
        <p:txBody>
          <a:bodyPr wrap="square" rtlCol="0">
            <a:spAutoFit/>
          </a:bodyPr>
          <a:lstStyle/>
          <a:p>
            <a:r>
              <a:rPr lang="en-US" sz="1400"/>
              <a:t>for d &lt; 4, this fixed point becomes unstable (</a:t>
            </a:r>
            <a:r>
              <a:rPr lang="el-GR" sz="1400">
                <a:latin typeface="Calibri" panose="020F0502020204030204" pitchFamily="34" charset="0"/>
                <a:cs typeface="Calibri" panose="020F0502020204030204" pitchFamily="34" charset="0"/>
              </a:rPr>
              <a:t>λ</a:t>
            </a:r>
            <a:r>
              <a:rPr lang="en-US" sz="1400" baseline="-25000"/>
              <a:t>u</a:t>
            </a:r>
            <a:r>
              <a:rPr lang="en-US" sz="1400"/>
              <a:t> becomes positive).  We have to find a new stable fixed point (</a:t>
            </a:r>
            <a:r>
              <a:rPr lang="el-GR" sz="1400">
                <a:latin typeface="Calibri" panose="020F0502020204030204" pitchFamily="34" charset="0"/>
                <a:cs typeface="Calibri" panose="020F0502020204030204" pitchFamily="34" charset="0"/>
              </a:rPr>
              <a:t>λ</a:t>
            </a:r>
            <a:r>
              <a:rPr lang="en-US" sz="1400" baseline="-25000"/>
              <a:t>u</a:t>
            </a:r>
            <a:r>
              <a:rPr lang="en-US" sz="1400"/>
              <a:t> &lt; 0).  This is at (</a:t>
            </a:r>
            <a:r>
              <a:rPr lang="el-GR" sz="1400">
                <a:latin typeface="Calibri" panose="020F0502020204030204" pitchFamily="34" charset="0"/>
                <a:cs typeface="Calibri" panose="020F0502020204030204" pitchFamily="34" charset="0"/>
              </a:rPr>
              <a:t>ε</a:t>
            </a:r>
            <a:r>
              <a:rPr lang="en-US" sz="1400">
                <a:latin typeface="Calibri" panose="020F0502020204030204" pitchFamily="34" charset="0"/>
                <a:cs typeface="Calibri" panose="020F0502020204030204" pitchFamily="34" charset="0"/>
              </a:rPr>
              <a:t> = d-4)</a:t>
            </a:r>
            <a:r>
              <a:rPr lang="en-US" sz="1400"/>
              <a:t>:</a:t>
            </a:r>
          </a:p>
        </p:txBody>
      </p:sp>
      <p:graphicFrame>
        <p:nvGraphicFramePr>
          <p:cNvPr id="8" name="Object 7">
            <a:extLst>
              <a:ext uri="{FF2B5EF4-FFF2-40B4-BE49-F238E27FC236}">
                <a16:creationId xmlns:a16="http://schemas.microsoft.com/office/drawing/2014/main" id="{CF031410-5D34-3782-D312-71866BE8D2EE}"/>
              </a:ext>
            </a:extLst>
          </p:cNvPr>
          <p:cNvGraphicFramePr>
            <a:graphicFrameLocks noChangeAspect="1"/>
          </p:cNvGraphicFramePr>
          <p:nvPr/>
        </p:nvGraphicFramePr>
        <p:xfrm>
          <a:off x="285751" y="2207704"/>
          <a:ext cx="1854733" cy="1047817"/>
        </p:xfrm>
        <a:graphic>
          <a:graphicData uri="http://schemas.openxmlformats.org/presentationml/2006/ole">
            <mc:AlternateContent xmlns:mc="http://schemas.openxmlformats.org/markup-compatibility/2006">
              <mc:Choice xmlns:v="urn:schemas-microsoft-com:vml" Requires="v">
                <p:oleObj name="Equation" r:id="rId2" imgW="1504103" imgH="849015" progId="Equation.DSMT4">
                  <p:embed/>
                </p:oleObj>
              </mc:Choice>
              <mc:Fallback>
                <p:oleObj name="Equation" r:id="rId2" imgW="1504103" imgH="849015" progId="Equation.DSMT4">
                  <p:embed/>
                  <p:pic>
                    <p:nvPicPr>
                      <p:cNvPr id="8" name="Object 7">
                        <a:extLst>
                          <a:ext uri="{FF2B5EF4-FFF2-40B4-BE49-F238E27FC236}">
                            <a16:creationId xmlns:a16="http://schemas.microsoft.com/office/drawing/2014/main" id="{CF031410-5D34-3782-D312-71866BE8D2EE}"/>
                          </a:ext>
                        </a:extLst>
                      </p:cNvPr>
                      <p:cNvPicPr/>
                      <p:nvPr/>
                    </p:nvPicPr>
                    <p:blipFill>
                      <a:blip r:embed="rId3"/>
                      <a:stretch>
                        <a:fillRect/>
                      </a:stretch>
                    </p:blipFill>
                    <p:spPr>
                      <a:xfrm>
                        <a:off x="285751" y="2207704"/>
                        <a:ext cx="1854733" cy="1047817"/>
                      </a:xfrm>
                      <a:prstGeom prst="rect">
                        <a:avLst/>
                      </a:prstGeom>
                    </p:spPr>
                  </p:pic>
                </p:oleObj>
              </mc:Fallback>
            </mc:AlternateContent>
          </a:graphicData>
        </a:graphic>
      </p:graphicFrame>
      <p:pic>
        <p:nvPicPr>
          <p:cNvPr id="9" name="Picture 8" descr="Diagram&#10;&#10;Description automatically generated">
            <a:extLst>
              <a:ext uri="{FF2B5EF4-FFF2-40B4-BE49-F238E27FC236}">
                <a16:creationId xmlns:a16="http://schemas.microsoft.com/office/drawing/2014/main" id="{D9B1B533-43F7-19E9-8787-180079EE67EB}"/>
              </a:ext>
            </a:extLst>
          </p:cNvPr>
          <p:cNvPicPr>
            <a:picLocks noChangeAspect="1"/>
          </p:cNvPicPr>
          <p:nvPr/>
        </p:nvPicPr>
        <p:blipFill>
          <a:blip r:embed="rId4"/>
          <a:stretch>
            <a:fillRect/>
          </a:stretch>
        </p:blipFill>
        <p:spPr>
          <a:xfrm>
            <a:off x="6541955" y="4494926"/>
            <a:ext cx="2332490" cy="2251075"/>
          </a:xfrm>
          <a:prstGeom prst="rect">
            <a:avLst/>
          </a:prstGeom>
        </p:spPr>
      </p:pic>
      <p:pic>
        <p:nvPicPr>
          <p:cNvPr id="11" name="Picture 10" descr="Chart&#10;&#10;Description automatically generated with medium confidence">
            <a:extLst>
              <a:ext uri="{FF2B5EF4-FFF2-40B4-BE49-F238E27FC236}">
                <a16:creationId xmlns:a16="http://schemas.microsoft.com/office/drawing/2014/main" id="{610FB2A5-81C3-8661-1E84-4220C4AEB5DF}"/>
              </a:ext>
            </a:extLst>
          </p:cNvPr>
          <p:cNvPicPr>
            <a:picLocks noChangeAspect="1"/>
          </p:cNvPicPr>
          <p:nvPr/>
        </p:nvPicPr>
        <p:blipFill>
          <a:blip r:embed="rId5"/>
          <a:stretch>
            <a:fillRect/>
          </a:stretch>
        </p:blipFill>
        <p:spPr>
          <a:xfrm>
            <a:off x="289254" y="4184459"/>
            <a:ext cx="2120265" cy="2251075"/>
          </a:xfrm>
          <a:prstGeom prst="rect">
            <a:avLst/>
          </a:prstGeom>
        </p:spPr>
      </p:pic>
      <p:graphicFrame>
        <p:nvGraphicFramePr>
          <p:cNvPr id="12" name="Object 11">
            <a:extLst>
              <a:ext uri="{FF2B5EF4-FFF2-40B4-BE49-F238E27FC236}">
                <a16:creationId xmlns:a16="http://schemas.microsoft.com/office/drawing/2014/main" id="{BD481E80-F22D-33D1-B65D-B2C99F7D16EB}"/>
              </a:ext>
            </a:extLst>
          </p:cNvPr>
          <p:cNvGraphicFramePr>
            <a:graphicFrameLocks noChangeAspect="1"/>
          </p:cNvGraphicFramePr>
          <p:nvPr/>
        </p:nvGraphicFramePr>
        <p:xfrm>
          <a:off x="6623217" y="1702984"/>
          <a:ext cx="3109565" cy="619847"/>
        </p:xfrm>
        <a:graphic>
          <a:graphicData uri="http://schemas.openxmlformats.org/presentationml/2006/ole">
            <mc:AlternateContent xmlns:mc="http://schemas.openxmlformats.org/markup-compatibility/2006">
              <mc:Choice xmlns:v="urn:schemas-microsoft-com:vml" Requires="v">
                <p:oleObj name="Equation" r:id="rId6" imgW="2389653" imgH="476963" progId="Equation.DSMT4">
                  <p:embed/>
                </p:oleObj>
              </mc:Choice>
              <mc:Fallback>
                <p:oleObj name="Equation" r:id="rId6" imgW="2389653" imgH="476963" progId="Equation.DSMT4">
                  <p:embed/>
                  <p:pic>
                    <p:nvPicPr>
                      <p:cNvPr id="12" name="Object 11">
                        <a:extLst>
                          <a:ext uri="{FF2B5EF4-FFF2-40B4-BE49-F238E27FC236}">
                            <a16:creationId xmlns:a16="http://schemas.microsoft.com/office/drawing/2014/main" id="{BD481E80-F22D-33D1-B65D-B2C99F7D16EB}"/>
                          </a:ext>
                        </a:extLst>
                      </p:cNvPr>
                      <p:cNvPicPr/>
                      <p:nvPr/>
                    </p:nvPicPr>
                    <p:blipFill>
                      <a:blip r:embed="rId7"/>
                      <a:stretch>
                        <a:fillRect/>
                      </a:stretch>
                    </p:blipFill>
                    <p:spPr>
                      <a:xfrm>
                        <a:off x="6623217" y="1702984"/>
                        <a:ext cx="3109565" cy="619847"/>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9851B475-483A-1A88-49EF-CE9AF971CE05}"/>
              </a:ext>
            </a:extLst>
          </p:cNvPr>
          <p:cNvGraphicFramePr>
            <a:graphicFrameLocks noChangeAspect="1"/>
          </p:cNvGraphicFramePr>
          <p:nvPr/>
        </p:nvGraphicFramePr>
        <p:xfrm>
          <a:off x="285751" y="1477710"/>
          <a:ext cx="1854733" cy="282626"/>
        </p:xfrm>
        <a:graphic>
          <a:graphicData uri="http://schemas.openxmlformats.org/presentationml/2006/ole">
            <mc:AlternateContent xmlns:mc="http://schemas.openxmlformats.org/markup-compatibility/2006">
              <mc:Choice xmlns:v="urn:schemas-microsoft-com:vml" Requires="v">
                <p:oleObj name="Equation" r:id="rId8" imgW="1333440" imgH="203040" progId="Equation.DSMT4">
                  <p:embed/>
                </p:oleObj>
              </mc:Choice>
              <mc:Fallback>
                <p:oleObj name="Equation" r:id="rId8" imgW="1333440" imgH="203040" progId="Equation.DSMT4">
                  <p:embed/>
                  <p:pic>
                    <p:nvPicPr>
                      <p:cNvPr id="13" name="Object 12">
                        <a:extLst>
                          <a:ext uri="{FF2B5EF4-FFF2-40B4-BE49-F238E27FC236}">
                            <a16:creationId xmlns:a16="http://schemas.microsoft.com/office/drawing/2014/main" id="{9851B475-483A-1A88-49EF-CE9AF971CE05}"/>
                          </a:ext>
                        </a:extLst>
                      </p:cNvPr>
                      <p:cNvPicPr/>
                      <p:nvPr/>
                    </p:nvPicPr>
                    <p:blipFill>
                      <a:blip r:embed="rId9"/>
                      <a:stretch>
                        <a:fillRect/>
                      </a:stretch>
                    </p:blipFill>
                    <p:spPr>
                      <a:xfrm>
                        <a:off x="285751" y="1477710"/>
                        <a:ext cx="1854733" cy="282626"/>
                      </a:xfrm>
                      <a:prstGeom prst="rect">
                        <a:avLst/>
                      </a:prstGeom>
                      <a:solidFill>
                        <a:srgbClr val="CCFFCC"/>
                      </a:solidFill>
                    </p:spPr>
                  </p:pic>
                </p:oleObj>
              </mc:Fallback>
            </mc:AlternateContent>
          </a:graphicData>
        </a:graphic>
      </p:graphicFrame>
      <p:sp>
        <p:nvSpPr>
          <p:cNvPr id="15" name="TextBox 14">
            <a:extLst>
              <a:ext uri="{FF2B5EF4-FFF2-40B4-BE49-F238E27FC236}">
                <a16:creationId xmlns:a16="http://schemas.microsoft.com/office/drawing/2014/main" id="{8B2CCB67-1516-90D5-8D7D-79F562F563E3}"/>
              </a:ext>
            </a:extLst>
          </p:cNvPr>
          <p:cNvSpPr txBox="1"/>
          <p:nvPr/>
        </p:nvSpPr>
        <p:spPr>
          <a:xfrm>
            <a:off x="201973" y="1834915"/>
            <a:ext cx="3126042" cy="307777"/>
          </a:xfrm>
          <a:prstGeom prst="rect">
            <a:avLst/>
          </a:prstGeom>
          <a:noFill/>
        </p:spPr>
        <p:txBody>
          <a:bodyPr wrap="square" rtlCol="0">
            <a:spAutoFit/>
          </a:bodyPr>
          <a:lstStyle/>
          <a:p>
            <a:r>
              <a:rPr lang="en-US" sz="1400"/>
              <a:t>linearizing around this, the ODE’s are:</a:t>
            </a:r>
          </a:p>
        </p:txBody>
      </p:sp>
      <p:sp>
        <p:nvSpPr>
          <p:cNvPr id="17" name="TextBox 16">
            <a:extLst>
              <a:ext uri="{FF2B5EF4-FFF2-40B4-BE49-F238E27FC236}">
                <a16:creationId xmlns:a16="http://schemas.microsoft.com/office/drawing/2014/main" id="{7AA4EB01-FDD4-552A-7364-8560FB743034}"/>
              </a:ext>
            </a:extLst>
          </p:cNvPr>
          <p:cNvSpPr txBox="1"/>
          <p:nvPr/>
        </p:nvSpPr>
        <p:spPr>
          <a:xfrm>
            <a:off x="285750" y="3429000"/>
            <a:ext cx="4482895" cy="523220"/>
          </a:xfrm>
          <a:prstGeom prst="rect">
            <a:avLst/>
          </a:prstGeom>
          <a:noFill/>
        </p:spPr>
        <p:txBody>
          <a:bodyPr wrap="square" rtlCol="0">
            <a:spAutoFit/>
          </a:bodyPr>
          <a:lstStyle/>
          <a:p>
            <a:r>
              <a:rPr lang="en-US" sz="1400"/>
              <a:t>RG flows look like this.  Note critical hypersurface (dotted) line, which flows through the |</a:t>
            </a:r>
            <a:r>
              <a:rPr lang="el-GR" sz="1400">
                <a:latin typeface="Calibri" panose="020F0502020204030204" pitchFamily="34" charset="0"/>
                <a:cs typeface="Calibri" panose="020F0502020204030204" pitchFamily="34" charset="0"/>
              </a:rPr>
              <a:t>λ</a:t>
            </a:r>
            <a:r>
              <a:rPr lang="en-US" sz="1400" baseline="-25000">
                <a:latin typeface="Calibri" panose="020F0502020204030204" pitchFamily="34" charset="0"/>
                <a:cs typeface="Calibri" panose="020F0502020204030204" pitchFamily="34" charset="0"/>
              </a:rPr>
              <a:t>u</a:t>
            </a:r>
            <a:r>
              <a:rPr lang="en-US" sz="1400"/>
              <a:t>&gt; eigenvector.</a:t>
            </a:r>
          </a:p>
        </p:txBody>
      </p:sp>
      <p:graphicFrame>
        <p:nvGraphicFramePr>
          <p:cNvPr id="18" name="Object 17">
            <a:extLst>
              <a:ext uri="{FF2B5EF4-FFF2-40B4-BE49-F238E27FC236}">
                <a16:creationId xmlns:a16="http://schemas.microsoft.com/office/drawing/2014/main" id="{7CA9F37E-ABD7-38B2-A50A-147DFC837638}"/>
              </a:ext>
            </a:extLst>
          </p:cNvPr>
          <p:cNvGraphicFramePr>
            <a:graphicFrameLocks noChangeAspect="1"/>
          </p:cNvGraphicFramePr>
          <p:nvPr/>
        </p:nvGraphicFramePr>
        <p:xfrm>
          <a:off x="2604935" y="6079632"/>
          <a:ext cx="1778000" cy="588962"/>
        </p:xfrm>
        <a:graphic>
          <a:graphicData uri="http://schemas.openxmlformats.org/presentationml/2006/ole">
            <mc:AlternateContent xmlns:mc="http://schemas.openxmlformats.org/markup-compatibility/2006">
              <mc:Choice xmlns:v="urn:schemas-microsoft-com:vml" Requires="v">
                <p:oleObj name="Equation" r:id="rId10" imgW="1460160" imgH="482400" progId="Equation.DSMT4">
                  <p:embed/>
                </p:oleObj>
              </mc:Choice>
              <mc:Fallback>
                <p:oleObj name="Equation" r:id="rId10" imgW="1460160" imgH="482400" progId="Equation.DSMT4">
                  <p:embed/>
                  <p:pic>
                    <p:nvPicPr>
                      <p:cNvPr id="18" name="Object 17">
                        <a:extLst>
                          <a:ext uri="{FF2B5EF4-FFF2-40B4-BE49-F238E27FC236}">
                            <a16:creationId xmlns:a16="http://schemas.microsoft.com/office/drawing/2014/main" id="{7CA9F37E-ABD7-38B2-A50A-147DFC837638}"/>
                          </a:ext>
                        </a:extLst>
                      </p:cNvPr>
                      <p:cNvPicPr/>
                      <p:nvPr/>
                    </p:nvPicPr>
                    <p:blipFill>
                      <a:blip r:embed="rId11"/>
                      <a:stretch>
                        <a:fillRect/>
                      </a:stretch>
                    </p:blipFill>
                    <p:spPr>
                      <a:xfrm>
                        <a:off x="2604935" y="6079632"/>
                        <a:ext cx="1778000" cy="588962"/>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2">
            <p14:nvContentPartPr>
              <p14:cNvPr id="19" name="Ink 18">
                <a:extLst>
                  <a:ext uri="{FF2B5EF4-FFF2-40B4-BE49-F238E27FC236}">
                    <a16:creationId xmlns:a16="http://schemas.microsoft.com/office/drawing/2014/main" id="{35FEFD03-114E-5C5B-BBFD-92036FBC0A09}"/>
                  </a:ext>
                </a:extLst>
              </p14:cNvPr>
              <p14:cNvContentPartPr/>
              <p14:nvPr/>
            </p14:nvContentPartPr>
            <p14:xfrm>
              <a:off x="2123489" y="5800908"/>
              <a:ext cx="211320" cy="417960"/>
            </p14:xfrm>
          </p:contentPart>
        </mc:Choice>
        <mc:Fallback xmlns="">
          <p:pic>
            <p:nvPicPr>
              <p:cNvPr id="19" name="Ink 18">
                <a:extLst>
                  <a:ext uri="{FF2B5EF4-FFF2-40B4-BE49-F238E27FC236}">
                    <a16:creationId xmlns:a16="http://schemas.microsoft.com/office/drawing/2014/main" id="{35FEFD03-114E-5C5B-BBFD-92036FBC0A09}"/>
                  </a:ext>
                </a:extLst>
              </p:cNvPr>
              <p:cNvPicPr/>
              <p:nvPr/>
            </p:nvPicPr>
            <p:blipFill>
              <a:blip r:embed="rId13"/>
              <a:stretch>
                <a:fillRect/>
              </a:stretch>
            </p:blipFill>
            <p:spPr>
              <a:xfrm>
                <a:off x="2114849" y="5792268"/>
                <a:ext cx="228960" cy="435600"/>
              </a:xfrm>
              <a:prstGeom prst="rect">
                <a:avLst/>
              </a:prstGeom>
            </p:spPr>
          </p:pic>
        </mc:Fallback>
      </mc:AlternateContent>
      <p:graphicFrame>
        <p:nvGraphicFramePr>
          <p:cNvPr id="20" name="Object 19">
            <a:extLst>
              <a:ext uri="{FF2B5EF4-FFF2-40B4-BE49-F238E27FC236}">
                <a16:creationId xmlns:a16="http://schemas.microsoft.com/office/drawing/2014/main" id="{5C214917-CF3B-98E4-617D-B0AEFE3D0ACD}"/>
              </a:ext>
            </a:extLst>
          </p:cNvPr>
          <p:cNvGraphicFramePr>
            <a:graphicFrameLocks noChangeAspect="1"/>
          </p:cNvGraphicFramePr>
          <p:nvPr/>
        </p:nvGraphicFramePr>
        <p:xfrm>
          <a:off x="1216948" y="4386794"/>
          <a:ext cx="1457426" cy="570950"/>
        </p:xfrm>
        <a:graphic>
          <a:graphicData uri="http://schemas.openxmlformats.org/presentationml/2006/ole">
            <mc:AlternateContent xmlns:mc="http://schemas.openxmlformats.org/markup-compatibility/2006">
              <mc:Choice xmlns:v="urn:schemas-microsoft-com:vml" Requires="v">
                <p:oleObj name="Equation" r:id="rId14" imgW="1231560" imgH="482400" progId="Equation.DSMT4">
                  <p:embed/>
                </p:oleObj>
              </mc:Choice>
              <mc:Fallback>
                <p:oleObj name="Equation" r:id="rId14" imgW="1231560" imgH="482400" progId="Equation.DSMT4">
                  <p:embed/>
                  <p:pic>
                    <p:nvPicPr>
                      <p:cNvPr id="20" name="Object 19">
                        <a:extLst>
                          <a:ext uri="{FF2B5EF4-FFF2-40B4-BE49-F238E27FC236}">
                            <a16:creationId xmlns:a16="http://schemas.microsoft.com/office/drawing/2014/main" id="{5C214917-CF3B-98E4-617D-B0AEFE3D0ACD}"/>
                          </a:ext>
                        </a:extLst>
                      </p:cNvPr>
                      <p:cNvPicPr/>
                      <p:nvPr/>
                    </p:nvPicPr>
                    <p:blipFill>
                      <a:blip r:embed="rId15"/>
                      <a:stretch>
                        <a:fillRect/>
                      </a:stretch>
                    </p:blipFill>
                    <p:spPr>
                      <a:xfrm>
                        <a:off x="1216948" y="4386794"/>
                        <a:ext cx="1457426" cy="57095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6">
            <p14:nvContentPartPr>
              <p14:cNvPr id="21" name="Ink 20">
                <a:extLst>
                  <a:ext uri="{FF2B5EF4-FFF2-40B4-BE49-F238E27FC236}">
                    <a16:creationId xmlns:a16="http://schemas.microsoft.com/office/drawing/2014/main" id="{75EB6E66-550C-BA8E-8F4B-B874CD33A342}"/>
                  </a:ext>
                </a:extLst>
              </p14:cNvPr>
              <p14:cNvContentPartPr/>
              <p14:nvPr/>
            </p14:nvContentPartPr>
            <p14:xfrm>
              <a:off x="756929" y="5230668"/>
              <a:ext cx="360" cy="360"/>
            </p14:xfrm>
          </p:contentPart>
        </mc:Choice>
        <mc:Fallback xmlns="">
          <p:pic>
            <p:nvPicPr>
              <p:cNvPr id="21" name="Ink 20">
                <a:extLst>
                  <a:ext uri="{FF2B5EF4-FFF2-40B4-BE49-F238E27FC236}">
                    <a16:creationId xmlns:a16="http://schemas.microsoft.com/office/drawing/2014/main" id="{75EB6E66-550C-BA8E-8F4B-B874CD33A342}"/>
                  </a:ext>
                </a:extLst>
              </p:cNvPr>
              <p:cNvPicPr/>
              <p:nvPr/>
            </p:nvPicPr>
            <p:blipFill>
              <a:blip r:embed="rId17"/>
              <a:stretch>
                <a:fillRect/>
              </a:stretch>
            </p:blipFill>
            <p:spPr>
              <a:xfrm>
                <a:off x="748289" y="5221668"/>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4" name="Ink 23">
                <a:extLst>
                  <a:ext uri="{FF2B5EF4-FFF2-40B4-BE49-F238E27FC236}">
                    <a16:creationId xmlns:a16="http://schemas.microsoft.com/office/drawing/2014/main" id="{990BC60E-B985-C423-1BF4-D796DB1EC02D}"/>
                  </a:ext>
                </a:extLst>
              </p14:cNvPr>
              <p14:cNvContentPartPr/>
              <p14:nvPr/>
            </p14:nvContentPartPr>
            <p14:xfrm>
              <a:off x="796529" y="4714428"/>
              <a:ext cx="352080" cy="565920"/>
            </p14:xfrm>
          </p:contentPart>
        </mc:Choice>
        <mc:Fallback xmlns="">
          <p:pic>
            <p:nvPicPr>
              <p:cNvPr id="24" name="Ink 23">
                <a:extLst>
                  <a:ext uri="{FF2B5EF4-FFF2-40B4-BE49-F238E27FC236}">
                    <a16:creationId xmlns:a16="http://schemas.microsoft.com/office/drawing/2014/main" id="{990BC60E-B985-C423-1BF4-D796DB1EC02D}"/>
                  </a:ext>
                </a:extLst>
              </p:cNvPr>
              <p:cNvPicPr/>
              <p:nvPr/>
            </p:nvPicPr>
            <p:blipFill>
              <a:blip r:embed="rId19"/>
              <a:stretch>
                <a:fillRect/>
              </a:stretch>
            </p:blipFill>
            <p:spPr>
              <a:xfrm>
                <a:off x="787529" y="4705428"/>
                <a:ext cx="369720" cy="583560"/>
              </a:xfrm>
              <a:prstGeom prst="rect">
                <a:avLst/>
              </a:prstGeom>
            </p:spPr>
          </p:pic>
        </mc:Fallback>
      </mc:AlternateContent>
      <p:graphicFrame>
        <p:nvGraphicFramePr>
          <p:cNvPr id="25" name="Object 24">
            <a:extLst>
              <a:ext uri="{FF2B5EF4-FFF2-40B4-BE49-F238E27FC236}">
                <a16:creationId xmlns:a16="http://schemas.microsoft.com/office/drawing/2014/main" id="{34758397-715A-AC17-71D7-4DBF25F64AAE}"/>
              </a:ext>
            </a:extLst>
          </p:cNvPr>
          <p:cNvGraphicFramePr>
            <a:graphicFrameLocks noChangeAspect="1"/>
          </p:cNvGraphicFramePr>
          <p:nvPr/>
        </p:nvGraphicFramePr>
        <p:xfrm>
          <a:off x="3454968" y="4723084"/>
          <a:ext cx="1003614" cy="607124"/>
        </p:xfrm>
        <a:graphic>
          <a:graphicData uri="http://schemas.openxmlformats.org/presentationml/2006/ole">
            <mc:AlternateContent xmlns:mc="http://schemas.openxmlformats.org/markup-compatibility/2006">
              <mc:Choice xmlns:v="urn:schemas-microsoft-com:vml" Requires="v">
                <p:oleObj name="Equation" r:id="rId20" imgW="771123" imgH="467229" progId="Equation.DSMT4">
                  <p:embed/>
                </p:oleObj>
              </mc:Choice>
              <mc:Fallback>
                <p:oleObj name="Equation" r:id="rId20" imgW="771123" imgH="467229" progId="Equation.DSMT4">
                  <p:embed/>
                  <p:pic>
                    <p:nvPicPr>
                      <p:cNvPr id="25" name="Object 24">
                        <a:extLst>
                          <a:ext uri="{FF2B5EF4-FFF2-40B4-BE49-F238E27FC236}">
                            <a16:creationId xmlns:a16="http://schemas.microsoft.com/office/drawing/2014/main" id="{34758397-715A-AC17-71D7-4DBF25F64AAE}"/>
                          </a:ext>
                        </a:extLst>
                      </p:cNvPr>
                      <p:cNvPicPr/>
                      <p:nvPr/>
                    </p:nvPicPr>
                    <p:blipFill>
                      <a:blip r:embed="rId21"/>
                      <a:stretch>
                        <a:fillRect/>
                      </a:stretch>
                    </p:blipFill>
                    <p:spPr>
                      <a:xfrm>
                        <a:off x="3454968" y="4723084"/>
                        <a:ext cx="1003614" cy="607124"/>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FCE46422-3F0D-B40A-9DCF-7F8F3DFA0644}"/>
              </a:ext>
            </a:extLst>
          </p:cNvPr>
          <p:cNvSpPr txBox="1"/>
          <p:nvPr/>
        </p:nvSpPr>
        <p:spPr>
          <a:xfrm>
            <a:off x="3375968" y="4175383"/>
            <a:ext cx="1457426" cy="523220"/>
          </a:xfrm>
          <a:prstGeom prst="rect">
            <a:avLst/>
          </a:prstGeom>
          <a:noFill/>
        </p:spPr>
        <p:txBody>
          <a:bodyPr wrap="square" rtlCol="0">
            <a:spAutoFit/>
          </a:bodyPr>
          <a:lstStyle/>
          <a:p>
            <a:r>
              <a:rPr lang="en-US" sz="1400"/>
              <a:t>eigenvalues are usual,</a:t>
            </a:r>
          </a:p>
        </p:txBody>
      </p:sp>
      <p:sp>
        <p:nvSpPr>
          <p:cNvPr id="27" name="TextBox 26">
            <a:extLst>
              <a:ext uri="{FF2B5EF4-FFF2-40B4-BE49-F238E27FC236}">
                <a16:creationId xmlns:a16="http://schemas.microsoft.com/office/drawing/2014/main" id="{A764093D-4999-C976-517C-061A03D33679}"/>
              </a:ext>
            </a:extLst>
          </p:cNvPr>
          <p:cNvSpPr txBox="1"/>
          <p:nvPr/>
        </p:nvSpPr>
        <p:spPr>
          <a:xfrm>
            <a:off x="2539840" y="5507450"/>
            <a:ext cx="2370774" cy="523220"/>
          </a:xfrm>
          <a:prstGeom prst="rect">
            <a:avLst/>
          </a:prstGeom>
          <a:noFill/>
        </p:spPr>
        <p:txBody>
          <a:bodyPr wrap="square" rtlCol="0">
            <a:spAutoFit/>
          </a:bodyPr>
          <a:lstStyle/>
          <a:p>
            <a:r>
              <a:rPr lang="en-US" sz="1400"/>
              <a:t>can calculate critical temp for given u, (r</a:t>
            </a:r>
            <a:r>
              <a:rPr lang="en-US" sz="1400" baseline="-25000"/>
              <a:t>c</a:t>
            </a:r>
            <a:r>
              <a:rPr lang="en-US" sz="1400"/>
              <a:t> = 1 – Jz/T</a:t>
            </a:r>
            <a:r>
              <a:rPr lang="en-US" sz="1400" baseline="-25000"/>
              <a:t>c</a:t>
            </a:r>
            <a:r>
              <a:rPr lang="en-US" sz="1400"/>
              <a:t>)</a:t>
            </a:r>
          </a:p>
        </p:txBody>
      </p:sp>
      <p:graphicFrame>
        <p:nvGraphicFramePr>
          <p:cNvPr id="28" name="Object 27">
            <a:extLst>
              <a:ext uri="{FF2B5EF4-FFF2-40B4-BE49-F238E27FC236}">
                <a16:creationId xmlns:a16="http://schemas.microsoft.com/office/drawing/2014/main" id="{6A0EE426-6277-DD48-12E6-44F2F79C3AF9}"/>
              </a:ext>
            </a:extLst>
          </p:cNvPr>
          <p:cNvGraphicFramePr>
            <a:graphicFrameLocks noChangeAspect="1"/>
          </p:cNvGraphicFramePr>
          <p:nvPr/>
        </p:nvGraphicFramePr>
        <p:xfrm>
          <a:off x="6623217" y="2797797"/>
          <a:ext cx="3307363" cy="1028147"/>
        </p:xfrm>
        <a:graphic>
          <a:graphicData uri="http://schemas.openxmlformats.org/presentationml/2006/ole">
            <mc:AlternateContent xmlns:mc="http://schemas.openxmlformats.org/markup-compatibility/2006">
              <mc:Choice xmlns:v="urn:schemas-microsoft-com:vml" Requires="v">
                <p:oleObj name="Equation" r:id="rId22" imgW="2732574" imgH="849015" progId="Equation.DSMT4">
                  <p:embed/>
                </p:oleObj>
              </mc:Choice>
              <mc:Fallback>
                <p:oleObj name="Equation" r:id="rId22" imgW="2732574" imgH="849015" progId="Equation.DSMT4">
                  <p:embed/>
                  <p:pic>
                    <p:nvPicPr>
                      <p:cNvPr id="28" name="Object 27">
                        <a:extLst>
                          <a:ext uri="{FF2B5EF4-FFF2-40B4-BE49-F238E27FC236}">
                            <a16:creationId xmlns:a16="http://schemas.microsoft.com/office/drawing/2014/main" id="{6A0EE426-6277-DD48-12E6-44F2F79C3AF9}"/>
                          </a:ext>
                        </a:extLst>
                      </p:cNvPr>
                      <p:cNvPicPr/>
                      <p:nvPr/>
                    </p:nvPicPr>
                    <p:blipFill>
                      <a:blip r:embed="rId23"/>
                      <a:stretch>
                        <a:fillRect/>
                      </a:stretch>
                    </p:blipFill>
                    <p:spPr>
                      <a:xfrm>
                        <a:off x="6623217" y="2797797"/>
                        <a:ext cx="3307363" cy="1028147"/>
                      </a:xfrm>
                      <a:prstGeom prst="rect">
                        <a:avLst/>
                      </a:prstGeom>
                    </p:spPr>
                  </p:pic>
                </p:oleObj>
              </mc:Fallback>
            </mc:AlternateContent>
          </a:graphicData>
        </a:graphic>
      </p:graphicFrame>
      <p:sp>
        <p:nvSpPr>
          <p:cNvPr id="29" name="TextBox 28">
            <a:extLst>
              <a:ext uri="{FF2B5EF4-FFF2-40B4-BE49-F238E27FC236}">
                <a16:creationId xmlns:a16="http://schemas.microsoft.com/office/drawing/2014/main" id="{A1BFAE8F-4904-713A-2474-0F647BD30559}"/>
              </a:ext>
            </a:extLst>
          </p:cNvPr>
          <p:cNvSpPr txBox="1"/>
          <p:nvPr/>
        </p:nvSpPr>
        <p:spPr>
          <a:xfrm>
            <a:off x="6517206" y="2397596"/>
            <a:ext cx="2646460" cy="307777"/>
          </a:xfrm>
          <a:prstGeom prst="rect">
            <a:avLst/>
          </a:prstGeom>
          <a:noFill/>
        </p:spPr>
        <p:txBody>
          <a:bodyPr wrap="square" rtlCol="0">
            <a:spAutoFit/>
          </a:bodyPr>
          <a:lstStyle/>
          <a:p>
            <a:r>
              <a:rPr lang="en-US" sz="1400"/>
              <a:t>linearized RG equations become,</a:t>
            </a:r>
          </a:p>
        </p:txBody>
      </p:sp>
      <p:sp>
        <p:nvSpPr>
          <p:cNvPr id="30" name="TextBox 29">
            <a:extLst>
              <a:ext uri="{FF2B5EF4-FFF2-40B4-BE49-F238E27FC236}">
                <a16:creationId xmlns:a16="http://schemas.microsoft.com/office/drawing/2014/main" id="{CB189FB3-261E-862B-B867-29432CFF73A8}"/>
              </a:ext>
            </a:extLst>
          </p:cNvPr>
          <p:cNvSpPr txBox="1"/>
          <p:nvPr/>
        </p:nvSpPr>
        <p:spPr>
          <a:xfrm>
            <a:off x="6546522" y="3891018"/>
            <a:ext cx="5443504" cy="523220"/>
          </a:xfrm>
          <a:prstGeom prst="rect">
            <a:avLst/>
          </a:prstGeom>
          <a:noFill/>
        </p:spPr>
        <p:txBody>
          <a:bodyPr wrap="square" rtlCol="0">
            <a:spAutoFit/>
          </a:bodyPr>
          <a:lstStyle/>
          <a:p>
            <a:r>
              <a:rPr lang="en-US" sz="1400"/>
              <a:t>RG flows look like this.  Note critical hypersurface (dotted) line, which flows through the |</a:t>
            </a:r>
            <a:r>
              <a:rPr lang="el-GR" sz="1400">
                <a:latin typeface="Calibri" panose="020F0502020204030204" pitchFamily="34" charset="0"/>
                <a:cs typeface="Calibri" panose="020F0502020204030204" pitchFamily="34" charset="0"/>
              </a:rPr>
              <a:t>λ</a:t>
            </a:r>
            <a:r>
              <a:rPr lang="en-US" sz="1400" baseline="-25000">
                <a:latin typeface="Calibri" panose="020F0502020204030204" pitchFamily="34" charset="0"/>
                <a:cs typeface="Calibri" panose="020F0502020204030204" pitchFamily="34" charset="0"/>
              </a:rPr>
              <a:t>u</a:t>
            </a:r>
            <a:r>
              <a:rPr lang="en-US" sz="1400"/>
              <a:t>&gt; eigenvector.</a:t>
            </a:r>
          </a:p>
        </p:txBody>
      </p:sp>
      <p:graphicFrame>
        <p:nvGraphicFramePr>
          <p:cNvPr id="31" name="Object 30">
            <a:extLst>
              <a:ext uri="{FF2B5EF4-FFF2-40B4-BE49-F238E27FC236}">
                <a16:creationId xmlns:a16="http://schemas.microsoft.com/office/drawing/2014/main" id="{08230F0B-E352-D258-35C4-1AC89149E565}"/>
              </a:ext>
            </a:extLst>
          </p:cNvPr>
          <p:cNvGraphicFramePr>
            <a:graphicFrameLocks noChangeAspect="1"/>
          </p:cNvGraphicFramePr>
          <p:nvPr/>
        </p:nvGraphicFramePr>
        <p:xfrm>
          <a:off x="8793748" y="6187201"/>
          <a:ext cx="2549525" cy="558800"/>
        </p:xfrm>
        <a:graphic>
          <a:graphicData uri="http://schemas.openxmlformats.org/presentationml/2006/ole">
            <mc:AlternateContent xmlns:mc="http://schemas.openxmlformats.org/markup-compatibility/2006">
              <mc:Choice xmlns:v="urn:schemas-microsoft-com:vml" Requires="v">
                <p:oleObj name="Equation" r:id="rId24" imgW="2095200" imgH="457200" progId="Equation.DSMT4">
                  <p:embed/>
                </p:oleObj>
              </mc:Choice>
              <mc:Fallback>
                <p:oleObj name="Equation" r:id="rId24" imgW="2095200" imgH="457200" progId="Equation.DSMT4">
                  <p:embed/>
                  <p:pic>
                    <p:nvPicPr>
                      <p:cNvPr id="31" name="Object 30">
                        <a:extLst>
                          <a:ext uri="{FF2B5EF4-FFF2-40B4-BE49-F238E27FC236}">
                            <a16:creationId xmlns:a16="http://schemas.microsoft.com/office/drawing/2014/main" id="{08230F0B-E352-D258-35C4-1AC89149E565}"/>
                          </a:ext>
                        </a:extLst>
                      </p:cNvPr>
                      <p:cNvPicPr/>
                      <p:nvPr/>
                    </p:nvPicPr>
                    <p:blipFill>
                      <a:blip r:embed="rId25"/>
                      <a:stretch>
                        <a:fillRect/>
                      </a:stretch>
                    </p:blipFill>
                    <p:spPr>
                      <a:xfrm>
                        <a:off x="8793748" y="6187201"/>
                        <a:ext cx="2549525" cy="558800"/>
                      </a:xfrm>
                      <a:prstGeom prst="rect">
                        <a:avLst/>
                      </a:prstGeom>
                      <a:solidFill>
                        <a:srgbClr val="CCFFCC"/>
                      </a:solidFill>
                    </p:spPr>
                  </p:pic>
                </p:oleObj>
              </mc:Fallback>
            </mc:AlternateContent>
          </a:graphicData>
        </a:graphic>
      </p:graphicFrame>
      <p:graphicFrame>
        <p:nvGraphicFramePr>
          <p:cNvPr id="32" name="Object 31">
            <a:extLst>
              <a:ext uri="{FF2B5EF4-FFF2-40B4-BE49-F238E27FC236}">
                <a16:creationId xmlns:a16="http://schemas.microsoft.com/office/drawing/2014/main" id="{4CC50A0A-6155-9761-DE07-D30C0AA344A3}"/>
              </a:ext>
            </a:extLst>
          </p:cNvPr>
          <p:cNvGraphicFramePr>
            <a:graphicFrameLocks noChangeAspect="1"/>
          </p:cNvGraphicFramePr>
          <p:nvPr/>
        </p:nvGraphicFramePr>
        <p:xfrm>
          <a:off x="10178999" y="4723084"/>
          <a:ext cx="1039812" cy="628650"/>
        </p:xfrm>
        <a:graphic>
          <a:graphicData uri="http://schemas.openxmlformats.org/presentationml/2006/ole">
            <mc:AlternateContent xmlns:mc="http://schemas.openxmlformats.org/markup-compatibility/2006">
              <mc:Choice xmlns:v="urn:schemas-microsoft-com:vml" Requires="v">
                <p:oleObj name="Equation" r:id="rId26" imgW="799920" imgH="482400" progId="Equation.DSMT4">
                  <p:embed/>
                </p:oleObj>
              </mc:Choice>
              <mc:Fallback>
                <p:oleObj name="Equation" r:id="rId26" imgW="799920" imgH="482400" progId="Equation.DSMT4">
                  <p:embed/>
                  <p:pic>
                    <p:nvPicPr>
                      <p:cNvPr id="32" name="Object 31">
                        <a:extLst>
                          <a:ext uri="{FF2B5EF4-FFF2-40B4-BE49-F238E27FC236}">
                            <a16:creationId xmlns:a16="http://schemas.microsoft.com/office/drawing/2014/main" id="{4CC50A0A-6155-9761-DE07-D30C0AA344A3}"/>
                          </a:ext>
                        </a:extLst>
                      </p:cNvPr>
                      <p:cNvPicPr/>
                      <p:nvPr/>
                    </p:nvPicPr>
                    <p:blipFill>
                      <a:blip r:embed="rId27"/>
                      <a:stretch>
                        <a:fillRect/>
                      </a:stretch>
                    </p:blipFill>
                    <p:spPr>
                      <a:xfrm>
                        <a:off x="10178999" y="4723084"/>
                        <a:ext cx="1039812" cy="628650"/>
                      </a:xfrm>
                      <a:prstGeom prst="rect">
                        <a:avLst/>
                      </a:prstGeom>
                      <a:solidFill>
                        <a:srgbClr val="CCFFCC"/>
                      </a:solidFill>
                    </p:spPr>
                  </p:pic>
                </p:oleObj>
              </mc:Fallback>
            </mc:AlternateContent>
          </a:graphicData>
        </a:graphic>
      </p:graphicFrame>
      <p:sp>
        <p:nvSpPr>
          <p:cNvPr id="33" name="TextBox 32">
            <a:extLst>
              <a:ext uri="{FF2B5EF4-FFF2-40B4-BE49-F238E27FC236}">
                <a16:creationId xmlns:a16="http://schemas.microsoft.com/office/drawing/2014/main" id="{FC403376-97CF-1675-E229-F055FFA56391}"/>
              </a:ext>
            </a:extLst>
          </p:cNvPr>
          <p:cNvSpPr txBox="1"/>
          <p:nvPr/>
        </p:nvSpPr>
        <p:spPr>
          <a:xfrm>
            <a:off x="10068511" y="4300910"/>
            <a:ext cx="1457426" cy="307777"/>
          </a:xfrm>
          <a:prstGeom prst="rect">
            <a:avLst/>
          </a:prstGeom>
          <a:noFill/>
        </p:spPr>
        <p:txBody>
          <a:bodyPr wrap="square" rtlCol="0">
            <a:spAutoFit/>
          </a:bodyPr>
          <a:lstStyle/>
          <a:p>
            <a:r>
              <a:rPr lang="en-US" sz="1400"/>
              <a:t>eigenvalues are:</a:t>
            </a:r>
          </a:p>
        </p:txBody>
      </p:sp>
      <p:sp>
        <p:nvSpPr>
          <p:cNvPr id="34" name="TextBox 33">
            <a:extLst>
              <a:ext uri="{FF2B5EF4-FFF2-40B4-BE49-F238E27FC236}">
                <a16:creationId xmlns:a16="http://schemas.microsoft.com/office/drawing/2014/main" id="{3C808D93-2D6D-234E-C1E7-D710A309D625}"/>
              </a:ext>
            </a:extLst>
          </p:cNvPr>
          <p:cNvSpPr txBox="1"/>
          <p:nvPr/>
        </p:nvSpPr>
        <p:spPr>
          <a:xfrm>
            <a:off x="9253615" y="5569479"/>
            <a:ext cx="2370774" cy="523220"/>
          </a:xfrm>
          <a:prstGeom prst="rect">
            <a:avLst/>
          </a:prstGeom>
          <a:noFill/>
        </p:spPr>
        <p:txBody>
          <a:bodyPr wrap="square" rtlCol="0">
            <a:spAutoFit/>
          </a:bodyPr>
          <a:lstStyle/>
          <a:p>
            <a:r>
              <a:rPr lang="en-US" sz="1400"/>
              <a:t>can calculate critical temp for given u, (r</a:t>
            </a:r>
            <a:r>
              <a:rPr lang="en-US" sz="1400" baseline="-25000"/>
              <a:t>c</a:t>
            </a:r>
            <a:r>
              <a:rPr lang="en-US" sz="1400"/>
              <a:t> = 1 – Jz/T</a:t>
            </a:r>
            <a:r>
              <a:rPr lang="en-US" sz="1400" baseline="-25000"/>
              <a:t>c</a:t>
            </a:r>
            <a:r>
              <a:rPr lang="en-US" sz="1400"/>
              <a:t>)</a:t>
            </a:r>
          </a:p>
        </p:txBody>
      </p:sp>
      <mc:AlternateContent xmlns:mc="http://schemas.openxmlformats.org/markup-compatibility/2006" xmlns:p14="http://schemas.microsoft.com/office/powerpoint/2010/main">
        <mc:Choice Requires="p14">
          <p:contentPart p14:bwMode="auto" r:id="rId28">
            <p14:nvContentPartPr>
              <p14:cNvPr id="35" name="Ink 34">
                <a:extLst>
                  <a:ext uri="{FF2B5EF4-FFF2-40B4-BE49-F238E27FC236}">
                    <a16:creationId xmlns:a16="http://schemas.microsoft.com/office/drawing/2014/main" id="{B075F8EF-89DA-9B9D-5B82-7AF6252FCC81}"/>
                  </a:ext>
                </a:extLst>
              </p14:cNvPr>
              <p14:cNvContentPartPr/>
              <p14:nvPr/>
            </p14:nvContentPartPr>
            <p14:xfrm>
              <a:off x="8445809" y="6203748"/>
              <a:ext cx="250560" cy="171720"/>
            </p14:xfrm>
          </p:contentPart>
        </mc:Choice>
        <mc:Fallback xmlns="">
          <p:pic>
            <p:nvPicPr>
              <p:cNvPr id="35" name="Ink 34">
                <a:extLst>
                  <a:ext uri="{FF2B5EF4-FFF2-40B4-BE49-F238E27FC236}">
                    <a16:creationId xmlns:a16="http://schemas.microsoft.com/office/drawing/2014/main" id="{B075F8EF-89DA-9B9D-5B82-7AF6252FCC81}"/>
                  </a:ext>
                </a:extLst>
              </p:cNvPr>
              <p:cNvPicPr/>
              <p:nvPr/>
            </p:nvPicPr>
            <p:blipFill>
              <a:blip r:embed="rId29"/>
              <a:stretch>
                <a:fillRect/>
              </a:stretch>
            </p:blipFill>
            <p:spPr>
              <a:xfrm>
                <a:off x="8436809" y="6195108"/>
                <a:ext cx="268200" cy="189360"/>
              </a:xfrm>
              <a:prstGeom prst="rect">
                <a:avLst/>
              </a:prstGeom>
            </p:spPr>
          </p:pic>
        </mc:Fallback>
      </mc:AlternateContent>
      <p:graphicFrame>
        <p:nvGraphicFramePr>
          <p:cNvPr id="36" name="Object 35">
            <a:extLst>
              <a:ext uri="{FF2B5EF4-FFF2-40B4-BE49-F238E27FC236}">
                <a16:creationId xmlns:a16="http://schemas.microsoft.com/office/drawing/2014/main" id="{A75C69C2-5AD0-0B08-5EAF-1013E139338A}"/>
              </a:ext>
            </a:extLst>
          </p:cNvPr>
          <p:cNvGraphicFramePr>
            <a:graphicFrameLocks noChangeAspect="1"/>
          </p:cNvGraphicFramePr>
          <p:nvPr/>
        </p:nvGraphicFramePr>
        <p:xfrm>
          <a:off x="7959164" y="4546207"/>
          <a:ext cx="1689100" cy="914400"/>
        </p:xfrm>
        <a:graphic>
          <a:graphicData uri="http://schemas.openxmlformats.org/presentationml/2006/ole">
            <mc:AlternateContent xmlns:mc="http://schemas.openxmlformats.org/markup-compatibility/2006">
              <mc:Choice xmlns:v="urn:schemas-microsoft-com:vml" Requires="v">
                <p:oleObj name="Equation" r:id="rId30" imgW="1688760" imgH="914400" progId="Equation.DSMT4">
                  <p:embed/>
                </p:oleObj>
              </mc:Choice>
              <mc:Fallback>
                <p:oleObj name="Equation" r:id="rId30" imgW="1688760" imgH="914400" progId="Equation.DSMT4">
                  <p:embed/>
                  <p:pic>
                    <p:nvPicPr>
                      <p:cNvPr id="36" name="Object 35">
                        <a:extLst>
                          <a:ext uri="{FF2B5EF4-FFF2-40B4-BE49-F238E27FC236}">
                            <a16:creationId xmlns:a16="http://schemas.microsoft.com/office/drawing/2014/main" id="{A75C69C2-5AD0-0B08-5EAF-1013E139338A}"/>
                          </a:ext>
                        </a:extLst>
                      </p:cNvPr>
                      <p:cNvPicPr/>
                      <p:nvPr/>
                    </p:nvPicPr>
                    <p:blipFill>
                      <a:blip r:embed="rId31"/>
                      <a:stretch>
                        <a:fillRect/>
                      </a:stretch>
                    </p:blipFill>
                    <p:spPr>
                      <a:xfrm>
                        <a:off x="7959164" y="4546207"/>
                        <a:ext cx="1689100" cy="91440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32">
            <p14:nvContentPartPr>
              <p14:cNvPr id="37" name="Ink 36">
                <a:extLst>
                  <a:ext uri="{FF2B5EF4-FFF2-40B4-BE49-F238E27FC236}">
                    <a16:creationId xmlns:a16="http://schemas.microsoft.com/office/drawing/2014/main" id="{CF051656-A623-2DDF-65B5-79C7154D70C4}"/>
                  </a:ext>
                </a:extLst>
              </p14:cNvPr>
              <p14:cNvContentPartPr/>
              <p14:nvPr/>
            </p14:nvContentPartPr>
            <p14:xfrm>
              <a:off x="7795289" y="5279988"/>
              <a:ext cx="219240" cy="962280"/>
            </p14:xfrm>
          </p:contentPart>
        </mc:Choice>
        <mc:Fallback xmlns="">
          <p:pic>
            <p:nvPicPr>
              <p:cNvPr id="37" name="Ink 36">
                <a:extLst>
                  <a:ext uri="{FF2B5EF4-FFF2-40B4-BE49-F238E27FC236}">
                    <a16:creationId xmlns:a16="http://schemas.microsoft.com/office/drawing/2014/main" id="{CF051656-A623-2DDF-65B5-79C7154D70C4}"/>
                  </a:ext>
                </a:extLst>
              </p:cNvPr>
              <p:cNvPicPr/>
              <p:nvPr/>
            </p:nvPicPr>
            <p:blipFill>
              <a:blip r:embed="rId33"/>
              <a:stretch>
                <a:fillRect/>
              </a:stretch>
            </p:blipFill>
            <p:spPr>
              <a:xfrm>
                <a:off x="7786649" y="5270988"/>
                <a:ext cx="236880" cy="979920"/>
              </a:xfrm>
              <a:prstGeom prst="rect">
                <a:avLst/>
              </a:prstGeom>
            </p:spPr>
          </p:pic>
        </mc:Fallback>
      </mc:AlternateContent>
    </p:spTree>
    <p:extLst>
      <p:ext uri="{BB962C8B-B14F-4D97-AF65-F5344CB8AC3E}">
        <p14:creationId xmlns:p14="http://schemas.microsoft.com/office/powerpoint/2010/main" val="353823187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4219601" y="139261"/>
            <a:ext cx="3550763" cy="584775"/>
          </a:xfrm>
          <a:prstGeom prst="rect">
            <a:avLst/>
          </a:prstGeom>
          <a:noFill/>
        </p:spPr>
        <p:txBody>
          <a:bodyPr wrap="square" rtlCol="0">
            <a:spAutoFit/>
          </a:bodyPr>
          <a:lstStyle/>
          <a:p>
            <a:r>
              <a:rPr lang="en-US" sz="3200" b="1" u="sng"/>
              <a:t>Classical NESM</a:t>
            </a:r>
          </a:p>
        </p:txBody>
      </p:sp>
      <p:sp>
        <p:nvSpPr>
          <p:cNvPr id="15" name="TextBox 14">
            <a:extLst>
              <a:ext uri="{FF2B5EF4-FFF2-40B4-BE49-F238E27FC236}">
                <a16:creationId xmlns:a16="http://schemas.microsoft.com/office/drawing/2014/main" id="{C0C8F359-2229-41A9-9B59-BB1C8E3592A2}"/>
              </a:ext>
            </a:extLst>
          </p:cNvPr>
          <p:cNvSpPr txBox="1"/>
          <p:nvPr/>
        </p:nvSpPr>
        <p:spPr>
          <a:xfrm flipH="1">
            <a:off x="367644" y="871059"/>
            <a:ext cx="10501460" cy="830997"/>
          </a:xfrm>
          <a:prstGeom prst="rect">
            <a:avLst/>
          </a:prstGeom>
          <a:noFill/>
        </p:spPr>
        <p:txBody>
          <a:bodyPr wrap="square" rtlCol="0">
            <a:spAutoFit/>
          </a:bodyPr>
          <a:lstStyle/>
          <a:p>
            <a:r>
              <a:rPr lang="en-US" sz="1600"/>
              <a:t>Now we want to examine how the distribution function will evolve with time, when out of equilibrium, much like our analysis of non-equilibrium thermodynamics.  We’ll start with the distribution function f(Ω,t), which is, as we’ll recall, gives the probability the system is one particular many-body state within time (t,t+</a:t>
            </a:r>
            <a:r>
              <a:rPr lang="el-GR" sz="1600"/>
              <a:t>τ</a:t>
            </a:r>
            <a:r>
              <a:rPr lang="en-US" sz="1600"/>
              <a:t>).  </a:t>
            </a:r>
          </a:p>
        </p:txBody>
      </p:sp>
      <p:graphicFrame>
        <p:nvGraphicFramePr>
          <p:cNvPr id="4" name="Object 3">
            <a:extLst>
              <a:ext uri="{FF2B5EF4-FFF2-40B4-BE49-F238E27FC236}">
                <a16:creationId xmlns:a16="http://schemas.microsoft.com/office/drawing/2014/main" id="{20DAA5A7-1417-49B7-BD81-D05B94E2A495}"/>
              </a:ext>
            </a:extLst>
          </p:cNvPr>
          <p:cNvGraphicFramePr>
            <a:graphicFrameLocks noChangeAspect="1"/>
          </p:cNvGraphicFramePr>
          <p:nvPr>
            <p:extLst>
              <p:ext uri="{D42A27DB-BD31-4B8C-83A1-F6EECF244321}">
                <p14:modId xmlns:p14="http://schemas.microsoft.com/office/powerpoint/2010/main" val="2577176917"/>
              </p:ext>
            </p:extLst>
          </p:nvPr>
        </p:nvGraphicFramePr>
        <p:xfrm>
          <a:off x="451694" y="1848502"/>
          <a:ext cx="6040438" cy="639763"/>
        </p:xfrm>
        <a:graphic>
          <a:graphicData uri="http://schemas.openxmlformats.org/presentationml/2006/ole">
            <mc:AlternateContent xmlns:mc="http://schemas.openxmlformats.org/markup-compatibility/2006">
              <mc:Choice xmlns:v="urn:schemas-microsoft-com:vml" Requires="v">
                <p:oleObj name="Equation" r:id="rId2" imgW="4381200" imgH="469800" progId="Equation.DSMT4">
                  <p:embed/>
                </p:oleObj>
              </mc:Choice>
              <mc:Fallback>
                <p:oleObj name="Equation" r:id="rId2" imgW="4381200" imgH="469800" progId="Equation.DSMT4">
                  <p:embed/>
                  <p:pic>
                    <p:nvPicPr>
                      <p:cNvPr id="8" name="Object 7">
                        <a:extLst>
                          <a:ext uri="{FF2B5EF4-FFF2-40B4-BE49-F238E27FC236}">
                            <a16:creationId xmlns:a16="http://schemas.microsoft.com/office/drawing/2014/main" id="{B2109BF2-DE09-44AB-BB7C-A1A93C39C78A}"/>
                          </a:ext>
                        </a:extLst>
                      </p:cNvPr>
                      <p:cNvPicPr>
                        <a:picLocks noChangeAspect="1" noChangeArrowheads="1"/>
                      </p:cNvPicPr>
                      <p:nvPr/>
                    </p:nvPicPr>
                    <p:blipFill>
                      <a:blip r:embed="rId3"/>
                      <a:srcRect/>
                      <a:stretch>
                        <a:fillRect/>
                      </a:stretch>
                    </p:blipFill>
                    <p:spPr bwMode="auto">
                      <a:xfrm>
                        <a:off x="451694" y="1848502"/>
                        <a:ext cx="6040438" cy="639763"/>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1712C472-2EDD-4D16-AD4B-AE733CB7306E}"/>
              </a:ext>
            </a:extLst>
          </p:cNvPr>
          <p:cNvSpPr txBox="1"/>
          <p:nvPr/>
        </p:nvSpPr>
        <p:spPr>
          <a:xfrm flipH="1">
            <a:off x="367644" y="4950741"/>
            <a:ext cx="9267928" cy="338554"/>
          </a:xfrm>
          <a:prstGeom prst="rect">
            <a:avLst/>
          </a:prstGeom>
          <a:noFill/>
        </p:spPr>
        <p:txBody>
          <a:bodyPr wrap="square" rtlCol="0">
            <a:spAutoFit/>
          </a:bodyPr>
          <a:lstStyle/>
          <a:p>
            <a:r>
              <a:rPr lang="en-US" sz="1600"/>
              <a:t>We can write this as the typical Poisson bracket thing.  </a:t>
            </a:r>
            <a:endParaRPr lang="en-US"/>
          </a:p>
        </p:txBody>
      </p:sp>
      <p:sp>
        <p:nvSpPr>
          <p:cNvPr id="7" name="TextBox 6">
            <a:extLst>
              <a:ext uri="{FF2B5EF4-FFF2-40B4-BE49-F238E27FC236}">
                <a16:creationId xmlns:a16="http://schemas.microsoft.com/office/drawing/2014/main" id="{5D212CC0-1773-449E-AED1-6ABA6185D9BB}"/>
              </a:ext>
            </a:extLst>
          </p:cNvPr>
          <p:cNvSpPr txBox="1"/>
          <p:nvPr/>
        </p:nvSpPr>
        <p:spPr>
          <a:xfrm flipH="1">
            <a:off x="367644" y="3308396"/>
            <a:ext cx="9267928" cy="584775"/>
          </a:xfrm>
          <a:prstGeom prst="rect">
            <a:avLst/>
          </a:prstGeom>
          <a:noFill/>
        </p:spPr>
        <p:txBody>
          <a:bodyPr wrap="square" rtlCol="0">
            <a:spAutoFit/>
          </a:bodyPr>
          <a:lstStyle/>
          <a:p>
            <a:r>
              <a:rPr lang="en-US" sz="1600"/>
              <a:t>We can take the time-derivative, and similar to how we did in the the thermo file, arrive at the following equation, assuming the forces are somewhat smooth: </a:t>
            </a:r>
            <a:endParaRPr lang="en-US"/>
          </a:p>
        </p:txBody>
      </p:sp>
      <p:graphicFrame>
        <p:nvGraphicFramePr>
          <p:cNvPr id="8" name="Object 7">
            <a:extLst>
              <a:ext uri="{FF2B5EF4-FFF2-40B4-BE49-F238E27FC236}">
                <a16:creationId xmlns:a16="http://schemas.microsoft.com/office/drawing/2014/main" id="{4F2C2344-A9B0-4778-9389-D18B2C2416F5}"/>
              </a:ext>
            </a:extLst>
          </p:cNvPr>
          <p:cNvGraphicFramePr>
            <a:graphicFrameLocks noChangeAspect="1"/>
          </p:cNvGraphicFramePr>
          <p:nvPr>
            <p:extLst>
              <p:ext uri="{D42A27DB-BD31-4B8C-83A1-F6EECF244321}">
                <p14:modId xmlns:p14="http://schemas.microsoft.com/office/powerpoint/2010/main" val="1937669763"/>
              </p:ext>
            </p:extLst>
          </p:nvPr>
        </p:nvGraphicFramePr>
        <p:xfrm>
          <a:off x="468313" y="4077008"/>
          <a:ext cx="3302000" cy="635000"/>
        </p:xfrm>
        <a:graphic>
          <a:graphicData uri="http://schemas.openxmlformats.org/presentationml/2006/ole">
            <mc:AlternateContent xmlns:mc="http://schemas.openxmlformats.org/markup-compatibility/2006">
              <mc:Choice xmlns:v="urn:schemas-microsoft-com:vml" Requires="v">
                <p:oleObj name="Equation" r:id="rId4" imgW="2527200" imgH="482400" progId="Equation.DSMT4">
                  <p:embed/>
                </p:oleObj>
              </mc:Choice>
              <mc:Fallback>
                <p:oleObj name="Equation" r:id="rId4" imgW="2527200" imgH="482400" progId="Equation.DSMT4">
                  <p:embed/>
                  <p:pic>
                    <p:nvPicPr>
                      <p:cNvPr id="0" name="Object 4"/>
                      <p:cNvPicPr>
                        <a:picLocks noChangeAspect="1" noChangeArrowheads="1"/>
                      </p:cNvPicPr>
                      <p:nvPr/>
                    </p:nvPicPr>
                    <p:blipFill>
                      <a:blip r:embed="rId5"/>
                      <a:srcRect/>
                      <a:stretch>
                        <a:fillRect/>
                      </a:stretch>
                    </p:blipFill>
                    <p:spPr bwMode="auto">
                      <a:xfrm>
                        <a:off x="468313" y="4077008"/>
                        <a:ext cx="3302000" cy="635000"/>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7B927333-675B-4F56-860C-DF544ACB246C}"/>
              </a:ext>
            </a:extLst>
          </p:cNvPr>
          <p:cNvGraphicFramePr>
            <a:graphicFrameLocks noChangeAspect="1"/>
          </p:cNvGraphicFramePr>
          <p:nvPr>
            <p:extLst>
              <p:ext uri="{D42A27DB-BD31-4B8C-83A1-F6EECF244321}">
                <p14:modId xmlns:p14="http://schemas.microsoft.com/office/powerpoint/2010/main" val="758728076"/>
              </p:ext>
            </p:extLst>
          </p:nvPr>
        </p:nvGraphicFramePr>
        <p:xfrm>
          <a:off x="4616805" y="4107548"/>
          <a:ext cx="2646362" cy="560388"/>
        </p:xfrm>
        <a:graphic>
          <a:graphicData uri="http://schemas.openxmlformats.org/presentationml/2006/ole">
            <mc:AlternateContent xmlns:mc="http://schemas.openxmlformats.org/markup-compatibility/2006">
              <mc:Choice xmlns:v="urn:schemas-microsoft-com:vml" Requires="v">
                <p:oleObj name="Equation" r:id="rId6" imgW="2044440" imgH="431640" progId="Equation.DSMT4">
                  <p:embed/>
                </p:oleObj>
              </mc:Choice>
              <mc:Fallback>
                <p:oleObj name="Equation" r:id="rId6" imgW="2044440" imgH="431640" progId="Equation.DSMT4">
                  <p:embed/>
                  <p:pic>
                    <p:nvPicPr>
                      <p:cNvPr id="0" name="Object 6"/>
                      <p:cNvPicPr>
                        <a:picLocks noChangeAspect="1" noChangeArrowheads="1"/>
                      </p:cNvPicPr>
                      <p:nvPr/>
                    </p:nvPicPr>
                    <p:blipFill>
                      <a:blip r:embed="rId7"/>
                      <a:srcRect/>
                      <a:stretch>
                        <a:fillRect/>
                      </a:stretch>
                    </p:blipFill>
                    <p:spPr bwMode="auto">
                      <a:xfrm>
                        <a:off x="4616805" y="4107548"/>
                        <a:ext cx="2646362" cy="560388"/>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1CBA15F0-F1BC-47D6-B047-5A16091201CE}"/>
              </a:ext>
            </a:extLst>
          </p:cNvPr>
          <p:cNvGraphicFramePr>
            <a:graphicFrameLocks noChangeAspect="1"/>
          </p:cNvGraphicFramePr>
          <p:nvPr>
            <p:extLst>
              <p:ext uri="{D42A27DB-BD31-4B8C-83A1-F6EECF244321}">
                <p14:modId xmlns:p14="http://schemas.microsoft.com/office/powerpoint/2010/main" val="1208519098"/>
              </p:ext>
            </p:extLst>
          </p:nvPr>
        </p:nvGraphicFramePr>
        <p:xfrm>
          <a:off x="468313" y="5526562"/>
          <a:ext cx="1093020" cy="546511"/>
        </p:xfrm>
        <a:graphic>
          <a:graphicData uri="http://schemas.openxmlformats.org/presentationml/2006/ole">
            <mc:AlternateContent xmlns:mc="http://schemas.openxmlformats.org/markup-compatibility/2006">
              <mc:Choice xmlns:v="urn:schemas-microsoft-com:vml" Requires="v">
                <p:oleObj name="Equation" r:id="rId8" imgW="774364" imgH="393529" progId="Equation.DSMT4">
                  <p:embed/>
                </p:oleObj>
              </mc:Choice>
              <mc:Fallback>
                <p:oleObj name="Equation" r:id="rId8" imgW="774364" imgH="393529" progId="Equation.DSMT4">
                  <p:embed/>
                  <p:pic>
                    <p:nvPicPr>
                      <p:cNvPr id="0" name="Object 66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8313" y="5526562"/>
                        <a:ext cx="1093020" cy="546511"/>
                      </a:xfrm>
                      <a:prstGeom prst="rect">
                        <a:avLst/>
                      </a:prstGeom>
                      <a:solidFill>
                        <a:srgbClr val="CCFFCC"/>
                      </a:solidFill>
                    </p:spPr>
                  </p:pic>
                </p:oleObj>
              </mc:Fallback>
            </mc:AlternateContent>
          </a:graphicData>
        </a:graphic>
      </p:graphicFrame>
      <p:sp>
        <p:nvSpPr>
          <p:cNvPr id="16" name="TextBox 15">
            <a:extLst>
              <a:ext uri="{FF2B5EF4-FFF2-40B4-BE49-F238E27FC236}">
                <a16:creationId xmlns:a16="http://schemas.microsoft.com/office/drawing/2014/main" id="{105CC12B-A23B-47A5-ABEE-A5FDBDE47570}"/>
              </a:ext>
            </a:extLst>
          </p:cNvPr>
          <p:cNvSpPr txBox="1"/>
          <p:nvPr/>
        </p:nvSpPr>
        <p:spPr>
          <a:xfrm flipH="1">
            <a:off x="367644" y="6310340"/>
            <a:ext cx="9267928" cy="338554"/>
          </a:xfrm>
          <a:prstGeom prst="rect">
            <a:avLst/>
          </a:prstGeom>
          <a:noFill/>
        </p:spPr>
        <p:txBody>
          <a:bodyPr wrap="square" rtlCol="0">
            <a:spAutoFit/>
          </a:bodyPr>
          <a:lstStyle/>
          <a:p>
            <a:r>
              <a:rPr lang="en-US" sz="1600"/>
              <a:t>This equation is purely reversible though.  So the thermal bath is apparently treated ad hoc kind of. </a:t>
            </a:r>
          </a:p>
        </p:txBody>
      </p:sp>
      <p:graphicFrame>
        <p:nvGraphicFramePr>
          <p:cNvPr id="17" name="Object 16">
            <a:extLst>
              <a:ext uri="{FF2B5EF4-FFF2-40B4-BE49-F238E27FC236}">
                <a16:creationId xmlns:a16="http://schemas.microsoft.com/office/drawing/2014/main" id="{62FDED1F-E264-48EA-8A5E-86D3DB157FED}"/>
              </a:ext>
            </a:extLst>
          </p:cNvPr>
          <p:cNvGraphicFramePr>
            <a:graphicFrameLocks noChangeAspect="1"/>
          </p:cNvGraphicFramePr>
          <p:nvPr>
            <p:extLst>
              <p:ext uri="{D42A27DB-BD31-4B8C-83A1-F6EECF244321}">
                <p14:modId xmlns:p14="http://schemas.microsoft.com/office/powerpoint/2010/main" val="644515366"/>
              </p:ext>
            </p:extLst>
          </p:nvPr>
        </p:nvGraphicFramePr>
        <p:xfrm>
          <a:off x="468313" y="2672102"/>
          <a:ext cx="3767907" cy="389194"/>
        </p:xfrm>
        <a:graphic>
          <a:graphicData uri="http://schemas.openxmlformats.org/presentationml/2006/ole">
            <mc:AlternateContent xmlns:mc="http://schemas.openxmlformats.org/markup-compatibility/2006">
              <mc:Choice xmlns:v="urn:schemas-microsoft-com:vml" Requires="v">
                <p:oleObj name="Equation" r:id="rId10" imgW="2794000" imgH="292100" progId="Equation.DSMT4">
                  <p:embed/>
                </p:oleObj>
              </mc:Choice>
              <mc:Fallback>
                <p:oleObj name="Equation" r:id="rId10" imgW="2794000" imgH="292100" progId="Equation.DSMT4">
                  <p:embed/>
                  <p:pic>
                    <p:nvPicPr>
                      <p:cNvPr id="0" name="Object 67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8313" y="2672102"/>
                        <a:ext cx="3767907" cy="389194"/>
                      </a:xfrm>
                      <a:prstGeom prst="rect">
                        <a:avLst/>
                      </a:prstGeom>
                      <a:noFill/>
                    </p:spPr>
                  </p:pic>
                </p:oleObj>
              </mc:Fallback>
            </mc:AlternateContent>
          </a:graphicData>
        </a:graphic>
      </p:graphicFrame>
    </p:spTree>
    <p:extLst>
      <p:ext uri="{BB962C8B-B14F-4D97-AF65-F5344CB8AC3E}">
        <p14:creationId xmlns:p14="http://schemas.microsoft.com/office/powerpoint/2010/main" val="3905107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1410878" y="283378"/>
            <a:ext cx="9144000" cy="640449"/>
          </a:xfrm>
        </p:spPr>
        <p:txBody>
          <a:bodyPr/>
          <a:lstStyle/>
          <a:p>
            <a:r>
              <a:rPr lang="en-US" sz="3600" b="1" u="sng">
                <a:latin typeface="+mn-lt"/>
              </a:rPr>
              <a:t>Ensembles and Formalism</a:t>
            </a:r>
            <a:endParaRPr lang="en-US" b="1" u="sng">
              <a:latin typeface="+mn-lt"/>
            </a:endParaRPr>
          </a:p>
        </p:txBody>
      </p:sp>
      <p:sp>
        <p:nvSpPr>
          <p:cNvPr id="6" name="Rectangle 5">
            <a:extLst>
              <a:ext uri="{FF2B5EF4-FFF2-40B4-BE49-F238E27FC236}">
                <a16:creationId xmlns:a16="http://schemas.microsoft.com/office/drawing/2014/main" id="{455AE938-B832-4FC8-A7E6-6A382C1DB1A8}"/>
              </a:ext>
            </a:extLst>
          </p:cNvPr>
          <p:cNvSpPr/>
          <p:nvPr/>
        </p:nvSpPr>
        <p:spPr>
          <a:xfrm>
            <a:off x="220131" y="1491744"/>
            <a:ext cx="11356157" cy="738664"/>
          </a:xfrm>
          <a:prstGeom prst="rect">
            <a:avLst/>
          </a:prstGeom>
        </p:spPr>
        <p:txBody>
          <a:bodyPr wrap="square">
            <a:spAutoFit/>
          </a:bodyPr>
          <a:lstStyle/>
          <a:p>
            <a:r>
              <a:rPr lang="en-US" sz="1400">
                <a:ea typeface="Times New Roman" panose="02020603050405020304" pitchFamily="18" charset="0"/>
              </a:rPr>
              <a:t>A word on counting states in the partition function summation.   When we have distinguishable particles, then every permutation of particles is distinguishable, and counts as a new state.  So if we have N particles distributed among k single particle states, so that the number of particles per state is n­</a:t>
            </a:r>
            <a:r>
              <a:rPr lang="en-US" sz="1400" baseline="-25000">
                <a:ea typeface="Times New Roman" panose="02020603050405020304" pitchFamily="18" charset="0"/>
              </a:rPr>
              <a:t>k</a:t>
            </a:r>
            <a:r>
              <a:rPr lang="en-US" sz="1400">
                <a:ea typeface="Times New Roman" panose="02020603050405020304" pitchFamily="18" charset="0"/>
              </a:rPr>
              <a:t>, then number of distinguishable N-body states is N!/n</a:t>
            </a:r>
            <a:r>
              <a:rPr lang="en-US" sz="1400" baseline="-25000">
                <a:ea typeface="Times New Roman" panose="02020603050405020304" pitchFamily="18" charset="0"/>
              </a:rPr>
              <a:t>1</a:t>
            </a:r>
            <a:r>
              <a:rPr lang="en-US" sz="1400">
                <a:ea typeface="Times New Roman" panose="02020603050405020304" pitchFamily="18" charset="0"/>
              </a:rPr>
              <a:t>!n</a:t>
            </a:r>
            <a:r>
              <a:rPr lang="en-US" sz="1400" baseline="-25000">
                <a:ea typeface="Times New Roman" panose="02020603050405020304" pitchFamily="18" charset="0"/>
              </a:rPr>
              <a:t>2</a:t>
            </a:r>
            <a:r>
              <a:rPr lang="en-US" sz="1400">
                <a:ea typeface="Times New Roman" panose="02020603050405020304" pitchFamily="18" charset="0"/>
              </a:rPr>
              <a:t>!...n</a:t>
            </a:r>
            <a:r>
              <a:rPr lang="en-US" sz="1400" baseline="-25000">
                <a:ea typeface="Times New Roman" panose="02020603050405020304" pitchFamily="18" charset="0"/>
              </a:rPr>
              <a:t>k</a:t>
            </a:r>
            <a:r>
              <a:rPr lang="en-US" sz="1400">
                <a:ea typeface="Times New Roman" panose="02020603050405020304" pitchFamily="18" charset="0"/>
              </a:rPr>
              <a:t>!.  </a:t>
            </a:r>
            <a:endParaRPr lang="en-US" sz="1600">
              <a:ea typeface="Times New Roman" panose="02020603050405020304" pitchFamily="18" charset="0"/>
            </a:endParaRPr>
          </a:p>
        </p:txBody>
      </p:sp>
      <p:sp>
        <p:nvSpPr>
          <p:cNvPr id="9" name="Rectangle 8">
            <a:extLst>
              <a:ext uri="{FF2B5EF4-FFF2-40B4-BE49-F238E27FC236}">
                <a16:creationId xmlns:a16="http://schemas.microsoft.com/office/drawing/2014/main" id="{CEDA6F53-3AD0-4AA5-8394-7FF7F0BD0445}"/>
              </a:ext>
            </a:extLst>
          </p:cNvPr>
          <p:cNvSpPr/>
          <p:nvPr/>
        </p:nvSpPr>
        <p:spPr>
          <a:xfrm>
            <a:off x="220131" y="2309789"/>
            <a:ext cx="10828257" cy="738664"/>
          </a:xfrm>
          <a:prstGeom prst="rect">
            <a:avLst/>
          </a:prstGeom>
        </p:spPr>
        <p:txBody>
          <a:bodyPr wrap="square">
            <a:spAutoFit/>
          </a:bodyPr>
          <a:lstStyle/>
          <a:p>
            <a:r>
              <a:rPr lang="en-US" sz="1400">
                <a:ea typeface="Times New Roman" panose="02020603050405020304" pitchFamily="18" charset="0"/>
              </a:rPr>
              <a:t>If we have identical particles, then this isn’t the case.  And only states in the 2</a:t>
            </a:r>
            <a:r>
              <a:rPr lang="en-US" sz="1400" baseline="30000">
                <a:ea typeface="Times New Roman" panose="02020603050405020304" pitchFamily="18" charset="0"/>
              </a:rPr>
              <a:t>nd</a:t>
            </a:r>
            <a:r>
              <a:rPr lang="en-US" sz="1400">
                <a:ea typeface="Times New Roman" panose="02020603050405020304" pitchFamily="18" charset="0"/>
              </a:rPr>
              <a:t> quantized sense are distinguishable.  That is, only eigenvalue occupation numbers are distinguishable.  So if we have N particles and k bosonic states, then the number of distinguishable N-body states is 1.  And if we have a fermionic system, then its either 1 or 0, depending on whether there are any double occupation numbers.  </a:t>
            </a:r>
          </a:p>
        </p:txBody>
      </p:sp>
      <p:sp>
        <p:nvSpPr>
          <p:cNvPr id="11" name="Rectangle 10">
            <a:extLst>
              <a:ext uri="{FF2B5EF4-FFF2-40B4-BE49-F238E27FC236}">
                <a16:creationId xmlns:a16="http://schemas.microsoft.com/office/drawing/2014/main" id="{A26FDF15-3D7E-4EDD-AFB6-952C48D00754}"/>
              </a:ext>
            </a:extLst>
          </p:cNvPr>
          <p:cNvSpPr/>
          <p:nvPr/>
        </p:nvSpPr>
        <p:spPr>
          <a:xfrm>
            <a:off x="220132" y="3127834"/>
            <a:ext cx="11356156" cy="738664"/>
          </a:xfrm>
          <a:prstGeom prst="rect">
            <a:avLst/>
          </a:prstGeom>
        </p:spPr>
        <p:txBody>
          <a:bodyPr wrap="square">
            <a:spAutoFit/>
          </a:bodyPr>
          <a:lstStyle/>
          <a:p>
            <a:r>
              <a:rPr lang="en-US" sz="1400">
                <a:ea typeface="Times New Roman" panose="02020603050405020304" pitchFamily="18" charset="0"/>
              </a:rPr>
              <a:t>In the high T limit, we can use the classical, distinguishable counting scheme as long as we divided by N!/n</a:t>
            </a:r>
            <a:r>
              <a:rPr lang="en-US" sz="1400" baseline="-25000">
                <a:ea typeface="Times New Roman" panose="02020603050405020304" pitchFamily="18" charset="0"/>
              </a:rPr>
              <a:t>1</a:t>
            </a:r>
            <a:r>
              <a:rPr lang="en-US" sz="1400">
                <a:ea typeface="Times New Roman" panose="02020603050405020304" pitchFamily="18" charset="0"/>
              </a:rPr>
              <a:t>!n</a:t>
            </a:r>
            <a:r>
              <a:rPr lang="en-US" sz="1400" baseline="-25000">
                <a:ea typeface="Times New Roman" panose="02020603050405020304" pitchFamily="18" charset="0"/>
              </a:rPr>
              <a:t>2</a:t>
            </a:r>
            <a:r>
              <a:rPr lang="en-US" sz="1400">
                <a:ea typeface="Times New Roman" panose="02020603050405020304" pitchFamily="18" charset="0"/>
              </a:rPr>
              <a:t>!...n</a:t>
            </a:r>
            <a:r>
              <a:rPr lang="en-US" sz="1400" baseline="-25000">
                <a:ea typeface="Times New Roman" panose="02020603050405020304" pitchFamily="18" charset="0"/>
              </a:rPr>
              <a:t>k</a:t>
            </a:r>
            <a:r>
              <a:rPr lang="en-US" sz="1400">
                <a:ea typeface="Times New Roman" panose="02020603050405020304" pitchFamily="18" charset="0"/>
              </a:rPr>
              <a:t>! ~ N! (for in high T limit, it is unlikely we’ll have more than single occupations for any state).   Additionally, the classical phase space for a 1D particle is dqdp, but this according to quantum mechanics we cannot specify both to such an accuracy.  So what we can do to approximate the result is to use the Heisenberg uncertainty principle.  </a:t>
            </a:r>
          </a:p>
        </p:txBody>
      </p:sp>
      <p:graphicFrame>
        <p:nvGraphicFramePr>
          <p:cNvPr id="17" name="Object 16">
            <a:extLst>
              <a:ext uri="{FF2B5EF4-FFF2-40B4-BE49-F238E27FC236}">
                <a16:creationId xmlns:a16="http://schemas.microsoft.com/office/drawing/2014/main" id="{34D61DF5-7F7B-4BEE-BB70-F56D028D451F}"/>
              </a:ext>
            </a:extLst>
          </p:cNvPr>
          <p:cNvGraphicFramePr>
            <a:graphicFrameLocks noChangeAspect="1"/>
          </p:cNvGraphicFramePr>
          <p:nvPr>
            <p:extLst>
              <p:ext uri="{D42A27DB-BD31-4B8C-83A1-F6EECF244321}">
                <p14:modId xmlns:p14="http://schemas.microsoft.com/office/powerpoint/2010/main" val="2291001249"/>
              </p:ext>
            </p:extLst>
          </p:nvPr>
        </p:nvGraphicFramePr>
        <p:xfrm>
          <a:off x="4592074" y="3945879"/>
          <a:ext cx="1042185" cy="268817"/>
        </p:xfrm>
        <a:graphic>
          <a:graphicData uri="http://schemas.openxmlformats.org/presentationml/2006/ole">
            <mc:AlternateContent xmlns:mc="http://schemas.openxmlformats.org/markup-compatibility/2006">
              <mc:Choice xmlns:v="urn:schemas-microsoft-com:vml" Requires="v">
                <p:oleObj name="Equation" r:id="rId2" imgW="799753" imgH="203112" progId="Equation.DSMT4">
                  <p:embed/>
                </p:oleObj>
              </mc:Choice>
              <mc:Fallback>
                <p:oleObj name="Equation" r:id="rId2" imgW="799753" imgH="203112"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2074" y="3945879"/>
                        <a:ext cx="1042185" cy="268817"/>
                      </a:xfrm>
                      <a:prstGeom prst="rect">
                        <a:avLst/>
                      </a:prstGeom>
                      <a:noFill/>
                    </p:spPr>
                  </p:pic>
                </p:oleObj>
              </mc:Fallback>
            </mc:AlternateContent>
          </a:graphicData>
        </a:graphic>
      </p:graphicFrame>
      <p:sp>
        <p:nvSpPr>
          <p:cNvPr id="18" name="Rectangle 17">
            <a:extLst>
              <a:ext uri="{FF2B5EF4-FFF2-40B4-BE49-F238E27FC236}">
                <a16:creationId xmlns:a16="http://schemas.microsoft.com/office/drawing/2014/main" id="{12BDAD40-1F26-4C7E-96D9-9DA242168AB8}"/>
              </a:ext>
            </a:extLst>
          </p:cNvPr>
          <p:cNvSpPr/>
          <p:nvPr/>
        </p:nvSpPr>
        <p:spPr>
          <a:xfrm>
            <a:off x="220131" y="4364821"/>
            <a:ext cx="6781802" cy="523220"/>
          </a:xfrm>
          <a:prstGeom prst="rect">
            <a:avLst/>
          </a:prstGeom>
        </p:spPr>
        <p:txBody>
          <a:bodyPr wrap="square">
            <a:spAutoFit/>
          </a:bodyPr>
          <a:lstStyle/>
          <a:p>
            <a:r>
              <a:rPr lang="en-US" sz="1400">
                <a:ea typeface="Times New Roman" panose="02020603050405020304" pitchFamily="18" charset="0"/>
              </a:rPr>
              <a:t>This defines the fuzziness of the phase space, and so we shouldn’t break it up into cells any larger than this.  So when in classical space, we should count the states like this,</a:t>
            </a:r>
          </a:p>
        </p:txBody>
      </p:sp>
      <p:graphicFrame>
        <p:nvGraphicFramePr>
          <p:cNvPr id="20" name="Object 19">
            <a:extLst>
              <a:ext uri="{FF2B5EF4-FFF2-40B4-BE49-F238E27FC236}">
                <a16:creationId xmlns:a16="http://schemas.microsoft.com/office/drawing/2014/main" id="{67388F79-B050-411C-BE49-004C0C6FD33F}"/>
              </a:ext>
            </a:extLst>
          </p:cNvPr>
          <p:cNvGraphicFramePr>
            <a:graphicFrameLocks noChangeAspect="1"/>
          </p:cNvGraphicFramePr>
          <p:nvPr>
            <p:extLst>
              <p:ext uri="{D42A27DB-BD31-4B8C-83A1-F6EECF244321}">
                <p14:modId xmlns:p14="http://schemas.microsoft.com/office/powerpoint/2010/main" val="2351974548"/>
              </p:ext>
            </p:extLst>
          </p:nvPr>
        </p:nvGraphicFramePr>
        <p:xfrm>
          <a:off x="7305597" y="4364821"/>
          <a:ext cx="1643669" cy="539153"/>
        </p:xfrm>
        <a:graphic>
          <a:graphicData uri="http://schemas.openxmlformats.org/presentationml/2006/ole">
            <mc:AlternateContent xmlns:mc="http://schemas.openxmlformats.org/markup-compatibility/2006">
              <mc:Choice xmlns:v="urn:schemas-microsoft-com:vml" Requires="v">
                <p:oleObj name="Equation" r:id="rId4" imgW="1397000" imgH="457200" progId="Equation.DSMT4">
                  <p:embed/>
                </p:oleObj>
              </mc:Choice>
              <mc:Fallback>
                <p:oleObj name="Equation" r:id="rId4" imgW="1397000" imgH="4572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05597" y="4364821"/>
                        <a:ext cx="1643669" cy="539153"/>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14930A04-80B9-4A5F-B83F-16EA1840534D}"/>
              </a:ext>
            </a:extLst>
          </p:cNvPr>
          <p:cNvSpPr txBox="1"/>
          <p:nvPr/>
        </p:nvSpPr>
        <p:spPr>
          <a:xfrm>
            <a:off x="220131" y="1252873"/>
            <a:ext cx="1659469" cy="338554"/>
          </a:xfrm>
          <a:prstGeom prst="rect">
            <a:avLst/>
          </a:prstGeom>
          <a:noFill/>
        </p:spPr>
        <p:txBody>
          <a:bodyPr wrap="square" rtlCol="0">
            <a:spAutoFit/>
          </a:bodyPr>
          <a:lstStyle/>
          <a:p>
            <a:r>
              <a:rPr lang="en-US" sz="1600" b="1"/>
              <a:t>Counting states</a:t>
            </a:r>
            <a:endParaRPr lang="en-US" b="1"/>
          </a:p>
        </p:txBody>
      </p:sp>
      <p:sp>
        <p:nvSpPr>
          <p:cNvPr id="10" name="TextBox 9">
            <a:extLst>
              <a:ext uri="{FF2B5EF4-FFF2-40B4-BE49-F238E27FC236}">
                <a16:creationId xmlns:a16="http://schemas.microsoft.com/office/drawing/2014/main" id="{1CD995C9-F3DC-40F0-8542-641C4147B5E6}"/>
              </a:ext>
            </a:extLst>
          </p:cNvPr>
          <p:cNvSpPr txBox="1"/>
          <p:nvPr/>
        </p:nvSpPr>
        <p:spPr>
          <a:xfrm>
            <a:off x="220130" y="5182866"/>
            <a:ext cx="2489203" cy="338554"/>
          </a:xfrm>
          <a:prstGeom prst="rect">
            <a:avLst/>
          </a:prstGeom>
          <a:noFill/>
        </p:spPr>
        <p:txBody>
          <a:bodyPr wrap="square" rtlCol="0">
            <a:spAutoFit/>
          </a:bodyPr>
          <a:lstStyle/>
          <a:p>
            <a:r>
              <a:rPr lang="en-US" sz="1600" b="1"/>
              <a:t>Ensemble equivalency</a:t>
            </a:r>
            <a:endParaRPr lang="en-US" b="1"/>
          </a:p>
        </p:txBody>
      </p:sp>
      <p:sp>
        <p:nvSpPr>
          <p:cNvPr id="4" name="TextBox 3">
            <a:extLst>
              <a:ext uri="{FF2B5EF4-FFF2-40B4-BE49-F238E27FC236}">
                <a16:creationId xmlns:a16="http://schemas.microsoft.com/office/drawing/2014/main" id="{F9A0C536-A6A6-4C20-B129-800D35166CF2}"/>
              </a:ext>
            </a:extLst>
          </p:cNvPr>
          <p:cNvSpPr txBox="1"/>
          <p:nvPr/>
        </p:nvSpPr>
        <p:spPr>
          <a:xfrm>
            <a:off x="220130" y="5436751"/>
            <a:ext cx="11159066" cy="954107"/>
          </a:xfrm>
          <a:prstGeom prst="rect">
            <a:avLst/>
          </a:prstGeom>
          <a:noFill/>
        </p:spPr>
        <p:txBody>
          <a:bodyPr wrap="square" rtlCol="0">
            <a:spAutoFit/>
          </a:bodyPr>
          <a:lstStyle/>
          <a:p>
            <a:r>
              <a:rPr lang="en-US" sz="1400"/>
              <a:t>We’ll note that if we calculate S in the microcanonical ensemble, and then calculate F from it in terms of T, etc.,  we will get the same result as if we calculated F directly from the canonical ensemble.   This means the two ensembles (and same goes for the third) are equivalent basically, and this is the case since, say, the fluctuations in energy and particle number are super small for any decent sized system in the canonical and grand canonical ensembles.  </a:t>
            </a:r>
          </a:p>
        </p:txBody>
      </p:sp>
    </p:spTree>
    <p:extLst>
      <p:ext uri="{BB962C8B-B14F-4D97-AF65-F5344CB8AC3E}">
        <p14:creationId xmlns:p14="http://schemas.microsoft.com/office/powerpoint/2010/main" val="211382272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171374" y="133365"/>
            <a:ext cx="4893999" cy="584775"/>
          </a:xfrm>
          <a:prstGeom prst="rect">
            <a:avLst/>
          </a:prstGeom>
          <a:noFill/>
        </p:spPr>
        <p:txBody>
          <a:bodyPr wrap="square" rtlCol="0">
            <a:spAutoFit/>
          </a:bodyPr>
          <a:lstStyle/>
          <a:p>
            <a:r>
              <a:rPr lang="en-US" sz="3200" b="1" u="sng"/>
              <a:t>Classical NESM (Kubo)</a:t>
            </a:r>
          </a:p>
        </p:txBody>
      </p:sp>
      <p:sp>
        <p:nvSpPr>
          <p:cNvPr id="3" name="TextBox 2">
            <a:extLst>
              <a:ext uri="{FF2B5EF4-FFF2-40B4-BE49-F238E27FC236}">
                <a16:creationId xmlns:a16="http://schemas.microsoft.com/office/drawing/2014/main" id="{1712C472-2EDD-4D16-AD4B-AE733CB7306E}"/>
              </a:ext>
            </a:extLst>
          </p:cNvPr>
          <p:cNvSpPr txBox="1"/>
          <p:nvPr/>
        </p:nvSpPr>
        <p:spPr>
          <a:xfrm flipH="1">
            <a:off x="428960" y="4235381"/>
            <a:ext cx="9267928" cy="584775"/>
          </a:xfrm>
          <a:prstGeom prst="rect">
            <a:avLst/>
          </a:prstGeom>
          <a:noFill/>
        </p:spPr>
        <p:txBody>
          <a:bodyPr wrap="square" rtlCol="0">
            <a:spAutoFit/>
          </a:bodyPr>
          <a:lstStyle/>
          <a:p>
            <a:r>
              <a:rPr lang="en-US" sz="1600"/>
              <a:t>We’ll observe the ‘time-evolution’ operator is the same as in QM, when we use the Baker-Hausdorf theorem.  Plugging this into the formula for an observable average, we have:  </a:t>
            </a:r>
            <a:endParaRPr lang="en-US"/>
          </a:p>
        </p:txBody>
      </p:sp>
      <p:graphicFrame>
        <p:nvGraphicFramePr>
          <p:cNvPr id="9" name="Object 8">
            <a:extLst>
              <a:ext uri="{FF2B5EF4-FFF2-40B4-BE49-F238E27FC236}">
                <a16:creationId xmlns:a16="http://schemas.microsoft.com/office/drawing/2014/main" id="{C570BD5D-F77B-4B1A-B82E-F6F5FA59563F}"/>
              </a:ext>
            </a:extLst>
          </p:cNvPr>
          <p:cNvGraphicFramePr>
            <a:graphicFrameLocks noChangeAspect="1"/>
          </p:cNvGraphicFramePr>
          <p:nvPr>
            <p:extLst>
              <p:ext uri="{D42A27DB-BD31-4B8C-83A1-F6EECF244321}">
                <p14:modId xmlns:p14="http://schemas.microsoft.com/office/powerpoint/2010/main" val="4293366546"/>
              </p:ext>
            </p:extLst>
          </p:nvPr>
        </p:nvGraphicFramePr>
        <p:xfrm>
          <a:off x="518819" y="2459802"/>
          <a:ext cx="4517044" cy="498350"/>
        </p:xfrm>
        <a:graphic>
          <a:graphicData uri="http://schemas.openxmlformats.org/presentationml/2006/ole">
            <mc:AlternateContent xmlns:mc="http://schemas.openxmlformats.org/markup-compatibility/2006">
              <mc:Choice xmlns:v="urn:schemas-microsoft-com:vml" Requires="v">
                <p:oleObj name="Equation" r:id="rId2" imgW="3594100" imgH="393700" progId="Equation.DSMT4">
                  <p:embed/>
                </p:oleObj>
              </mc:Choice>
              <mc:Fallback>
                <p:oleObj name="Equation" r:id="rId2" imgW="3594100" imgH="393700" progId="Equation.DSMT4">
                  <p:embed/>
                  <p:pic>
                    <p:nvPicPr>
                      <p:cNvPr id="0" name="Object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819" y="2459802"/>
                        <a:ext cx="4517044" cy="498350"/>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2C5E1247-5844-44B2-8A33-FA1EEE774BAF}"/>
              </a:ext>
            </a:extLst>
          </p:cNvPr>
          <p:cNvSpPr txBox="1"/>
          <p:nvPr/>
        </p:nvSpPr>
        <p:spPr>
          <a:xfrm>
            <a:off x="432254" y="1015988"/>
            <a:ext cx="10625088" cy="338554"/>
          </a:xfrm>
          <a:prstGeom prst="rect">
            <a:avLst/>
          </a:prstGeom>
          <a:noFill/>
        </p:spPr>
        <p:txBody>
          <a:bodyPr wrap="none" rtlCol="0">
            <a:spAutoFit/>
          </a:bodyPr>
          <a:lstStyle/>
          <a:p>
            <a:r>
              <a:rPr lang="en-US" sz="1600"/>
              <a:t>So say we can split H up into a time-independent part and a time-dependent part, which drives the system out of equilibrium:</a:t>
            </a:r>
            <a:endParaRPr lang="en-US"/>
          </a:p>
        </p:txBody>
      </p:sp>
      <p:graphicFrame>
        <p:nvGraphicFramePr>
          <p:cNvPr id="16" name="Object 15">
            <a:extLst>
              <a:ext uri="{FF2B5EF4-FFF2-40B4-BE49-F238E27FC236}">
                <a16:creationId xmlns:a16="http://schemas.microsoft.com/office/drawing/2014/main" id="{51925A69-99FB-4F3F-900A-39ABD8F5EE78}"/>
              </a:ext>
            </a:extLst>
          </p:cNvPr>
          <p:cNvGraphicFramePr>
            <a:graphicFrameLocks noChangeAspect="1"/>
          </p:cNvGraphicFramePr>
          <p:nvPr>
            <p:extLst>
              <p:ext uri="{D42A27DB-BD31-4B8C-83A1-F6EECF244321}">
                <p14:modId xmlns:p14="http://schemas.microsoft.com/office/powerpoint/2010/main" val="2200093347"/>
              </p:ext>
            </p:extLst>
          </p:nvPr>
        </p:nvGraphicFramePr>
        <p:xfrm>
          <a:off x="518819" y="1514766"/>
          <a:ext cx="1470734" cy="330915"/>
        </p:xfrm>
        <a:graphic>
          <a:graphicData uri="http://schemas.openxmlformats.org/presentationml/2006/ole">
            <mc:AlternateContent xmlns:mc="http://schemas.openxmlformats.org/markup-compatibility/2006">
              <mc:Choice xmlns:v="urn:schemas-microsoft-com:vml" Requires="v">
                <p:oleObj name="Equation" r:id="rId4" imgW="1015920" imgH="228600" progId="Equation.DSMT4">
                  <p:embed/>
                </p:oleObj>
              </mc:Choice>
              <mc:Fallback>
                <p:oleObj name="Equation" r:id="rId4" imgW="1015920" imgH="228600" progId="Equation.DSMT4">
                  <p:embed/>
                  <p:pic>
                    <p:nvPicPr>
                      <p:cNvPr id="0" name=""/>
                      <p:cNvPicPr/>
                      <p:nvPr/>
                    </p:nvPicPr>
                    <p:blipFill>
                      <a:blip r:embed="rId5"/>
                      <a:stretch>
                        <a:fillRect/>
                      </a:stretch>
                    </p:blipFill>
                    <p:spPr>
                      <a:xfrm>
                        <a:off x="518819" y="1514766"/>
                        <a:ext cx="1470734" cy="330915"/>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163DB7A5-8D0B-464E-959A-CFFE9E3B7878}"/>
              </a:ext>
            </a:extLst>
          </p:cNvPr>
          <p:cNvSpPr txBox="1"/>
          <p:nvPr/>
        </p:nvSpPr>
        <p:spPr>
          <a:xfrm>
            <a:off x="432254" y="2014136"/>
            <a:ext cx="2591543" cy="338554"/>
          </a:xfrm>
          <a:prstGeom prst="rect">
            <a:avLst/>
          </a:prstGeom>
          <a:noFill/>
        </p:spPr>
        <p:txBody>
          <a:bodyPr wrap="none" rtlCol="0">
            <a:spAutoFit/>
          </a:bodyPr>
          <a:lstStyle/>
          <a:p>
            <a:r>
              <a:rPr lang="en-US" sz="1600"/>
              <a:t>Then our equation comes to:</a:t>
            </a:r>
            <a:endParaRPr lang="en-US"/>
          </a:p>
        </p:txBody>
      </p:sp>
      <p:sp>
        <p:nvSpPr>
          <p:cNvPr id="18" name="TextBox 17">
            <a:extLst>
              <a:ext uri="{FF2B5EF4-FFF2-40B4-BE49-F238E27FC236}">
                <a16:creationId xmlns:a16="http://schemas.microsoft.com/office/drawing/2014/main" id="{676BE8D4-F143-4029-B515-1C2334F18A10}"/>
              </a:ext>
            </a:extLst>
          </p:cNvPr>
          <p:cNvSpPr txBox="1"/>
          <p:nvPr/>
        </p:nvSpPr>
        <p:spPr>
          <a:xfrm flipH="1">
            <a:off x="432254" y="3136612"/>
            <a:ext cx="3953315" cy="338554"/>
          </a:xfrm>
          <a:prstGeom prst="rect">
            <a:avLst/>
          </a:prstGeom>
          <a:noFill/>
        </p:spPr>
        <p:txBody>
          <a:bodyPr wrap="square" rtlCol="0">
            <a:spAutoFit/>
          </a:bodyPr>
          <a:lstStyle/>
          <a:p>
            <a:r>
              <a:rPr lang="en-US" sz="1600"/>
              <a:t>The solution is, at least to first order in V(t),</a:t>
            </a:r>
            <a:endParaRPr lang="en-US"/>
          </a:p>
        </p:txBody>
      </p:sp>
      <p:graphicFrame>
        <p:nvGraphicFramePr>
          <p:cNvPr id="20" name="Object 19">
            <a:extLst>
              <a:ext uri="{FF2B5EF4-FFF2-40B4-BE49-F238E27FC236}">
                <a16:creationId xmlns:a16="http://schemas.microsoft.com/office/drawing/2014/main" id="{2E993979-C0DD-4A07-B253-D27C97B07706}"/>
              </a:ext>
            </a:extLst>
          </p:cNvPr>
          <p:cNvGraphicFramePr>
            <a:graphicFrameLocks noChangeAspect="1"/>
          </p:cNvGraphicFramePr>
          <p:nvPr>
            <p:extLst>
              <p:ext uri="{D42A27DB-BD31-4B8C-83A1-F6EECF244321}">
                <p14:modId xmlns:p14="http://schemas.microsoft.com/office/powerpoint/2010/main" val="3767364103"/>
              </p:ext>
            </p:extLst>
          </p:nvPr>
        </p:nvGraphicFramePr>
        <p:xfrm>
          <a:off x="518819" y="3533534"/>
          <a:ext cx="9453563" cy="584200"/>
        </p:xfrm>
        <a:graphic>
          <a:graphicData uri="http://schemas.openxmlformats.org/presentationml/2006/ole">
            <mc:AlternateContent xmlns:mc="http://schemas.openxmlformats.org/markup-compatibility/2006">
              <mc:Choice xmlns:v="urn:schemas-microsoft-com:vml" Requires="v">
                <p:oleObj name="Equation" r:id="rId6" imgW="7657920" imgH="469800" progId="Equation.DSMT4">
                  <p:embed/>
                </p:oleObj>
              </mc:Choice>
              <mc:Fallback>
                <p:oleObj name="Equation" r:id="rId6" imgW="7657920" imgH="469800" progId="Equation.DSMT4">
                  <p:embed/>
                  <p:pic>
                    <p:nvPicPr>
                      <p:cNvPr id="0" name="Object 13"/>
                      <p:cNvPicPr>
                        <a:picLocks noChangeAspect="1" noChangeArrowheads="1"/>
                      </p:cNvPicPr>
                      <p:nvPr/>
                    </p:nvPicPr>
                    <p:blipFill>
                      <a:blip r:embed="rId7"/>
                      <a:srcRect/>
                      <a:stretch>
                        <a:fillRect/>
                      </a:stretch>
                    </p:blipFill>
                    <p:spPr bwMode="auto">
                      <a:xfrm>
                        <a:off x="518819" y="3533534"/>
                        <a:ext cx="9453563" cy="584200"/>
                      </a:xfrm>
                      <a:prstGeom prst="rect">
                        <a:avLst/>
                      </a:prstGeom>
                      <a:solidFill>
                        <a:srgbClr val="CCFFCC"/>
                      </a:solidFill>
                    </p:spPr>
                  </p:pic>
                </p:oleObj>
              </mc:Fallback>
            </mc:AlternateContent>
          </a:graphicData>
        </a:graphic>
      </p:graphicFrame>
      <p:graphicFrame>
        <p:nvGraphicFramePr>
          <p:cNvPr id="22" name="Object 21">
            <a:extLst>
              <a:ext uri="{FF2B5EF4-FFF2-40B4-BE49-F238E27FC236}">
                <a16:creationId xmlns:a16="http://schemas.microsoft.com/office/drawing/2014/main" id="{A89244A7-8D4C-407D-911D-07CE35BC5F7C}"/>
              </a:ext>
            </a:extLst>
          </p:cNvPr>
          <p:cNvGraphicFramePr>
            <a:graphicFrameLocks noChangeAspect="1"/>
          </p:cNvGraphicFramePr>
          <p:nvPr>
            <p:extLst>
              <p:ext uri="{D42A27DB-BD31-4B8C-83A1-F6EECF244321}">
                <p14:modId xmlns:p14="http://schemas.microsoft.com/office/powerpoint/2010/main" val="3675866293"/>
              </p:ext>
            </p:extLst>
          </p:nvPr>
        </p:nvGraphicFramePr>
        <p:xfrm>
          <a:off x="518819" y="4937802"/>
          <a:ext cx="3034774" cy="603249"/>
        </p:xfrm>
        <a:graphic>
          <a:graphicData uri="http://schemas.openxmlformats.org/presentationml/2006/ole">
            <mc:AlternateContent xmlns:mc="http://schemas.openxmlformats.org/markup-compatibility/2006">
              <mc:Choice xmlns:v="urn:schemas-microsoft-com:vml" Requires="v">
                <p:oleObj name="Equation" r:id="rId8" imgW="2273300" imgH="457200" progId="Equation.DSMT4">
                  <p:embed/>
                </p:oleObj>
              </mc:Choice>
              <mc:Fallback>
                <p:oleObj name="Equation" r:id="rId8" imgW="2273300" imgH="457200" progId="Equation.DSMT4">
                  <p:embed/>
                  <p:pic>
                    <p:nvPicPr>
                      <p:cNvPr id="0" name="Object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8819" y="4937802"/>
                        <a:ext cx="3034774" cy="603249"/>
                      </a:xfrm>
                      <a:prstGeom prst="rect">
                        <a:avLst/>
                      </a:prstGeom>
                      <a:solidFill>
                        <a:srgbClr val="CCFFCC"/>
                      </a:solidFill>
                    </p:spPr>
                  </p:pic>
                </p:oleObj>
              </mc:Fallback>
            </mc:AlternateContent>
          </a:graphicData>
        </a:graphic>
      </p:graphicFrame>
      <p:graphicFrame>
        <p:nvGraphicFramePr>
          <p:cNvPr id="24" name="Object 23">
            <a:extLst>
              <a:ext uri="{FF2B5EF4-FFF2-40B4-BE49-F238E27FC236}">
                <a16:creationId xmlns:a16="http://schemas.microsoft.com/office/drawing/2014/main" id="{4E8953AF-EBE3-45F2-B3C1-246D07061D6D}"/>
              </a:ext>
            </a:extLst>
          </p:cNvPr>
          <p:cNvGraphicFramePr>
            <a:graphicFrameLocks noChangeAspect="1"/>
          </p:cNvGraphicFramePr>
          <p:nvPr>
            <p:extLst>
              <p:ext uri="{D42A27DB-BD31-4B8C-83A1-F6EECF244321}">
                <p14:modId xmlns:p14="http://schemas.microsoft.com/office/powerpoint/2010/main" val="2934192002"/>
              </p:ext>
            </p:extLst>
          </p:nvPr>
        </p:nvGraphicFramePr>
        <p:xfrm>
          <a:off x="4558898" y="5026632"/>
          <a:ext cx="5413484" cy="366946"/>
        </p:xfrm>
        <a:graphic>
          <a:graphicData uri="http://schemas.openxmlformats.org/presentationml/2006/ole">
            <mc:AlternateContent xmlns:mc="http://schemas.openxmlformats.org/markup-compatibility/2006">
              <mc:Choice xmlns:v="urn:schemas-microsoft-com:vml" Requires="v">
                <p:oleObj name="Equation" r:id="rId10" imgW="4165600" imgH="279400" progId="Equation.DSMT4">
                  <p:embed/>
                </p:oleObj>
              </mc:Choice>
              <mc:Fallback>
                <p:oleObj name="Equation" r:id="rId10" imgW="4165600" imgH="279400" progId="Equation.DSMT4">
                  <p:embed/>
                  <p:pic>
                    <p:nvPicPr>
                      <p:cNvPr id="0" name="Object 1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58898" y="5026632"/>
                        <a:ext cx="5413484" cy="366946"/>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96100512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171374" y="133365"/>
            <a:ext cx="4470397" cy="584775"/>
          </a:xfrm>
          <a:prstGeom prst="rect">
            <a:avLst/>
          </a:prstGeom>
          <a:noFill/>
        </p:spPr>
        <p:txBody>
          <a:bodyPr wrap="square" rtlCol="0">
            <a:spAutoFit/>
          </a:bodyPr>
          <a:lstStyle/>
          <a:p>
            <a:r>
              <a:rPr lang="en-US" sz="3200" b="1" u="sng"/>
              <a:t>Classical NESM (RTA)</a:t>
            </a:r>
          </a:p>
        </p:txBody>
      </p:sp>
      <p:sp>
        <p:nvSpPr>
          <p:cNvPr id="3" name="TextBox 2">
            <a:extLst>
              <a:ext uri="{FF2B5EF4-FFF2-40B4-BE49-F238E27FC236}">
                <a16:creationId xmlns:a16="http://schemas.microsoft.com/office/drawing/2014/main" id="{1712C472-2EDD-4D16-AD4B-AE733CB7306E}"/>
              </a:ext>
            </a:extLst>
          </p:cNvPr>
          <p:cNvSpPr txBox="1"/>
          <p:nvPr/>
        </p:nvSpPr>
        <p:spPr>
          <a:xfrm flipH="1">
            <a:off x="298508" y="973446"/>
            <a:ext cx="11171442" cy="584775"/>
          </a:xfrm>
          <a:prstGeom prst="rect">
            <a:avLst/>
          </a:prstGeom>
          <a:noFill/>
        </p:spPr>
        <p:txBody>
          <a:bodyPr wrap="square" rtlCol="0">
            <a:spAutoFit/>
          </a:bodyPr>
          <a:lstStyle/>
          <a:p>
            <a:r>
              <a:rPr lang="en-US" sz="1600"/>
              <a:t>Anyway, typically we are interested in a more restricted equation – the single particle distribution function.  So going back to our original equation, we move the force terms to the right,  </a:t>
            </a:r>
            <a:endParaRPr lang="en-US"/>
          </a:p>
        </p:txBody>
      </p:sp>
      <p:graphicFrame>
        <p:nvGraphicFramePr>
          <p:cNvPr id="6" name="Object 5">
            <a:extLst>
              <a:ext uri="{FF2B5EF4-FFF2-40B4-BE49-F238E27FC236}">
                <a16:creationId xmlns:a16="http://schemas.microsoft.com/office/drawing/2014/main" id="{B538EA81-9293-47BD-8CFE-D1C4172F3D1E}"/>
              </a:ext>
            </a:extLst>
          </p:cNvPr>
          <p:cNvGraphicFramePr>
            <a:graphicFrameLocks noChangeAspect="1"/>
          </p:cNvGraphicFramePr>
          <p:nvPr>
            <p:extLst>
              <p:ext uri="{D42A27DB-BD31-4B8C-83A1-F6EECF244321}">
                <p14:modId xmlns:p14="http://schemas.microsoft.com/office/powerpoint/2010/main" val="2076872843"/>
              </p:ext>
            </p:extLst>
          </p:nvPr>
        </p:nvGraphicFramePr>
        <p:xfrm>
          <a:off x="400050" y="1670040"/>
          <a:ext cx="7126288" cy="688975"/>
        </p:xfrm>
        <a:graphic>
          <a:graphicData uri="http://schemas.openxmlformats.org/presentationml/2006/ole">
            <mc:AlternateContent xmlns:mc="http://schemas.openxmlformats.org/markup-compatibility/2006">
              <mc:Choice xmlns:v="urn:schemas-microsoft-com:vml" Requires="v">
                <p:oleObj name="Equation" r:id="rId2" imgW="5168880" imgH="507960" progId="Equation.DSMT4">
                  <p:embed/>
                </p:oleObj>
              </mc:Choice>
              <mc:Fallback>
                <p:oleObj name="Equation" r:id="rId2" imgW="5168880" imgH="507960" progId="Equation.DSMT4">
                  <p:embed/>
                  <p:pic>
                    <p:nvPicPr>
                      <p:cNvPr id="6" name="Object 5">
                        <a:extLst>
                          <a:ext uri="{FF2B5EF4-FFF2-40B4-BE49-F238E27FC236}">
                            <a16:creationId xmlns:a16="http://schemas.microsoft.com/office/drawing/2014/main" id="{B538EA81-9293-47BD-8CFE-D1C4172F3D1E}"/>
                          </a:ext>
                        </a:extLst>
                      </p:cNvPr>
                      <p:cNvPicPr>
                        <a:picLocks noChangeAspect="1" noChangeArrowheads="1"/>
                      </p:cNvPicPr>
                      <p:nvPr/>
                    </p:nvPicPr>
                    <p:blipFill>
                      <a:blip r:embed="rId3"/>
                      <a:srcRect/>
                      <a:stretch>
                        <a:fillRect/>
                      </a:stretch>
                    </p:blipFill>
                    <p:spPr bwMode="auto">
                      <a:xfrm>
                        <a:off x="400050" y="1670040"/>
                        <a:ext cx="7126288" cy="688975"/>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B769CE0A-B43F-4157-85E1-696E72A4949E}"/>
              </a:ext>
            </a:extLst>
          </p:cNvPr>
          <p:cNvGraphicFramePr>
            <a:graphicFrameLocks noChangeAspect="1"/>
          </p:cNvGraphicFramePr>
          <p:nvPr>
            <p:extLst>
              <p:ext uri="{D42A27DB-BD31-4B8C-83A1-F6EECF244321}">
                <p14:modId xmlns:p14="http://schemas.microsoft.com/office/powerpoint/2010/main" val="743727082"/>
              </p:ext>
            </p:extLst>
          </p:nvPr>
        </p:nvGraphicFramePr>
        <p:xfrm>
          <a:off x="352425" y="3001963"/>
          <a:ext cx="7502525" cy="603250"/>
        </p:xfrm>
        <a:graphic>
          <a:graphicData uri="http://schemas.openxmlformats.org/presentationml/2006/ole">
            <mc:AlternateContent xmlns:mc="http://schemas.openxmlformats.org/markup-compatibility/2006">
              <mc:Choice xmlns:v="urn:schemas-microsoft-com:vml" Requires="v">
                <p:oleObj name="Equation" r:id="rId4" imgW="5460840" imgH="431640" progId="Equation.DSMT4">
                  <p:embed/>
                </p:oleObj>
              </mc:Choice>
              <mc:Fallback>
                <p:oleObj name="Equation" r:id="rId4" imgW="5460840" imgH="431640" progId="Equation.DSMT4">
                  <p:embed/>
                  <p:pic>
                    <p:nvPicPr>
                      <p:cNvPr id="13" name="Object 12">
                        <a:extLst>
                          <a:ext uri="{FF2B5EF4-FFF2-40B4-BE49-F238E27FC236}">
                            <a16:creationId xmlns:a16="http://schemas.microsoft.com/office/drawing/2014/main" id="{B769CE0A-B43F-4157-85E1-696E72A4949E}"/>
                          </a:ext>
                        </a:extLst>
                      </p:cNvPr>
                      <p:cNvPicPr>
                        <a:picLocks noChangeAspect="1" noChangeArrowheads="1"/>
                      </p:cNvPicPr>
                      <p:nvPr/>
                    </p:nvPicPr>
                    <p:blipFill>
                      <a:blip r:embed="rId5"/>
                      <a:srcRect/>
                      <a:stretch>
                        <a:fillRect/>
                      </a:stretch>
                    </p:blipFill>
                    <p:spPr bwMode="auto">
                      <a:xfrm>
                        <a:off x="352425" y="3001963"/>
                        <a:ext cx="7502525" cy="603250"/>
                      </a:xfrm>
                      <a:prstGeom prst="rect">
                        <a:avLst/>
                      </a:prstGeom>
                      <a:solidFill>
                        <a:srgbClr val="FFD5F3"/>
                      </a:solidFill>
                    </p:spPr>
                  </p:pic>
                </p:oleObj>
              </mc:Fallback>
            </mc:AlternateContent>
          </a:graphicData>
        </a:graphic>
      </p:graphicFrame>
      <p:graphicFrame>
        <p:nvGraphicFramePr>
          <p:cNvPr id="14" name="Object 13">
            <a:extLst>
              <a:ext uri="{FF2B5EF4-FFF2-40B4-BE49-F238E27FC236}">
                <a16:creationId xmlns:a16="http://schemas.microsoft.com/office/drawing/2014/main" id="{99F9B863-2669-46EB-B42B-265C7069CE48}"/>
              </a:ext>
            </a:extLst>
          </p:cNvPr>
          <p:cNvGraphicFramePr>
            <a:graphicFrameLocks noChangeAspect="1"/>
          </p:cNvGraphicFramePr>
          <p:nvPr>
            <p:extLst>
              <p:ext uri="{D42A27DB-BD31-4B8C-83A1-F6EECF244321}">
                <p14:modId xmlns:p14="http://schemas.microsoft.com/office/powerpoint/2010/main" val="3030951752"/>
              </p:ext>
            </p:extLst>
          </p:nvPr>
        </p:nvGraphicFramePr>
        <p:xfrm>
          <a:off x="8549474" y="3172198"/>
          <a:ext cx="2257425" cy="261938"/>
        </p:xfrm>
        <a:graphic>
          <a:graphicData uri="http://schemas.openxmlformats.org/presentationml/2006/ole">
            <mc:AlternateContent xmlns:mc="http://schemas.openxmlformats.org/markup-compatibility/2006">
              <mc:Choice xmlns:v="urn:schemas-microsoft-com:vml" Requires="v">
                <p:oleObj name="Equation" r:id="rId6" imgW="1739880" imgH="203040" progId="Equation.DSMT4">
                  <p:embed/>
                </p:oleObj>
              </mc:Choice>
              <mc:Fallback>
                <p:oleObj name="Equation" r:id="rId6" imgW="1739880" imgH="203040" progId="Equation.DSMT4">
                  <p:embed/>
                  <p:pic>
                    <p:nvPicPr>
                      <p:cNvPr id="14" name="Object 13">
                        <a:extLst>
                          <a:ext uri="{FF2B5EF4-FFF2-40B4-BE49-F238E27FC236}">
                            <a16:creationId xmlns:a16="http://schemas.microsoft.com/office/drawing/2014/main" id="{99F9B863-2669-46EB-B42B-265C7069CE48}"/>
                          </a:ext>
                        </a:extLst>
                      </p:cNvPr>
                      <p:cNvPicPr>
                        <a:picLocks noChangeAspect="1" noChangeArrowheads="1"/>
                      </p:cNvPicPr>
                      <p:nvPr/>
                    </p:nvPicPr>
                    <p:blipFill>
                      <a:blip r:embed="rId7"/>
                      <a:srcRect/>
                      <a:stretch>
                        <a:fillRect/>
                      </a:stretch>
                    </p:blipFill>
                    <p:spPr bwMode="auto">
                      <a:xfrm>
                        <a:off x="8549474" y="3172198"/>
                        <a:ext cx="2257425" cy="261938"/>
                      </a:xfrm>
                      <a:prstGeom prst="rect">
                        <a:avLst/>
                      </a:prstGeom>
                      <a:noFill/>
                    </p:spPr>
                  </p:pic>
                </p:oleObj>
              </mc:Fallback>
            </mc:AlternateContent>
          </a:graphicData>
        </a:graphic>
      </p:graphicFrame>
      <p:sp>
        <p:nvSpPr>
          <p:cNvPr id="4" name="Rectangle 3">
            <a:extLst>
              <a:ext uri="{FF2B5EF4-FFF2-40B4-BE49-F238E27FC236}">
                <a16:creationId xmlns:a16="http://schemas.microsoft.com/office/drawing/2014/main" id="{CAD1D2AD-6BC6-448F-9C72-DA3E13ABF4E8}"/>
              </a:ext>
            </a:extLst>
          </p:cNvPr>
          <p:cNvSpPr/>
          <p:nvPr/>
        </p:nvSpPr>
        <p:spPr>
          <a:xfrm>
            <a:off x="298508" y="2507331"/>
            <a:ext cx="3872599" cy="338554"/>
          </a:xfrm>
          <a:prstGeom prst="rect">
            <a:avLst/>
          </a:prstGeom>
        </p:spPr>
        <p:txBody>
          <a:bodyPr wrap="none">
            <a:spAutoFit/>
          </a:bodyPr>
          <a:lstStyle/>
          <a:p>
            <a:r>
              <a:rPr lang="en-US" sz="1600"/>
              <a:t>and integrate over N-1 particles. We obtain: </a:t>
            </a:r>
          </a:p>
        </p:txBody>
      </p:sp>
      <p:sp>
        <p:nvSpPr>
          <p:cNvPr id="10" name="Rectangle 9">
            <a:extLst>
              <a:ext uri="{FF2B5EF4-FFF2-40B4-BE49-F238E27FC236}">
                <a16:creationId xmlns:a16="http://schemas.microsoft.com/office/drawing/2014/main" id="{0DB64AC9-308D-4611-8129-17B278BA27C5}"/>
              </a:ext>
            </a:extLst>
          </p:cNvPr>
          <p:cNvSpPr/>
          <p:nvPr/>
        </p:nvSpPr>
        <p:spPr>
          <a:xfrm>
            <a:off x="298508" y="3802336"/>
            <a:ext cx="11091542" cy="584775"/>
          </a:xfrm>
          <a:prstGeom prst="rect">
            <a:avLst/>
          </a:prstGeom>
        </p:spPr>
        <p:txBody>
          <a:bodyPr wrap="square">
            <a:spAutoFit/>
          </a:bodyPr>
          <a:lstStyle/>
          <a:p>
            <a:r>
              <a:rPr lang="en-US" sz="1600"/>
              <a:t>This is our ‘Boltzman’ equation. Oh, and, if we want to include something like forces coming from randomly positioned impurities within the sample, then we’d get, after impurity averaging:</a:t>
            </a:r>
          </a:p>
        </p:txBody>
      </p:sp>
      <p:graphicFrame>
        <p:nvGraphicFramePr>
          <p:cNvPr id="7" name="Object 6">
            <a:extLst>
              <a:ext uri="{FF2B5EF4-FFF2-40B4-BE49-F238E27FC236}">
                <a16:creationId xmlns:a16="http://schemas.microsoft.com/office/drawing/2014/main" id="{38E85958-468D-49DC-92B8-FA08C32CEFD5}"/>
              </a:ext>
            </a:extLst>
          </p:cNvPr>
          <p:cNvGraphicFramePr>
            <a:graphicFrameLocks noChangeAspect="1"/>
          </p:cNvGraphicFramePr>
          <p:nvPr>
            <p:extLst>
              <p:ext uri="{D42A27DB-BD31-4B8C-83A1-F6EECF244321}">
                <p14:modId xmlns:p14="http://schemas.microsoft.com/office/powerpoint/2010/main" val="1599635189"/>
              </p:ext>
            </p:extLst>
          </p:nvPr>
        </p:nvGraphicFramePr>
        <p:xfrm>
          <a:off x="317500" y="4654550"/>
          <a:ext cx="11052175" cy="565150"/>
        </p:xfrm>
        <a:graphic>
          <a:graphicData uri="http://schemas.openxmlformats.org/presentationml/2006/ole">
            <mc:AlternateContent xmlns:mc="http://schemas.openxmlformats.org/markup-compatibility/2006">
              <mc:Choice xmlns:v="urn:schemas-microsoft-com:vml" Requires="v">
                <p:oleObj name="Equation" r:id="rId8" imgW="8584920" imgH="444240" progId="Equation.DSMT4">
                  <p:embed/>
                </p:oleObj>
              </mc:Choice>
              <mc:Fallback>
                <p:oleObj name="Equation" r:id="rId8" imgW="8584920" imgH="444240" progId="Equation.DSMT4">
                  <p:embed/>
                  <p:pic>
                    <p:nvPicPr>
                      <p:cNvPr id="0" name="Object 1"/>
                      <p:cNvPicPr>
                        <a:picLocks noChangeAspect="1" noChangeArrowheads="1"/>
                      </p:cNvPicPr>
                      <p:nvPr/>
                    </p:nvPicPr>
                    <p:blipFill>
                      <a:blip r:embed="rId9"/>
                      <a:srcRect/>
                      <a:stretch>
                        <a:fillRect/>
                      </a:stretch>
                    </p:blipFill>
                    <p:spPr bwMode="auto">
                      <a:xfrm>
                        <a:off x="317500" y="4654550"/>
                        <a:ext cx="11052175" cy="565150"/>
                      </a:xfrm>
                      <a:prstGeom prst="rect">
                        <a:avLst/>
                      </a:prstGeom>
                      <a:solidFill>
                        <a:srgbClr val="CDD9EF"/>
                      </a:solidFill>
                    </p:spPr>
                  </p:pic>
                </p:oleObj>
              </mc:Fallback>
            </mc:AlternateContent>
          </a:graphicData>
        </a:graphic>
      </p:graphicFrame>
      <p:sp>
        <p:nvSpPr>
          <p:cNvPr id="12" name="TextBox 11">
            <a:extLst>
              <a:ext uri="{FF2B5EF4-FFF2-40B4-BE49-F238E27FC236}">
                <a16:creationId xmlns:a16="http://schemas.microsoft.com/office/drawing/2014/main" id="{3251FAE2-9EBD-473A-BCCF-5AEB7CA54164}"/>
              </a:ext>
            </a:extLst>
          </p:cNvPr>
          <p:cNvSpPr txBox="1"/>
          <p:nvPr/>
        </p:nvSpPr>
        <p:spPr>
          <a:xfrm>
            <a:off x="233038" y="5434751"/>
            <a:ext cx="11020425" cy="1077218"/>
          </a:xfrm>
          <a:prstGeom prst="rect">
            <a:avLst/>
          </a:prstGeom>
          <a:noFill/>
        </p:spPr>
        <p:txBody>
          <a:bodyPr wrap="square">
            <a:spAutoFit/>
          </a:bodyPr>
          <a:lstStyle/>
          <a:p>
            <a:r>
              <a:rPr lang="en-US" sz="1600"/>
              <a:t>Now the RHS is approximated in various ways, and these approximations are ultimately responsible for introducing irreversibility into the equation.  FWIW then, the equilibrium solution f</a:t>
            </a:r>
            <a:r>
              <a:rPr lang="en-US" sz="1600" baseline="-25000"/>
              <a:t>eq</a:t>
            </a:r>
            <a:r>
              <a:rPr lang="en-US" sz="1600"/>
              <a:t>(</a:t>
            </a:r>
            <a:r>
              <a:rPr lang="en-US" sz="1600" b="1"/>
              <a:t>r</a:t>
            </a:r>
            <a:r>
              <a:rPr lang="en-US" sz="1600"/>
              <a:t>,</a:t>
            </a:r>
            <a:r>
              <a:rPr lang="en-US" sz="1600" b="1"/>
              <a:t>p</a:t>
            </a:r>
            <a:r>
              <a:rPr lang="en-US" sz="1600"/>
              <a:t>) to this equation would then be the time-independent solution to the equation in the absence of any F</a:t>
            </a:r>
            <a:r>
              <a:rPr lang="en-US" sz="1600" baseline="-25000"/>
              <a:t>nc</a:t>
            </a:r>
            <a:r>
              <a:rPr lang="en-US" sz="1600"/>
              <a:t> in F</a:t>
            </a:r>
            <a:r>
              <a:rPr lang="en-US" sz="1600" baseline="-25000"/>
              <a:t>ext</a:t>
            </a:r>
            <a:r>
              <a:rPr lang="en-US" sz="1600"/>
              <a:t> and absence of RHS as well.  This takes form f</a:t>
            </a:r>
            <a:r>
              <a:rPr lang="en-US" sz="1600" baseline="-25000"/>
              <a:t>eq</a:t>
            </a:r>
            <a:r>
              <a:rPr lang="en-US" sz="1600"/>
              <a:t> = f(k</a:t>
            </a:r>
            <a:r>
              <a:rPr lang="en-US" sz="1600" baseline="30000"/>
              <a:t>2</a:t>
            </a:r>
            <a:r>
              <a:rPr lang="en-US" sz="1600"/>
              <a:t>/2m + </a:t>
            </a:r>
            <a:r>
              <a:rPr lang="el-GR" sz="1600"/>
              <a:t>φ</a:t>
            </a:r>
            <a:r>
              <a:rPr lang="en-US" sz="1600"/>
              <a:t>(r)).  What the exact form of f is cannot be ascertained in the RTA approximation, but could be in more accurate approximation to follow.</a:t>
            </a:r>
          </a:p>
        </p:txBody>
      </p:sp>
    </p:spTree>
    <p:extLst>
      <p:ext uri="{BB962C8B-B14F-4D97-AF65-F5344CB8AC3E}">
        <p14:creationId xmlns:p14="http://schemas.microsoft.com/office/powerpoint/2010/main" val="177795638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471168" y="86093"/>
            <a:ext cx="4003753" cy="584775"/>
          </a:xfrm>
          <a:prstGeom prst="rect">
            <a:avLst/>
          </a:prstGeom>
          <a:noFill/>
        </p:spPr>
        <p:txBody>
          <a:bodyPr wrap="square" rtlCol="0">
            <a:spAutoFit/>
          </a:bodyPr>
          <a:lstStyle/>
          <a:p>
            <a:r>
              <a:rPr lang="en-US" sz="3200" b="1" u="sng"/>
              <a:t>Classical NESM (RTA)</a:t>
            </a:r>
          </a:p>
        </p:txBody>
      </p:sp>
      <p:graphicFrame>
        <p:nvGraphicFramePr>
          <p:cNvPr id="13" name="Object 12">
            <a:extLst>
              <a:ext uri="{FF2B5EF4-FFF2-40B4-BE49-F238E27FC236}">
                <a16:creationId xmlns:a16="http://schemas.microsoft.com/office/drawing/2014/main" id="{B769CE0A-B43F-4157-85E1-696E72A4949E}"/>
              </a:ext>
            </a:extLst>
          </p:cNvPr>
          <p:cNvGraphicFramePr>
            <a:graphicFrameLocks noChangeAspect="1"/>
          </p:cNvGraphicFramePr>
          <p:nvPr>
            <p:extLst>
              <p:ext uri="{D42A27DB-BD31-4B8C-83A1-F6EECF244321}">
                <p14:modId xmlns:p14="http://schemas.microsoft.com/office/powerpoint/2010/main" val="1294508079"/>
              </p:ext>
            </p:extLst>
          </p:nvPr>
        </p:nvGraphicFramePr>
        <p:xfrm>
          <a:off x="382588" y="3922684"/>
          <a:ext cx="5967412" cy="639763"/>
        </p:xfrm>
        <a:graphic>
          <a:graphicData uri="http://schemas.openxmlformats.org/presentationml/2006/ole">
            <mc:AlternateContent xmlns:mc="http://schemas.openxmlformats.org/markup-compatibility/2006">
              <mc:Choice xmlns:v="urn:schemas-microsoft-com:vml" Requires="v">
                <p:oleObj name="Equation" r:id="rId2" imgW="4343400" imgH="457200" progId="Equation.DSMT4">
                  <p:embed/>
                </p:oleObj>
              </mc:Choice>
              <mc:Fallback>
                <p:oleObj name="Equation" r:id="rId2" imgW="4343400" imgH="457200" progId="Equation.DSMT4">
                  <p:embed/>
                  <p:pic>
                    <p:nvPicPr>
                      <p:cNvPr id="13" name="Object 12">
                        <a:extLst>
                          <a:ext uri="{FF2B5EF4-FFF2-40B4-BE49-F238E27FC236}">
                            <a16:creationId xmlns:a16="http://schemas.microsoft.com/office/drawing/2014/main" id="{B769CE0A-B43F-4157-85E1-696E72A4949E}"/>
                          </a:ext>
                        </a:extLst>
                      </p:cNvPr>
                      <p:cNvPicPr>
                        <a:picLocks noChangeAspect="1" noChangeArrowheads="1"/>
                      </p:cNvPicPr>
                      <p:nvPr/>
                    </p:nvPicPr>
                    <p:blipFill>
                      <a:blip r:embed="rId3"/>
                      <a:srcRect/>
                      <a:stretch>
                        <a:fillRect/>
                      </a:stretch>
                    </p:blipFill>
                    <p:spPr bwMode="auto">
                      <a:xfrm>
                        <a:off x="382588" y="3922684"/>
                        <a:ext cx="5967412" cy="639763"/>
                      </a:xfrm>
                      <a:prstGeom prst="rect">
                        <a:avLst/>
                      </a:prstGeom>
                      <a:noFill/>
                      <a:ln>
                        <a:solidFill>
                          <a:schemeClr val="accent1"/>
                        </a:solidFill>
                      </a:ln>
                    </p:spPr>
                  </p:pic>
                </p:oleObj>
              </mc:Fallback>
            </mc:AlternateContent>
          </a:graphicData>
        </a:graphic>
      </p:graphicFrame>
      <p:sp>
        <p:nvSpPr>
          <p:cNvPr id="5" name="TextBox 4">
            <a:extLst>
              <a:ext uri="{FF2B5EF4-FFF2-40B4-BE49-F238E27FC236}">
                <a16:creationId xmlns:a16="http://schemas.microsoft.com/office/drawing/2014/main" id="{15DEC327-9DDA-4E6E-9F1B-83401B8588F0}"/>
              </a:ext>
            </a:extLst>
          </p:cNvPr>
          <p:cNvSpPr txBox="1"/>
          <p:nvPr/>
        </p:nvSpPr>
        <p:spPr>
          <a:xfrm>
            <a:off x="281597" y="1070430"/>
            <a:ext cx="11343649" cy="523220"/>
          </a:xfrm>
          <a:prstGeom prst="rect">
            <a:avLst/>
          </a:prstGeom>
          <a:noFill/>
        </p:spPr>
        <p:txBody>
          <a:bodyPr wrap="square" rtlCol="0">
            <a:spAutoFit/>
          </a:bodyPr>
          <a:lstStyle/>
          <a:p>
            <a:r>
              <a:rPr lang="en-US" sz="1400"/>
              <a:t>Purely phenomenologically, the RHS of our  term can be modelled as a scattering term, responsible for establishing local equilibrium.  Let the probability for scattering out of state (</a:t>
            </a:r>
            <a:r>
              <a:rPr lang="en-US" sz="1400" b="1"/>
              <a:t>r</a:t>
            </a:r>
            <a:r>
              <a:rPr lang="en-US" sz="1400"/>
              <a:t>,</a:t>
            </a:r>
            <a:r>
              <a:rPr lang="en-US" sz="1400" b="1"/>
              <a:t>p</a:t>
            </a:r>
            <a:r>
              <a:rPr lang="en-US" sz="1400"/>
              <a:t>) be given by the first line.  </a:t>
            </a:r>
            <a:endParaRPr lang="en-US" sz="1600"/>
          </a:p>
        </p:txBody>
      </p:sp>
      <p:sp>
        <p:nvSpPr>
          <p:cNvPr id="16" name="TextBox 15">
            <a:extLst>
              <a:ext uri="{FF2B5EF4-FFF2-40B4-BE49-F238E27FC236}">
                <a16:creationId xmlns:a16="http://schemas.microsoft.com/office/drawing/2014/main" id="{A3FC0566-C699-4FC8-BC1B-2C91D84C012F}"/>
              </a:ext>
            </a:extLst>
          </p:cNvPr>
          <p:cNvSpPr txBox="1"/>
          <p:nvPr/>
        </p:nvSpPr>
        <p:spPr>
          <a:xfrm>
            <a:off x="291024" y="759149"/>
            <a:ext cx="3725693" cy="369332"/>
          </a:xfrm>
          <a:prstGeom prst="rect">
            <a:avLst/>
          </a:prstGeom>
          <a:noFill/>
        </p:spPr>
        <p:txBody>
          <a:bodyPr wrap="square" rtlCol="0">
            <a:spAutoFit/>
          </a:bodyPr>
          <a:lstStyle/>
          <a:p>
            <a:r>
              <a:rPr lang="en-US" b="1"/>
              <a:t>Relaxation Time Approximation</a:t>
            </a:r>
          </a:p>
        </p:txBody>
      </p:sp>
      <p:graphicFrame>
        <p:nvGraphicFramePr>
          <p:cNvPr id="17" name="Object 16">
            <a:extLst>
              <a:ext uri="{FF2B5EF4-FFF2-40B4-BE49-F238E27FC236}">
                <a16:creationId xmlns:a16="http://schemas.microsoft.com/office/drawing/2014/main" id="{C2B9059C-62D4-404E-9A0C-26CC1151FD96}"/>
              </a:ext>
            </a:extLst>
          </p:cNvPr>
          <p:cNvGraphicFramePr>
            <a:graphicFrameLocks noChangeAspect="1"/>
          </p:cNvGraphicFramePr>
          <p:nvPr>
            <p:extLst>
              <p:ext uri="{D42A27DB-BD31-4B8C-83A1-F6EECF244321}">
                <p14:modId xmlns:p14="http://schemas.microsoft.com/office/powerpoint/2010/main" val="1232106845"/>
              </p:ext>
            </p:extLst>
          </p:nvPr>
        </p:nvGraphicFramePr>
        <p:xfrm>
          <a:off x="382588" y="1822350"/>
          <a:ext cx="5675313" cy="1063625"/>
        </p:xfrm>
        <a:graphic>
          <a:graphicData uri="http://schemas.openxmlformats.org/presentationml/2006/ole">
            <mc:AlternateContent xmlns:mc="http://schemas.openxmlformats.org/markup-compatibility/2006">
              <mc:Choice xmlns:v="urn:schemas-microsoft-com:vml" Requires="v">
                <p:oleObj name="Equation" r:id="rId4" imgW="4736880" imgH="888840" progId="Equation.DSMT4">
                  <p:embed/>
                </p:oleObj>
              </mc:Choice>
              <mc:Fallback>
                <p:oleObj name="Equation" r:id="rId4" imgW="4736880" imgH="888840" progId="Equation.DSMT4">
                  <p:embed/>
                  <p:pic>
                    <p:nvPicPr>
                      <p:cNvPr id="0" name=""/>
                      <p:cNvPicPr/>
                      <p:nvPr/>
                    </p:nvPicPr>
                    <p:blipFill>
                      <a:blip r:embed="rId5"/>
                      <a:stretch>
                        <a:fillRect/>
                      </a:stretch>
                    </p:blipFill>
                    <p:spPr>
                      <a:xfrm>
                        <a:off x="382588" y="1822350"/>
                        <a:ext cx="5675313" cy="1063625"/>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C8C99157-F1E9-4072-ABED-F96F0A28F902}"/>
              </a:ext>
            </a:extLst>
          </p:cNvPr>
          <p:cNvSpPr txBox="1"/>
          <p:nvPr/>
        </p:nvSpPr>
        <p:spPr>
          <a:xfrm>
            <a:off x="281597" y="3114675"/>
            <a:ext cx="11155092" cy="523220"/>
          </a:xfrm>
          <a:prstGeom prst="rect">
            <a:avLst/>
          </a:prstGeom>
          <a:noFill/>
        </p:spPr>
        <p:txBody>
          <a:bodyPr wrap="square" rtlCol="0">
            <a:spAutoFit/>
          </a:bodyPr>
          <a:lstStyle/>
          <a:p>
            <a:r>
              <a:rPr lang="en-US" sz="1400"/>
              <a:t>Then the probability of being scattered into this state, from another, must be given by the second line, where f</a:t>
            </a:r>
            <a:r>
              <a:rPr lang="en-US" sz="1400" baseline="-25000"/>
              <a:t>leq</a:t>
            </a:r>
            <a:r>
              <a:rPr lang="en-US" sz="1400"/>
              <a:t>(</a:t>
            </a:r>
            <a:r>
              <a:rPr lang="en-US" sz="1400" b="1"/>
              <a:t>r</a:t>
            </a:r>
            <a:r>
              <a:rPr lang="en-US" sz="1400"/>
              <a:t>,</a:t>
            </a:r>
            <a:r>
              <a:rPr lang="en-US" sz="1400" b="1"/>
              <a:t>p</a:t>
            </a:r>
            <a:r>
              <a:rPr lang="en-US" sz="1400"/>
              <a:t>) is local the equilibrium distribution.  This must be because the rates must be the same in equilibrium.  So then we can write:</a:t>
            </a:r>
            <a:endParaRPr lang="en-US" sz="1600"/>
          </a:p>
        </p:txBody>
      </p:sp>
      <p:graphicFrame>
        <p:nvGraphicFramePr>
          <p:cNvPr id="3" name="Object 2">
            <a:extLst>
              <a:ext uri="{FF2B5EF4-FFF2-40B4-BE49-F238E27FC236}">
                <a16:creationId xmlns:a16="http://schemas.microsoft.com/office/drawing/2014/main" id="{B018818A-EC12-7D59-72AF-1E1B0ADC249E}"/>
              </a:ext>
            </a:extLst>
          </p:cNvPr>
          <p:cNvGraphicFramePr>
            <a:graphicFrameLocks noChangeAspect="1"/>
          </p:cNvGraphicFramePr>
          <p:nvPr>
            <p:extLst>
              <p:ext uri="{D42A27DB-BD31-4B8C-83A1-F6EECF244321}">
                <p14:modId xmlns:p14="http://schemas.microsoft.com/office/powerpoint/2010/main" val="965205563"/>
              </p:ext>
            </p:extLst>
          </p:nvPr>
        </p:nvGraphicFramePr>
        <p:xfrm>
          <a:off x="7172325" y="3736975"/>
          <a:ext cx="4217988" cy="925513"/>
        </p:xfrm>
        <a:graphic>
          <a:graphicData uri="http://schemas.openxmlformats.org/presentationml/2006/ole">
            <mc:AlternateContent xmlns:mc="http://schemas.openxmlformats.org/markup-compatibility/2006">
              <mc:Choice xmlns:v="urn:schemas-microsoft-com:vml" Requires="v">
                <p:oleObj name="Equation" r:id="rId6" imgW="2793960" imgH="609480" progId="Equation.DSMT4">
                  <p:embed/>
                </p:oleObj>
              </mc:Choice>
              <mc:Fallback>
                <p:oleObj name="Equation" r:id="rId6" imgW="2793960" imgH="609480" progId="Equation.DSMT4">
                  <p:embed/>
                  <p:pic>
                    <p:nvPicPr>
                      <p:cNvPr id="0" name=""/>
                      <p:cNvPicPr/>
                      <p:nvPr/>
                    </p:nvPicPr>
                    <p:blipFill>
                      <a:blip r:embed="rId7"/>
                      <a:stretch>
                        <a:fillRect/>
                      </a:stretch>
                    </p:blipFill>
                    <p:spPr>
                      <a:xfrm>
                        <a:off x="7172325" y="3736975"/>
                        <a:ext cx="4217988" cy="925513"/>
                      </a:xfrm>
                      <a:prstGeom prst="rect">
                        <a:avLst/>
                      </a:prstGeom>
                      <a:ln>
                        <a:solidFill>
                          <a:schemeClr val="accent1"/>
                        </a:solidFill>
                      </a:ln>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4" name="Ink 3">
                <a:extLst>
                  <a:ext uri="{FF2B5EF4-FFF2-40B4-BE49-F238E27FC236}">
                    <a16:creationId xmlns:a16="http://schemas.microsoft.com/office/drawing/2014/main" id="{7C222528-6ED6-22F3-ECBB-52544E6F8E62}"/>
                  </a:ext>
                </a:extLst>
              </p14:cNvPr>
              <p14:cNvContentPartPr/>
              <p14:nvPr/>
            </p14:nvContentPartPr>
            <p14:xfrm>
              <a:off x="8108033" y="4758469"/>
              <a:ext cx="100800" cy="346680"/>
            </p14:xfrm>
          </p:contentPart>
        </mc:Choice>
        <mc:Fallback xmlns="">
          <p:pic>
            <p:nvPicPr>
              <p:cNvPr id="4" name="Ink 3">
                <a:extLst>
                  <a:ext uri="{FF2B5EF4-FFF2-40B4-BE49-F238E27FC236}">
                    <a16:creationId xmlns:a16="http://schemas.microsoft.com/office/drawing/2014/main" id="{7C222528-6ED6-22F3-ECBB-52544E6F8E62}"/>
                  </a:ext>
                </a:extLst>
              </p:cNvPr>
              <p:cNvPicPr/>
              <p:nvPr/>
            </p:nvPicPr>
            <p:blipFill>
              <a:blip r:embed="rId9"/>
              <a:stretch>
                <a:fillRect/>
              </a:stretch>
            </p:blipFill>
            <p:spPr>
              <a:xfrm>
                <a:off x="8099033" y="4749469"/>
                <a:ext cx="118440" cy="364320"/>
              </a:xfrm>
              <a:prstGeom prst="rect">
                <a:avLst/>
              </a:prstGeom>
            </p:spPr>
          </p:pic>
        </mc:Fallback>
      </mc:AlternateContent>
      <p:sp>
        <p:nvSpPr>
          <p:cNvPr id="6" name="TextBox 5">
            <a:extLst>
              <a:ext uri="{FF2B5EF4-FFF2-40B4-BE49-F238E27FC236}">
                <a16:creationId xmlns:a16="http://schemas.microsoft.com/office/drawing/2014/main" id="{13822CF5-8D8D-554F-908B-BFE77BF0DEF4}"/>
              </a:ext>
            </a:extLst>
          </p:cNvPr>
          <p:cNvSpPr txBox="1"/>
          <p:nvPr/>
        </p:nvSpPr>
        <p:spPr>
          <a:xfrm>
            <a:off x="8425543" y="4830654"/>
            <a:ext cx="3463932" cy="1384995"/>
          </a:xfrm>
          <a:prstGeom prst="rect">
            <a:avLst/>
          </a:prstGeom>
          <a:noFill/>
        </p:spPr>
        <p:txBody>
          <a:bodyPr wrap="square" rtlCol="0">
            <a:spAutoFit/>
          </a:bodyPr>
          <a:lstStyle/>
          <a:p>
            <a:r>
              <a:rPr lang="en-US" sz="1400"/>
              <a:t>this is the form of f</a:t>
            </a:r>
            <a:r>
              <a:rPr lang="en-US" sz="1400" baseline="-25000"/>
              <a:t>leq</a:t>
            </a:r>
            <a:r>
              <a:rPr lang="en-US" sz="1400"/>
              <a:t>, where </a:t>
            </a:r>
            <a:r>
              <a:rPr lang="el-GR" sz="1400">
                <a:latin typeface="Calibri" panose="020F0502020204030204" pitchFamily="34" charset="0"/>
                <a:cs typeface="Calibri" panose="020F0502020204030204" pitchFamily="34" charset="0"/>
              </a:rPr>
              <a:t>φ</a:t>
            </a:r>
            <a:r>
              <a:rPr lang="en-US" sz="1400">
                <a:latin typeface="Calibri" panose="020F0502020204030204" pitchFamily="34" charset="0"/>
                <a:cs typeface="Calibri" panose="020F0502020204030204" pitchFamily="34" charset="0"/>
              </a:rPr>
              <a:t> is the equilibrium potential, if any.  </a:t>
            </a:r>
            <a:r>
              <a:rPr lang="el-GR" sz="1400">
                <a:latin typeface="Calibri" panose="020F0502020204030204" pitchFamily="34" charset="0"/>
                <a:cs typeface="Calibri" panose="020F0502020204030204" pitchFamily="34" charset="0"/>
              </a:rPr>
              <a:t>β</a:t>
            </a:r>
            <a:r>
              <a:rPr lang="en-US" sz="1400">
                <a:latin typeface="Calibri" panose="020F0502020204030204" pitchFamily="34" charset="0"/>
                <a:cs typeface="Calibri" panose="020F0502020204030204" pitchFamily="34" charset="0"/>
              </a:rPr>
              <a:t> is position-dependent 1/T.  u is local convective velocity.  Note if we have impurity scattering, then can’t have u.  And </a:t>
            </a:r>
            <a:r>
              <a:rPr lang="el-GR" sz="14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 is position dependent chemical potential.</a:t>
            </a:r>
            <a:endParaRPr lang="en-US" sz="1400"/>
          </a:p>
        </p:txBody>
      </p:sp>
    </p:spTree>
    <p:extLst>
      <p:ext uri="{BB962C8B-B14F-4D97-AF65-F5344CB8AC3E}">
        <p14:creationId xmlns:p14="http://schemas.microsoft.com/office/powerpoint/2010/main" val="22846848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471168" y="86093"/>
            <a:ext cx="4003753" cy="584775"/>
          </a:xfrm>
          <a:prstGeom prst="rect">
            <a:avLst/>
          </a:prstGeom>
          <a:noFill/>
        </p:spPr>
        <p:txBody>
          <a:bodyPr wrap="square" rtlCol="0">
            <a:spAutoFit/>
          </a:bodyPr>
          <a:lstStyle/>
          <a:p>
            <a:r>
              <a:rPr lang="en-US" sz="3200" b="1" u="sng"/>
              <a:t>Classical NESM (RTA)</a:t>
            </a:r>
          </a:p>
        </p:txBody>
      </p:sp>
      <p:graphicFrame>
        <p:nvGraphicFramePr>
          <p:cNvPr id="13" name="Object 12">
            <a:extLst>
              <a:ext uri="{FF2B5EF4-FFF2-40B4-BE49-F238E27FC236}">
                <a16:creationId xmlns:a16="http://schemas.microsoft.com/office/drawing/2014/main" id="{B769CE0A-B43F-4157-85E1-696E72A4949E}"/>
              </a:ext>
            </a:extLst>
          </p:cNvPr>
          <p:cNvGraphicFramePr>
            <a:graphicFrameLocks noChangeAspect="1"/>
          </p:cNvGraphicFramePr>
          <p:nvPr>
            <p:extLst>
              <p:ext uri="{D42A27DB-BD31-4B8C-83A1-F6EECF244321}">
                <p14:modId xmlns:p14="http://schemas.microsoft.com/office/powerpoint/2010/main" val="549529038"/>
              </p:ext>
            </p:extLst>
          </p:nvPr>
        </p:nvGraphicFramePr>
        <p:xfrm>
          <a:off x="369888" y="3773488"/>
          <a:ext cx="6350000" cy="639763"/>
        </p:xfrm>
        <a:graphic>
          <a:graphicData uri="http://schemas.openxmlformats.org/presentationml/2006/ole">
            <mc:AlternateContent xmlns:mc="http://schemas.openxmlformats.org/markup-compatibility/2006">
              <mc:Choice xmlns:v="urn:schemas-microsoft-com:vml" Requires="v">
                <p:oleObj name="Equation" r:id="rId2" imgW="4622760" imgH="457200" progId="Equation.DSMT4">
                  <p:embed/>
                </p:oleObj>
              </mc:Choice>
              <mc:Fallback>
                <p:oleObj name="Equation" r:id="rId2" imgW="4622760" imgH="457200" progId="Equation.DSMT4">
                  <p:embed/>
                  <p:pic>
                    <p:nvPicPr>
                      <p:cNvPr id="13" name="Object 12">
                        <a:extLst>
                          <a:ext uri="{FF2B5EF4-FFF2-40B4-BE49-F238E27FC236}">
                            <a16:creationId xmlns:a16="http://schemas.microsoft.com/office/drawing/2014/main" id="{B769CE0A-B43F-4157-85E1-696E72A4949E}"/>
                          </a:ext>
                        </a:extLst>
                      </p:cNvPr>
                      <p:cNvPicPr>
                        <a:picLocks noChangeAspect="1" noChangeArrowheads="1"/>
                      </p:cNvPicPr>
                      <p:nvPr/>
                    </p:nvPicPr>
                    <p:blipFill>
                      <a:blip r:embed="rId3"/>
                      <a:srcRect/>
                      <a:stretch>
                        <a:fillRect/>
                      </a:stretch>
                    </p:blipFill>
                    <p:spPr bwMode="auto">
                      <a:xfrm>
                        <a:off x="369888" y="3773488"/>
                        <a:ext cx="6350000" cy="639763"/>
                      </a:xfrm>
                      <a:prstGeom prst="rect">
                        <a:avLst/>
                      </a:prstGeom>
                      <a:noFill/>
                      <a:ln>
                        <a:solidFill>
                          <a:schemeClr val="accent1"/>
                        </a:solidFill>
                      </a:ln>
                    </p:spPr>
                  </p:pic>
                </p:oleObj>
              </mc:Fallback>
            </mc:AlternateContent>
          </a:graphicData>
        </a:graphic>
      </p:graphicFrame>
      <p:sp>
        <p:nvSpPr>
          <p:cNvPr id="5" name="TextBox 4">
            <a:extLst>
              <a:ext uri="{FF2B5EF4-FFF2-40B4-BE49-F238E27FC236}">
                <a16:creationId xmlns:a16="http://schemas.microsoft.com/office/drawing/2014/main" id="{15DEC327-9DDA-4E6E-9F1B-83401B8588F0}"/>
              </a:ext>
            </a:extLst>
          </p:cNvPr>
          <p:cNvSpPr txBox="1"/>
          <p:nvPr/>
        </p:nvSpPr>
        <p:spPr>
          <a:xfrm>
            <a:off x="281597" y="1070430"/>
            <a:ext cx="11343649" cy="307777"/>
          </a:xfrm>
          <a:prstGeom prst="rect">
            <a:avLst/>
          </a:prstGeom>
          <a:noFill/>
        </p:spPr>
        <p:txBody>
          <a:bodyPr wrap="square" rtlCol="0">
            <a:spAutoFit/>
          </a:bodyPr>
          <a:lstStyle/>
          <a:p>
            <a:r>
              <a:rPr lang="en-US" sz="1400"/>
              <a:t>We can generalize to a semiclassical approximation.  Then we say,</a:t>
            </a:r>
            <a:endParaRPr lang="en-US" sz="1600"/>
          </a:p>
        </p:txBody>
      </p:sp>
      <p:sp>
        <p:nvSpPr>
          <p:cNvPr id="16" name="TextBox 15">
            <a:extLst>
              <a:ext uri="{FF2B5EF4-FFF2-40B4-BE49-F238E27FC236}">
                <a16:creationId xmlns:a16="http://schemas.microsoft.com/office/drawing/2014/main" id="{A3FC0566-C699-4FC8-BC1B-2C91D84C012F}"/>
              </a:ext>
            </a:extLst>
          </p:cNvPr>
          <p:cNvSpPr txBox="1"/>
          <p:nvPr/>
        </p:nvSpPr>
        <p:spPr>
          <a:xfrm>
            <a:off x="291024" y="759149"/>
            <a:ext cx="3725693" cy="369332"/>
          </a:xfrm>
          <a:prstGeom prst="rect">
            <a:avLst/>
          </a:prstGeom>
          <a:noFill/>
        </p:spPr>
        <p:txBody>
          <a:bodyPr wrap="square" rtlCol="0">
            <a:spAutoFit/>
          </a:bodyPr>
          <a:lstStyle/>
          <a:p>
            <a:r>
              <a:rPr lang="en-US" b="1"/>
              <a:t>Relaxation Time Approximation</a:t>
            </a:r>
          </a:p>
        </p:txBody>
      </p:sp>
      <p:graphicFrame>
        <p:nvGraphicFramePr>
          <p:cNvPr id="17" name="Object 16">
            <a:extLst>
              <a:ext uri="{FF2B5EF4-FFF2-40B4-BE49-F238E27FC236}">
                <a16:creationId xmlns:a16="http://schemas.microsoft.com/office/drawing/2014/main" id="{C2B9059C-62D4-404E-9A0C-26CC1151FD96}"/>
              </a:ext>
            </a:extLst>
          </p:cNvPr>
          <p:cNvGraphicFramePr>
            <a:graphicFrameLocks noChangeAspect="1"/>
          </p:cNvGraphicFramePr>
          <p:nvPr>
            <p:extLst>
              <p:ext uri="{D42A27DB-BD31-4B8C-83A1-F6EECF244321}">
                <p14:modId xmlns:p14="http://schemas.microsoft.com/office/powerpoint/2010/main" val="1251334036"/>
              </p:ext>
            </p:extLst>
          </p:nvPr>
        </p:nvGraphicFramePr>
        <p:xfrm>
          <a:off x="369888" y="1582932"/>
          <a:ext cx="5980112" cy="1093788"/>
        </p:xfrm>
        <a:graphic>
          <a:graphicData uri="http://schemas.openxmlformats.org/presentationml/2006/ole">
            <mc:AlternateContent xmlns:mc="http://schemas.openxmlformats.org/markup-compatibility/2006">
              <mc:Choice xmlns:v="urn:schemas-microsoft-com:vml" Requires="v">
                <p:oleObj name="Equation" r:id="rId4" imgW="4991040" imgH="914400" progId="Equation.DSMT4">
                  <p:embed/>
                </p:oleObj>
              </mc:Choice>
              <mc:Fallback>
                <p:oleObj name="Equation" r:id="rId4" imgW="4991040" imgH="914400" progId="Equation.DSMT4">
                  <p:embed/>
                  <p:pic>
                    <p:nvPicPr>
                      <p:cNvPr id="17" name="Object 16">
                        <a:extLst>
                          <a:ext uri="{FF2B5EF4-FFF2-40B4-BE49-F238E27FC236}">
                            <a16:creationId xmlns:a16="http://schemas.microsoft.com/office/drawing/2014/main" id="{C2B9059C-62D4-404E-9A0C-26CC1151FD96}"/>
                          </a:ext>
                        </a:extLst>
                      </p:cNvPr>
                      <p:cNvPicPr/>
                      <p:nvPr/>
                    </p:nvPicPr>
                    <p:blipFill>
                      <a:blip r:embed="rId5"/>
                      <a:stretch>
                        <a:fillRect/>
                      </a:stretch>
                    </p:blipFill>
                    <p:spPr>
                      <a:xfrm>
                        <a:off x="369888" y="1582932"/>
                        <a:ext cx="5980112" cy="1093788"/>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C8C99157-F1E9-4072-ABED-F96F0A28F902}"/>
              </a:ext>
            </a:extLst>
          </p:cNvPr>
          <p:cNvSpPr txBox="1"/>
          <p:nvPr/>
        </p:nvSpPr>
        <p:spPr>
          <a:xfrm>
            <a:off x="281597" y="2881446"/>
            <a:ext cx="11155092" cy="523220"/>
          </a:xfrm>
          <a:prstGeom prst="rect">
            <a:avLst/>
          </a:prstGeom>
          <a:noFill/>
        </p:spPr>
        <p:txBody>
          <a:bodyPr wrap="square" rtlCol="0">
            <a:spAutoFit/>
          </a:bodyPr>
          <a:lstStyle/>
          <a:p>
            <a:r>
              <a:rPr lang="en-US" sz="1400"/>
              <a:t>Then the probability of being scattered into this state, from another, must be given by the second line, where f</a:t>
            </a:r>
            <a:r>
              <a:rPr lang="en-US" sz="1400" baseline="-25000"/>
              <a:t>leq</a:t>
            </a:r>
            <a:r>
              <a:rPr lang="en-US" sz="1400"/>
              <a:t>(</a:t>
            </a:r>
            <a:r>
              <a:rPr lang="en-US" sz="1400" b="1"/>
              <a:t>r</a:t>
            </a:r>
            <a:r>
              <a:rPr lang="en-US" sz="1400"/>
              <a:t>,</a:t>
            </a:r>
            <a:r>
              <a:rPr lang="en-US" sz="1400" b="1"/>
              <a:t>p</a:t>
            </a:r>
            <a:r>
              <a:rPr lang="en-US" sz="1400"/>
              <a:t>) is local the equilibrium distribution.  This must be because the rates must be the same in equilibrium.  So then we can write:</a:t>
            </a:r>
            <a:endParaRPr lang="en-US" sz="1600"/>
          </a:p>
        </p:txBody>
      </p:sp>
      <p:graphicFrame>
        <p:nvGraphicFramePr>
          <p:cNvPr id="3" name="Object 2">
            <a:extLst>
              <a:ext uri="{FF2B5EF4-FFF2-40B4-BE49-F238E27FC236}">
                <a16:creationId xmlns:a16="http://schemas.microsoft.com/office/drawing/2014/main" id="{B018818A-EC12-7D59-72AF-1E1B0ADC249E}"/>
              </a:ext>
            </a:extLst>
          </p:cNvPr>
          <p:cNvGraphicFramePr>
            <a:graphicFrameLocks noChangeAspect="1"/>
          </p:cNvGraphicFramePr>
          <p:nvPr>
            <p:extLst>
              <p:ext uri="{D42A27DB-BD31-4B8C-83A1-F6EECF244321}">
                <p14:modId xmlns:p14="http://schemas.microsoft.com/office/powerpoint/2010/main" val="1071971784"/>
              </p:ext>
            </p:extLst>
          </p:nvPr>
        </p:nvGraphicFramePr>
        <p:xfrm>
          <a:off x="7213600" y="3744913"/>
          <a:ext cx="4375150" cy="925512"/>
        </p:xfrm>
        <a:graphic>
          <a:graphicData uri="http://schemas.openxmlformats.org/presentationml/2006/ole">
            <mc:AlternateContent xmlns:mc="http://schemas.openxmlformats.org/markup-compatibility/2006">
              <mc:Choice xmlns:v="urn:schemas-microsoft-com:vml" Requires="v">
                <p:oleObj name="Equation" r:id="rId6" imgW="2895480" imgH="609480" progId="Equation.DSMT4">
                  <p:embed/>
                </p:oleObj>
              </mc:Choice>
              <mc:Fallback>
                <p:oleObj name="Equation" r:id="rId6" imgW="2895480" imgH="609480" progId="Equation.DSMT4">
                  <p:embed/>
                  <p:pic>
                    <p:nvPicPr>
                      <p:cNvPr id="3" name="Object 2">
                        <a:extLst>
                          <a:ext uri="{FF2B5EF4-FFF2-40B4-BE49-F238E27FC236}">
                            <a16:creationId xmlns:a16="http://schemas.microsoft.com/office/drawing/2014/main" id="{B018818A-EC12-7D59-72AF-1E1B0ADC249E}"/>
                          </a:ext>
                        </a:extLst>
                      </p:cNvPr>
                      <p:cNvPicPr/>
                      <p:nvPr/>
                    </p:nvPicPr>
                    <p:blipFill>
                      <a:blip r:embed="rId7"/>
                      <a:stretch>
                        <a:fillRect/>
                      </a:stretch>
                    </p:blipFill>
                    <p:spPr>
                      <a:xfrm>
                        <a:off x="7213600" y="3744913"/>
                        <a:ext cx="4375150" cy="925512"/>
                      </a:xfrm>
                      <a:prstGeom prst="rect">
                        <a:avLst/>
                      </a:prstGeom>
                      <a:ln>
                        <a:solidFill>
                          <a:schemeClr val="accent1"/>
                        </a:solidFill>
                      </a:ln>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4" name="Ink 3">
                <a:extLst>
                  <a:ext uri="{FF2B5EF4-FFF2-40B4-BE49-F238E27FC236}">
                    <a16:creationId xmlns:a16="http://schemas.microsoft.com/office/drawing/2014/main" id="{7C222528-6ED6-22F3-ECBB-52544E6F8E62}"/>
                  </a:ext>
                </a:extLst>
              </p14:cNvPr>
              <p14:cNvContentPartPr/>
              <p14:nvPr/>
            </p14:nvContentPartPr>
            <p14:xfrm>
              <a:off x="8108033" y="4758469"/>
              <a:ext cx="100800" cy="346680"/>
            </p14:xfrm>
          </p:contentPart>
        </mc:Choice>
        <mc:Fallback xmlns="">
          <p:pic>
            <p:nvPicPr>
              <p:cNvPr id="4" name="Ink 3">
                <a:extLst>
                  <a:ext uri="{FF2B5EF4-FFF2-40B4-BE49-F238E27FC236}">
                    <a16:creationId xmlns:a16="http://schemas.microsoft.com/office/drawing/2014/main" id="{7C222528-6ED6-22F3-ECBB-52544E6F8E62}"/>
                  </a:ext>
                </a:extLst>
              </p:cNvPr>
              <p:cNvPicPr/>
              <p:nvPr/>
            </p:nvPicPr>
            <p:blipFill>
              <a:blip r:embed="rId9"/>
              <a:stretch>
                <a:fillRect/>
              </a:stretch>
            </p:blipFill>
            <p:spPr>
              <a:xfrm>
                <a:off x="8099033" y="4749469"/>
                <a:ext cx="118440" cy="364320"/>
              </a:xfrm>
              <a:prstGeom prst="rect">
                <a:avLst/>
              </a:prstGeom>
            </p:spPr>
          </p:pic>
        </mc:Fallback>
      </mc:AlternateContent>
      <p:sp>
        <p:nvSpPr>
          <p:cNvPr id="6" name="TextBox 5">
            <a:extLst>
              <a:ext uri="{FF2B5EF4-FFF2-40B4-BE49-F238E27FC236}">
                <a16:creationId xmlns:a16="http://schemas.microsoft.com/office/drawing/2014/main" id="{13822CF5-8D8D-554F-908B-BFE77BF0DEF4}"/>
              </a:ext>
            </a:extLst>
          </p:cNvPr>
          <p:cNvSpPr txBox="1"/>
          <p:nvPr/>
        </p:nvSpPr>
        <p:spPr>
          <a:xfrm>
            <a:off x="8425543" y="4830654"/>
            <a:ext cx="3463932" cy="1384995"/>
          </a:xfrm>
          <a:prstGeom prst="rect">
            <a:avLst/>
          </a:prstGeom>
          <a:noFill/>
        </p:spPr>
        <p:txBody>
          <a:bodyPr wrap="square" rtlCol="0">
            <a:spAutoFit/>
          </a:bodyPr>
          <a:lstStyle/>
          <a:p>
            <a:r>
              <a:rPr lang="en-US" sz="1400"/>
              <a:t>this is the form of f</a:t>
            </a:r>
            <a:r>
              <a:rPr lang="en-US" sz="1400" baseline="-25000"/>
              <a:t>leq</a:t>
            </a:r>
            <a:r>
              <a:rPr lang="en-US" sz="1400"/>
              <a:t>, where </a:t>
            </a:r>
            <a:r>
              <a:rPr lang="el-GR" sz="1400">
                <a:latin typeface="Calibri" panose="020F0502020204030204" pitchFamily="34" charset="0"/>
                <a:cs typeface="Calibri" panose="020F0502020204030204" pitchFamily="34" charset="0"/>
              </a:rPr>
              <a:t>φ</a:t>
            </a:r>
            <a:r>
              <a:rPr lang="en-US" sz="1400">
                <a:latin typeface="Calibri" panose="020F0502020204030204" pitchFamily="34" charset="0"/>
                <a:cs typeface="Calibri" panose="020F0502020204030204" pitchFamily="34" charset="0"/>
              </a:rPr>
              <a:t> is the equilibrium potential, if any.  </a:t>
            </a:r>
            <a:r>
              <a:rPr lang="el-GR" sz="1400">
                <a:latin typeface="Calibri" panose="020F0502020204030204" pitchFamily="34" charset="0"/>
                <a:cs typeface="Calibri" panose="020F0502020204030204" pitchFamily="34" charset="0"/>
              </a:rPr>
              <a:t>β</a:t>
            </a:r>
            <a:r>
              <a:rPr lang="en-US" sz="1400">
                <a:latin typeface="Calibri" panose="020F0502020204030204" pitchFamily="34" charset="0"/>
                <a:cs typeface="Calibri" panose="020F0502020204030204" pitchFamily="34" charset="0"/>
              </a:rPr>
              <a:t> is position-dependent 1/T.  u is local convective velocity.  Note if we have impurity scattering, then can’t have u.  And </a:t>
            </a:r>
            <a:r>
              <a:rPr lang="el-GR" sz="14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 is position dependent chemical potential.</a:t>
            </a:r>
            <a:endParaRPr lang="en-US" sz="1400"/>
          </a:p>
        </p:txBody>
      </p:sp>
    </p:spTree>
    <p:extLst>
      <p:ext uri="{BB962C8B-B14F-4D97-AF65-F5344CB8AC3E}">
        <p14:creationId xmlns:p14="http://schemas.microsoft.com/office/powerpoint/2010/main" val="6697526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471168" y="86093"/>
            <a:ext cx="4003753" cy="584775"/>
          </a:xfrm>
          <a:prstGeom prst="rect">
            <a:avLst/>
          </a:prstGeom>
          <a:noFill/>
        </p:spPr>
        <p:txBody>
          <a:bodyPr wrap="square" rtlCol="0">
            <a:spAutoFit/>
          </a:bodyPr>
          <a:lstStyle/>
          <a:p>
            <a:r>
              <a:rPr lang="en-US" sz="3200" b="1" u="sng"/>
              <a:t>Classical NESM (RTA)</a:t>
            </a:r>
          </a:p>
        </p:txBody>
      </p:sp>
      <p:sp>
        <p:nvSpPr>
          <p:cNvPr id="12" name="TextBox 11">
            <a:extLst>
              <a:ext uri="{FF2B5EF4-FFF2-40B4-BE49-F238E27FC236}">
                <a16:creationId xmlns:a16="http://schemas.microsoft.com/office/drawing/2014/main" id="{3E7723F8-E710-46B7-A613-54EC072F425B}"/>
              </a:ext>
            </a:extLst>
          </p:cNvPr>
          <p:cNvSpPr txBox="1"/>
          <p:nvPr/>
        </p:nvSpPr>
        <p:spPr>
          <a:xfrm flipH="1">
            <a:off x="272139" y="1607958"/>
            <a:ext cx="6593143" cy="307777"/>
          </a:xfrm>
          <a:prstGeom prst="rect">
            <a:avLst/>
          </a:prstGeom>
          <a:noFill/>
        </p:spPr>
        <p:txBody>
          <a:bodyPr wrap="square" rtlCol="0">
            <a:spAutoFit/>
          </a:bodyPr>
          <a:lstStyle/>
          <a:p>
            <a:r>
              <a:rPr lang="en-US" sz="1400"/>
              <a:t>Either way, this is a standard PDE which we can solve, by solving for the trajectories, </a:t>
            </a:r>
          </a:p>
        </p:txBody>
      </p:sp>
      <p:sp>
        <p:nvSpPr>
          <p:cNvPr id="16" name="TextBox 15">
            <a:extLst>
              <a:ext uri="{FF2B5EF4-FFF2-40B4-BE49-F238E27FC236}">
                <a16:creationId xmlns:a16="http://schemas.microsoft.com/office/drawing/2014/main" id="{A3FC0566-C699-4FC8-BC1B-2C91D84C012F}"/>
              </a:ext>
            </a:extLst>
          </p:cNvPr>
          <p:cNvSpPr txBox="1"/>
          <p:nvPr/>
        </p:nvSpPr>
        <p:spPr>
          <a:xfrm>
            <a:off x="272140" y="1291162"/>
            <a:ext cx="3712031" cy="369332"/>
          </a:xfrm>
          <a:prstGeom prst="rect">
            <a:avLst/>
          </a:prstGeom>
          <a:noFill/>
        </p:spPr>
        <p:txBody>
          <a:bodyPr wrap="square" rtlCol="0">
            <a:spAutoFit/>
          </a:bodyPr>
          <a:lstStyle/>
          <a:p>
            <a:r>
              <a:rPr lang="en-US" b="1"/>
              <a:t>Relaxation Time Approximation</a:t>
            </a:r>
          </a:p>
        </p:txBody>
      </p:sp>
      <p:graphicFrame>
        <p:nvGraphicFramePr>
          <p:cNvPr id="24" name="Object 23">
            <a:extLst>
              <a:ext uri="{FF2B5EF4-FFF2-40B4-BE49-F238E27FC236}">
                <a16:creationId xmlns:a16="http://schemas.microsoft.com/office/drawing/2014/main" id="{F8559F0A-ECE1-406E-9AE2-C5E019F70220}"/>
              </a:ext>
            </a:extLst>
          </p:cNvPr>
          <p:cNvGraphicFramePr>
            <a:graphicFrameLocks noChangeAspect="1"/>
          </p:cNvGraphicFramePr>
          <p:nvPr>
            <p:extLst>
              <p:ext uri="{D42A27DB-BD31-4B8C-83A1-F6EECF244321}">
                <p14:modId xmlns:p14="http://schemas.microsoft.com/office/powerpoint/2010/main" val="2816684841"/>
              </p:ext>
            </p:extLst>
          </p:nvPr>
        </p:nvGraphicFramePr>
        <p:xfrm>
          <a:off x="367938" y="3173510"/>
          <a:ext cx="3362325" cy="596900"/>
        </p:xfrm>
        <a:graphic>
          <a:graphicData uri="http://schemas.openxmlformats.org/presentationml/2006/ole">
            <mc:AlternateContent xmlns:mc="http://schemas.openxmlformats.org/markup-compatibility/2006">
              <mc:Choice xmlns:v="urn:schemas-microsoft-com:vml" Requires="v">
                <p:oleObj name="Equation" r:id="rId2" imgW="2577960" imgH="457200" progId="Equation.DSMT4">
                  <p:embed/>
                </p:oleObj>
              </mc:Choice>
              <mc:Fallback>
                <p:oleObj name="Equation" r:id="rId2" imgW="2577960" imgH="457200" progId="Equation.DSMT4">
                  <p:embed/>
                  <p:pic>
                    <p:nvPicPr>
                      <p:cNvPr id="24" name="Object 23">
                        <a:extLst>
                          <a:ext uri="{FF2B5EF4-FFF2-40B4-BE49-F238E27FC236}">
                            <a16:creationId xmlns:a16="http://schemas.microsoft.com/office/drawing/2014/main" id="{F8559F0A-ECE1-406E-9AE2-C5E019F70220}"/>
                          </a:ext>
                        </a:extLst>
                      </p:cNvPr>
                      <p:cNvPicPr>
                        <a:picLocks noChangeAspect="1" noChangeArrowheads="1"/>
                      </p:cNvPicPr>
                      <p:nvPr/>
                    </p:nvPicPr>
                    <p:blipFill>
                      <a:blip r:embed="rId3"/>
                      <a:srcRect/>
                      <a:stretch>
                        <a:fillRect/>
                      </a:stretch>
                    </p:blipFill>
                    <p:spPr bwMode="auto">
                      <a:xfrm>
                        <a:off x="367938" y="3173510"/>
                        <a:ext cx="3362325" cy="596900"/>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D7D82380-37C9-4291-A1E7-2D0BB3359CAC}"/>
              </a:ext>
            </a:extLst>
          </p:cNvPr>
          <p:cNvGraphicFramePr>
            <a:graphicFrameLocks noChangeAspect="1"/>
          </p:cNvGraphicFramePr>
          <p:nvPr>
            <p:extLst>
              <p:ext uri="{D42A27DB-BD31-4B8C-83A1-F6EECF244321}">
                <p14:modId xmlns:p14="http://schemas.microsoft.com/office/powerpoint/2010/main" val="3728032081"/>
              </p:ext>
            </p:extLst>
          </p:nvPr>
        </p:nvGraphicFramePr>
        <p:xfrm>
          <a:off x="338793" y="2016775"/>
          <a:ext cx="4987926" cy="517525"/>
        </p:xfrm>
        <a:graphic>
          <a:graphicData uri="http://schemas.openxmlformats.org/presentationml/2006/ole">
            <mc:AlternateContent xmlns:mc="http://schemas.openxmlformats.org/markup-compatibility/2006">
              <mc:Choice xmlns:v="urn:schemas-microsoft-com:vml" Requires="v">
                <p:oleObj name="Equation" r:id="rId4" imgW="3809880" imgH="393480" progId="Equation.DSMT4">
                  <p:embed/>
                </p:oleObj>
              </mc:Choice>
              <mc:Fallback>
                <p:oleObj name="Equation" r:id="rId4" imgW="3809880" imgH="393480" progId="Equation.DSMT4">
                  <p:embed/>
                  <p:pic>
                    <p:nvPicPr>
                      <p:cNvPr id="26" name="Object 25">
                        <a:extLst>
                          <a:ext uri="{FF2B5EF4-FFF2-40B4-BE49-F238E27FC236}">
                            <a16:creationId xmlns:a16="http://schemas.microsoft.com/office/drawing/2014/main" id="{D7D82380-37C9-4291-A1E7-2D0BB3359CAC}"/>
                          </a:ext>
                        </a:extLst>
                      </p:cNvPr>
                      <p:cNvPicPr>
                        <a:picLocks noChangeAspect="1" noChangeArrowheads="1"/>
                      </p:cNvPicPr>
                      <p:nvPr/>
                    </p:nvPicPr>
                    <p:blipFill>
                      <a:blip r:embed="rId5"/>
                      <a:srcRect/>
                      <a:stretch>
                        <a:fillRect/>
                      </a:stretch>
                    </p:blipFill>
                    <p:spPr bwMode="auto">
                      <a:xfrm>
                        <a:off x="338793" y="2016775"/>
                        <a:ext cx="4987926" cy="517525"/>
                      </a:xfrm>
                      <a:prstGeom prst="rect">
                        <a:avLst/>
                      </a:prstGeom>
                      <a:noFill/>
                    </p:spPr>
                  </p:pic>
                </p:oleObj>
              </mc:Fallback>
            </mc:AlternateContent>
          </a:graphicData>
        </a:graphic>
      </p:graphicFrame>
      <p:sp>
        <p:nvSpPr>
          <p:cNvPr id="18" name="TextBox 17">
            <a:extLst>
              <a:ext uri="{FF2B5EF4-FFF2-40B4-BE49-F238E27FC236}">
                <a16:creationId xmlns:a16="http://schemas.microsoft.com/office/drawing/2014/main" id="{443709E5-AA7C-4285-94E0-67C9628E0F90}"/>
              </a:ext>
            </a:extLst>
          </p:cNvPr>
          <p:cNvSpPr txBox="1"/>
          <p:nvPr/>
        </p:nvSpPr>
        <p:spPr>
          <a:xfrm>
            <a:off x="272139" y="2712315"/>
            <a:ext cx="4512346" cy="307777"/>
          </a:xfrm>
          <a:prstGeom prst="rect">
            <a:avLst/>
          </a:prstGeom>
          <a:noFill/>
        </p:spPr>
        <p:txBody>
          <a:bodyPr wrap="square">
            <a:spAutoFit/>
          </a:bodyPr>
          <a:lstStyle/>
          <a:p>
            <a:r>
              <a:rPr lang="en-US" sz="1400"/>
              <a:t>plugging into the RHS, solving for f(t) in terms of </a:t>
            </a:r>
            <a:r>
              <a:rPr lang="en-US" sz="1400" b="1"/>
              <a:t>r</a:t>
            </a:r>
            <a:r>
              <a:rPr lang="en-US" sz="1400" baseline="-25000"/>
              <a:t>0</a:t>
            </a:r>
            <a:r>
              <a:rPr lang="en-US" sz="1400"/>
              <a:t>, and </a:t>
            </a:r>
            <a:r>
              <a:rPr lang="en-US" sz="1400" b="1"/>
              <a:t>p</a:t>
            </a:r>
            <a:r>
              <a:rPr lang="en-US" sz="1400" baseline="-25000"/>
              <a:t>0</a:t>
            </a:r>
            <a:r>
              <a:rPr lang="en-US" sz="1400"/>
              <a:t>. </a:t>
            </a:r>
          </a:p>
        </p:txBody>
      </p:sp>
      <p:sp>
        <p:nvSpPr>
          <p:cNvPr id="22" name="TextBox 21">
            <a:extLst>
              <a:ext uri="{FF2B5EF4-FFF2-40B4-BE49-F238E27FC236}">
                <a16:creationId xmlns:a16="http://schemas.microsoft.com/office/drawing/2014/main" id="{DB097AF3-A1BC-412D-BA48-5E2792C5B8D5}"/>
              </a:ext>
            </a:extLst>
          </p:cNvPr>
          <p:cNvSpPr txBox="1"/>
          <p:nvPr/>
        </p:nvSpPr>
        <p:spPr>
          <a:xfrm>
            <a:off x="286288" y="3923828"/>
            <a:ext cx="5080516" cy="307777"/>
          </a:xfrm>
          <a:prstGeom prst="rect">
            <a:avLst/>
          </a:prstGeom>
          <a:noFill/>
        </p:spPr>
        <p:txBody>
          <a:bodyPr wrap="square">
            <a:spAutoFit/>
          </a:bodyPr>
          <a:lstStyle/>
          <a:p>
            <a:r>
              <a:rPr lang="en-US" sz="1400"/>
              <a:t>And then inverting </a:t>
            </a:r>
            <a:r>
              <a:rPr lang="en-US" sz="1400" b="1"/>
              <a:t>r</a:t>
            </a:r>
            <a:r>
              <a:rPr lang="en-US" sz="1400" baseline="-25000"/>
              <a:t>0</a:t>
            </a:r>
            <a:r>
              <a:rPr lang="en-US" sz="1400"/>
              <a:t>(</a:t>
            </a:r>
            <a:r>
              <a:rPr lang="en-US" sz="1400" b="1"/>
              <a:t>r</a:t>
            </a:r>
            <a:r>
              <a:rPr lang="en-US" sz="1400"/>
              <a:t>,</a:t>
            </a:r>
            <a:r>
              <a:rPr lang="en-US" sz="1400" b="1"/>
              <a:t>p</a:t>
            </a:r>
            <a:r>
              <a:rPr lang="en-US" sz="1400"/>
              <a:t>,t) and </a:t>
            </a:r>
            <a:r>
              <a:rPr lang="en-US" sz="1400" b="1"/>
              <a:t>p</a:t>
            </a:r>
            <a:r>
              <a:rPr lang="en-US" sz="1400" baseline="-25000"/>
              <a:t>0</a:t>
            </a:r>
            <a:r>
              <a:rPr lang="en-US" sz="1400"/>
              <a:t>(</a:t>
            </a:r>
            <a:r>
              <a:rPr lang="en-US" sz="1400" b="1"/>
              <a:t>r</a:t>
            </a:r>
            <a:r>
              <a:rPr lang="en-US" sz="1400"/>
              <a:t>,</a:t>
            </a:r>
            <a:r>
              <a:rPr lang="en-US" sz="1400" b="1"/>
              <a:t>p</a:t>
            </a:r>
            <a:r>
              <a:rPr lang="en-US" sz="1400"/>
              <a:t>,t) to arrive at f(</a:t>
            </a:r>
            <a:r>
              <a:rPr lang="en-US" sz="1400" b="1"/>
              <a:t>r</a:t>
            </a:r>
            <a:r>
              <a:rPr lang="en-US" sz="1400"/>
              <a:t>,</a:t>
            </a:r>
            <a:r>
              <a:rPr lang="en-US" sz="1400" b="1"/>
              <a:t>p</a:t>
            </a:r>
            <a:r>
              <a:rPr lang="en-US" sz="1400"/>
              <a:t>,t)</a:t>
            </a:r>
          </a:p>
        </p:txBody>
      </p:sp>
    </p:spTree>
    <p:extLst>
      <p:ext uri="{BB962C8B-B14F-4D97-AF65-F5344CB8AC3E}">
        <p14:creationId xmlns:p14="http://schemas.microsoft.com/office/powerpoint/2010/main" val="356098119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624087" y="59120"/>
            <a:ext cx="3846864" cy="584775"/>
          </a:xfrm>
          <a:prstGeom prst="rect">
            <a:avLst/>
          </a:prstGeom>
          <a:noFill/>
        </p:spPr>
        <p:txBody>
          <a:bodyPr wrap="square" rtlCol="0">
            <a:spAutoFit/>
          </a:bodyPr>
          <a:lstStyle/>
          <a:p>
            <a:r>
              <a:rPr lang="en-US" sz="3200" b="1" u="sng"/>
              <a:t>Classical NESM (RTA)</a:t>
            </a:r>
          </a:p>
        </p:txBody>
      </p:sp>
      <p:sp>
        <p:nvSpPr>
          <p:cNvPr id="5" name="TextBox 4">
            <a:extLst>
              <a:ext uri="{FF2B5EF4-FFF2-40B4-BE49-F238E27FC236}">
                <a16:creationId xmlns:a16="http://schemas.microsoft.com/office/drawing/2014/main" id="{15DEC327-9DDA-4E6E-9F1B-83401B8588F0}"/>
              </a:ext>
            </a:extLst>
          </p:cNvPr>
          <p:cNvSpPr txBox="1"/>
          <p:nvPr/>
        </p:nvSpPr>
        <p:spPr>
          <a:xfrm>
            <a:off x="281598" y="1070430"/>
            <a:ext cx="2177518" cy="307777"/>
          </a:xfrm>
          <a:prstGeom prst="rect">
            <a:avLst/>
          </a:prstGeom>
          <a:noFill/>
        </p:spPr>
        <p:txBody>
          <a:bodyPr wrap="square" rtlCol="0">
            <a:spAutoFit/>
          </a:bodyPr>
          <a:lstStyle/>
          <a:p>
            <a:r>
              <a:rPr lang="en-US" sz="1400"/>
              <a:t>Can solve to get:</a:t>
            </a:r>
            <a:endParaRPr lang="en-US" sz="1600"/>
          </a:p>
        </p:txBody>
      </p:sp>
      <p:sp>
        <p:nvSpPr>
          <p:cNvPr id="16" name="TextBox 15">
            <a:extLst>
              <a:ext uri="{FF2B5EF4-FFF2-40B4-BE49-F238E27FC236}">
                <a16:creationId xmlns:a16="http://schemas.microsoft.com/office/drawing/2014/main" id="{A3FC0566-C699-4FC8-BC1B-2C91D84C012F}"/>
              </a:ext>
            </a:extLst>
          </p:cNvPr>
          <p:cNvSpPr txBox="1"/>
          <p:nvPr/>
        </p:nvSpPr>
        <p:spPr>
          <a:xfrm>
            <a:off x="291024" y="759149"/>
            <a:ext cx="3725693" cy="369332"/>
          </a:xfrm>
          <a:prstGeom prst="rect">
            <a:avLst/>
          </a:prstGeom>
          <a:noFill/>
        </p:spPr>
        <p:txBody>
          <a:bodyPr wrap="square" rtlCol="0">
            <a:spAutoFit/>
          </a:bodyPr>
          <a:lstStyle/>
          <a:p>
            <a:r>
              <a:rPr lang="en-US" b="1"/>
              <a:t>Relaxation Time Approximation</a:t>
            </a:r>
          </a:p>
        </p:txBody>
      </p:sp>
      <p:sp>
        <p:nvSpPr>
          <p:cNvPr id="36" name="TextBox 35">
            <a:extLst>
              <a:ext uri="{FF2B5EF4-FFF2-40B4-BE49-F238E27FC236}">
                <a16:creationId xmlns:a16="http://schemas.microsoft.com/office/drawing/2014/main" id="{9363F174-635D-41CE-BECF-7847A8A9F313}"/>
              </a:ext>
            </a:extLst>
          </p:cNvPr>
          <p:cNvSpPr txBox="1"/>
          <p:nvPr/>
        </p:nvSpPr>
        <p:spPr>
          <a:xfrm flipH="1">
            <a:off x="281598" y="2211903"/>
            <a:ext cx="4733466" cy="307777"/>
          </a:xfrm>
          <a:prstGeom prst="rect">
            <a:avLst/>
          </a:prstGeom>
          <a:noFill/>
        </p:spPr>
        <p:txBody>
          <a:bodyPr wrap="square" rtlCol="0">
            <a:spAutoFit/>
          </a:bodyPr>
          <a:lstStyle/>
          <a:p>
            <a:r>
              <a:rPr lang="en-US" sz="1400"/>
              <a:t>We can take the long time limit (or early t</a:t>
            </a:r>
            <a:r>
              <a:rPr lang="en-US" sz="1400" baseline="-25000"/>
              <a:t>0</a:t>
            </a:r>
            <a:r>
              <a:rPr lang="en-US" sz="1400"/>
              <a:t> limit), to get:</a:t>
            </a:r>
            <a:endParaRPr lang="en-US" sz="1600"/>
          </a:p>
        </p:txBody>
      </p:sp>
      <p:graphicFrame>
        <p:nvGraphicFramePr>
          <p:cNvPr id="4" name="Object 3">
            <a:extLst>
              <a:ext uri="{FF2B5EF4-FFF2-40B4-BE49-F238E27FC236}">
                <a16:creationId xmlns:a16="http://schemas.microsoft.com/office/drawing/2014/main" id="{8E8D8C1D-777F-49F6-9B0D-08538B512B07}"/>
              </a:ext>
            </a:extLst>
          </p:cNvPr>
          <p:cNvGraphicFramePr>
            <a:graphicFrameLocks noChangeAspect="1"/>
          </p:cNvGraphicFramePr>
          <p:nvPr>
            <p:extLst>
              <p:ext uri="{D42A27DB-BD31-4B8C-83A1-F6EECF244321}">
                <p14:modId xmlns:p14="http://schemas.microsoft.com/office/powerpoint/2010/main" val="1974208111"/>
              </p:ext>
            </p:extLst>
          </p:nvPr>
        </p:nvGraphicFramePr>
        <p:xfrm>
          <a:off x="331788" y="1455738"/>
          <a:ext cx="10431462" cy="636587"/>
        </p:xfrm>
        <a:graphic>
          <a:graphicData uri="http://schemas.openxmlformats.org/presentationml/2006/ole">
            <mc:AlternateContent xmlns:mc="http://schemas.openxmlformats.org/markup-compatibility/2006">
              <mc:Choice xmlns:v="urn:schemas-microsoft-com:vml" Requires="v">
                <p:oleObj name="Equation" r:id="rId2" imgW="8737560" imgH="533160" progId="Equation.DSMT4">
                  <p:embed/>
                </p:oleObj>
              </mc:Choice>
              <mc:Fallback>
                <p:oleObj name="Equation" r:id="rId2" imgW="8737560" imgH="533160" progId="Equation.DSMT4">
                  <p:embed/>
                  <p:pic>
                    <p:nvPicPr>
                      <p:cNvPr id="0" name="Object 1"/>
                      <p:cNvPicPr>
                        <a:picLocks noChangeAspect="1" noChangeArrowheads="1"/>
                      </p:cNvPicPr>
                      <p:nvPr/>
                    </p:nvPicPr>
                    <p:blipFill>
                      <a:blip r:embed="rId3"/>
                      <a:srcRect/>
                      <a:stretch>
                        <a:fillRect/>
                      </a:stretch>
                    </p:blipFill>
                    <p:spPr bwMode="auto">
                      <a:xfrm>
                        <a:off x="331788" y="1455738"/>
                        <a:ext cx="10431462" cy="636587"/>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B8DD63B4-7EC6-4611-B738-AE4098226682}"/>
              </a:ext>
            </a:extLst>
          </p:cNvPr>
          <p:cNvGraphicFramePr>
            <a:graphicFrameLocks noChangeAspect="1"/>
          </p:cNvGraphicFramePr>
          <p:nvPr>
            <p:extLst>
              <p:ext uri="{D42A27DB-BD31-4B8C-83A1-F6EECF244321}">
                <p14:modId xmlns:p14="http://schemas.microsoft.com/office/powerpoint/2010/main" val="1714818854"/>
              </p:ext>
            </p:extLst>
          </p:nvPr>
        </p:nvGraphicFramePr>
        <p:xfrm>
          <a:off x="328613" y="2608263"/>
          <a:ext cx="8085137" cy="569912"/>
        </p:xfrm>
        <a:graphic>
          <a:graphicData uri="http://schemas.openxmlformats.org/presentationml/2006/ole">
            <mc:AlternateContent xmlns:mc="http://schemas.openxmlformats.org/markup-compatibility/2006">
              <mc:Choice xmlns:v="urn:schemas-microsoft-com:vml" Requires="v">
                <p:oleObj name="Equation" r:id="rId4" imgW="6806880" imgH="482400" progId="Equation.DSMT4">
                  <p:embed/>
                </p:oleObj>
              </mc:Choice>
              <mc:Fallback>
                <p:oleObj name="Equation" r:id="rId4" imgW="6806880" imgH="482400" progId="Equation.DSMT4">
                  <p:embed/>
                  <p:pic>
                    <p:nvPicPr>
                      <p:cNvPr id="0" name="Object 3"/>
                      <p:cNvPicPr>
                        <a:picLocks noChangeAspect="1" noChangeArrowheads="1"/>
                      </p:cNvPicPr>
                      <p:nvPr/>
                    </p:nvPicPr>
                    <p:blipFill>
                      <a:blip r:embed="rId5"/>
                      <a:srcRect/>
                      <a:stretch>
                        <a:fillRect/>
                      </a:stretch>
                    </p:blipFill>
                    <p:spPr bwMode="auto">
                      <a:xfrm>
                        <a:off x="328613" y="2608263"/>
                        <a:ext cx="8085137" cy="569912"/>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14E74D98-B679-4503-990F-6FE6953DC8FB}"/>
              </a:ext>
            </a:extLst>
          </p:cNvPr>
          <p:cNvSpPr txBox="1"/>
          <p:nvPr/>
        </p:nvSpPr>
        <p:spPr>
          <a:xfrm flipH="1">
            <a:off x="281597" y="3315374"/>
            <a:ext cx="11516825" cy="1169551"/>
          </a:xfrm>
          <a:prstGeom prst="rect">
            <a:avLst/>
          </a:prstGeom>
          <a:noFill/>
        </p:spPr>
        <p:txBody>
          <a:bodyPr wrap="square" rtlCol="0">
            <a:spAutoFit/>
          </a:bodyPr>
          <a:lstStyle/>
          <a:p>
            <a:r>
              <a:rPr lang="en-US" sz="1400"/>
              <a:t>And can see that if we have no gradients, then no time (s) dependence in f</a:t>
            </a:r>
            <a:r>
              <a:rPr lang="en-US" sz="1400" baseline="-25000"/>
              <a:t>leq</a:t>
            </a:r>
            <a:r>
              <a:rPr lang="en-US" sz="1400"/>
              <a:t> and so our f</a:t>
            </a:r>
            <a:r>
              <a:rPr lang="en-US" sz="1400" baseline="-25000"/>
              <a:t>leq </a:t>
            </a:r>
            <a:r>
              <a:rPr lang="en-US" sz="1400"/>
              <a:t> (which would be global equilibrium solution under these conditions) will prevail.  Otherwise distribution will settle into f</a:t>
            </a:r>
            <a:r>
              <a:rPr lang="en-US" sz="1400" baseline="-25000"/>
              <a:t>leq</a:t>
            </a:r>
            <a:r>
              <a:rPr lang="en-US" sz="1400"/>
              <a:t> + </a:t>
            </a:r>
            <a:r>
              <a:rPr lang="el-GR" sz="1400"/>
              <a:t>δ</a:t>
            </a:r>
            <a:r>
              <a:rPr lang="en-US" sz="1400"/>
              <a:t>f.  We usually only care to work out the latter term to first order in gradients.  In the case of say impurity scattering, then we could have T and </a:t>
            </a:r>
            <a:r>
              <a:rPr lang="el-GR" sz="1400"/>
              <a:t>μ</a:t>
            </a:r>
            <a:r>
              <a:rPr lang="en-US" sz="1400"/>
              <a:t> gradients, but should have no u term (as scattering would be supporting a local equilibrium state with zero velocity).  In say fluid motion, we’d have T and </a:t>
            </a:r>
            <a:r>
              <a:rPr lang="el-GR" sz="1400"/>
              <a:t>μ</a:t>
            </a:r>
            <a:r>
              <a:rPr lang="en-US" sz="1400"/>
              <a:t> and u gradients.  But these three variables are not independent, but are constrained by conservation equations.  So working it all out, we get for these two cases:</a:t>
            </a:r>
            <a:endParaRPr lang="en-US" sz="1600"/>
          </a:p>
        </p:txBody>
      </p:sp>
      <p:graphicFrame>
        <p:nvGraphicFramePr>
          <p:cNvPr id="11" name="Object 10">
            <a:extLst>
              <a:ext uri="{FF2B5EF4-FFF2-40B4-BE49-F238E27FC236}">
                <a16:creationId xmlns:a16="http://schemas.microsoft.com/office/drawing/2014/main" id="{873F9117-1BD0-4F80-A32B-8FE37E0240F2}"/>
              </a:ext>
            </a:extLst>
          </p:cNvPr>
          <p:cNvGraphicFramePr>
            <a:graphicFrameLocks noChangeAspect="1"/>
          </p:cNvGraphicFramePr>
          <p:nvPr>
            <p:extLst>
              <p:ext uri="{D42A27DB-BD31-4B8C-83A1-F6EECF244321}">
                <p14:modId xmlns:p14="http://schemas.microsoft.com/office/powerpoint/2010/main" val="4214439120"/>
              </p:ext>
            </p:extLst>
          </p:nvPr>
        </p:nvGraphicFramePr>
        <p:xfrm>
          <a:off x="375772" y="4664729"/>
          <a:ext cx="8459788" cy="1757363"/>
        </p:xfrm>
        <a:graphic>
          <a:graphicData uri="http://schemas.openxmlformats.org/presentationml/2006/ole">
            <mc:AlternateContent xmlns:mc="http://schemas.openxmlformats.org/markup-compatibility/2006">
              <mc:Choice xmlns:v="urn:schemas-microsoft-com:vml" Requires="v">
                <p:oleObj name="Equation" r:id="rId6" imgW="6972120" imgH="1498320" progId="Equation.DSMT4">
                  <p:embed/>
                </p:oleObj>
              </mc:Choice>
              <mc:Fallback>
                <p:oleObj name="Equation" r:id="rId6" imgW="6972120" imgH="1498320" progId="Equation.DSMT4">
                  <p:embed/>
                  <p:pic>
                    <p:nvPicPr>
                      <p:cNvPr id="0" name="Object 7"/>
                      <p:cNvPicPr>
                        <a:picLocks noChangeAspect="1" noChangeArrowheads="1"/>
                      </p:cNvPicPr>
                      <p:nvPr/>
                    </p:nvPicPr>
                    <p:blipFill>
                      <a:blip r:embed="rId7"/>
                      <a:srcRect/>
                      <a:stretch>
                        <a:fillRect/>
                      </a:stretch>
                    </p:blipFill>
                    <p:spPr bwMode="auto">
                      <a:xfrm>
                        <a:off x="375772" y="4664729"/>
                        <a:ext cx="8459788" cy="1757363"/>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8AE66232-88E1-0376-0067-1A3C56846C0C}"/>
              </a:ext>
            </a:extLst>
          </p:cNvPr>
          <p:cNvSpPr txBox="1"/>
          <p:nvPr/>
        </p:nvSpPr>
        <p:spPr>
          <a:xfrm>
            <a:off x="9153331" y="4879910"/>
            <a:ext cx="2397967" cy="830997"/>
          </a:xfrm>
          <a:prstGeom prst="rect">
            <a:avLst/>
          </a:prstGeom>
          <a:noFill/>
          <a:ln w="19050">
            <a:solidFill>
              <a:srgbClr val="FF0000"/>
            </a:solidFill>
          </a:ln>
        </p:spPr>
        <p:txBody>
          <a:bodyPr wrap="square" rtlCol="0">
            <a:spAutoFit/>
          </a:bodyPr>
          <a:lstStyle/>
          <a:p>
            <a:r>
              <a:rPr lang="en-US" sz="1600"/>
              <a:t>And get analogous solutions in the semi-classical case.</a:t>
            </a:r>
          </a:p>
        </p:txBody>
      </p:sp>
    </p:spTree>
    <p:extLst>
      <p:ext uri="{BB962C8B-B14F-4D97-AF65-F5344CB8AC3E}">
        <p14:creationId xmlns:p14="http://schemas.microsoft.com/office/powerpoint/2010/main" val="349048508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CC8B8B9-2645-0740-B5EE-B295515FA9EB}"/>
              </a:ext>
            </a:extLst>
          </p:cNvPr>
          <p:cNvSpPr txBox="1"/>
          <p:nvPr/>
        </p:nvSpPr>
        <p:spPr>
          <a:xfrm>
            <a:off x="274430" y="656652"/>
            <a:ext cx="11036957" cy="830997"/>
          </a:xfrm>
          <a:prstGeom prst="rect">
            <a:avLst/>
          </a:prstGeom>
          <a:noFill/>
        </p:spPr>
        <p:txBody>
          <a:bodyPr wrap="square" rtlCol="0">
            <a:spAutoFit/>
          </a:bodyPr>
          <a:lstStyle/>
          <a:p>
            <a:r>
              <a:rPr lang="en-US" sz="1600" b="1"/>
              <a:t>Mean Field Solution</a:t>
            </a:r>
          </a:p>
          <a:p>
            <a:r>
              <a:rPr lang="en-US" sz="1600"/>
              <a:t>An alternate approach is to the RTA solution is through a mean field approximation.  This doesn’t presume weak potential, but does presume weak fluctuations.  So we’ll start with presuming an electromagnetic force </a:t>
            </a:r>
            <a:r>
              <a:rPr lang="en-US" sz="1600" b="1"/>
              <a:t>F</a:t>
            </a:r>
            <a:r>
              <a:rPr lang="en-US" sz="1600"/>
              <a:t> = e(</a:t>
            </a:r>
            <a:r>
              <a:rPr lang="en-US" sz="1600" b="1"/>
              <a:t>E</a:t>
            </a:r>
            <a:r>
              <a:rPr lang="en-US" sz="1600"/>
              <a:t> + </a:t>
            </a:r>
            <a:r>
              <a:rPr lang="en-US" sz="1600" b="1"/>
              <a:t>v</a:t>
            </a:r>
            <a:r>
              <a:rPr lang="en-US" sz="1600">
                <a:latin typeface="Calibri" panose="020F0502020204030204" pitchFamily="34" charset="0"/>
                <a:ea typeface="Calibri" panose="020F0502020204030204" pitchFamily="34" charset="0"/>
                <a:cs typeface="Calibri" panose="020F0502020204030204" pitchFamily="34" charset="0"/>
              </a:rPr>
              <a:t>×</a:t>
            </a:r>
            <a:r>
              <a:rPr lang="en-US" sz="1600" b="1">
                <a:latin typeface="Calibri" panose="020F0502020204030204" pitchFamily="34" charset="0"/>
                <a:ea typeface="Calibri" panose="020F0502020204030204" pitchFamily="34" charset="0"/>
                <a:cs typeface="Calibri" panose="020F0502020204030204" pitchFamily="34" charset="0"/>
              </a:rPr>
              <a:t>B</a:t>
            </a:r>
            <a:r>
              <a:rPr lang="en-US" sz="1600">
                <a:latin typeface="Calibri" panose="020F0502020204030204" pitchFamily="34" charset="0"/>
                <a:ea typeface="Calibri" panose="020F0502020204030204" pitchFamily="34" charset="0"/>
                <a:cs typeface="Calibri" panose="020F0502020204030204" pitchFamily="34" charset="0"/>
              </a:rPr>
              <a:t>):</a:t>
            </a:r>
            <a:endParaRPr lang="en-US" sz="1600"/>
          </a:p>
        </p:txBody>
      </p:sp>
      <p:graphicFrame>
        <p:nvGraphicFramePr>
          <p:cNvPr id="3" name="Object 2">
            <a:extLst>
              <a:ext uri="{FF2B5EF4-FFF2-40B4-BE49-F238E27FC236}">
                <a16:creationId xmlns:a16="http://schemas.microsoft.com/office/drawing/2014/main" id="{1967A558-419B-4591-5D83-9074A38EC5C3}"/>
              </a:ext>
            </a:extLst>
          </p:cNvPr>
          <p:cNvGraphicFramePr>
            <a:graphicFrameLocks noChangeAspect="1"/>
          </p:cNvGraphicFramePr>
          <p:nvPr>
            <p:extLst>
              <p:ext uri="{D42A27DB-BD31-4B8C-83A1-F6EECF244321}">
                <p14:modId xmlns:p14="http://schemas.microsoft.com/office/powerpoint/2010/main" val="3516143051"/>
              </p:ext>
            </p:extLst>
          </p:nvPr>
        </p:nvGraphicFramePr>
        <p:xfrm>
          <a:off x="417513" y="1608138"/>
          <a:ext cx="2724150" cy="598487"/>
        </p:xfrm>
        <a:graphic>
          <a:graphicData uri="http://schemas.openxmlformats.org/presentationml/2006/ole">
            <mc:AlternateContent xmlns:mc="http://schemas.openxmlformats.org/markup-compatibility/2006">
              <mc:Choice xmlns:v="urn:schemas-microsoft-com:vml" Requires="v">
                <p:oleObj name="Equation" r:id="rId3" imgW="1904760" imgH="419040" progId="Equation.DSMT4">
                  <p:embed/>
                </p:oleObj>
              </mc:Choice>
              <mc:Fallback>
                <p:oleObj name="Equation" r:id="rId3" imgW="1904760" imgH="419040" progId="Equation.DSMT4">
                  <p:embed/>
                  <p:pic>
                    <p:nvPicPr>
                      <p:cNvPr id="3" name="Object 2">
                        <a:extLst>
                          <a:ext uri="{FF2B5EF4-FFF2-40B4-BE49-F238E27FC236}">
                            <a16:creationId xmlns:a16="http://schemas.microsoft.com/office/drawing/2014/main" id="{1967A558-419B-4591-5D83-9074A38EC5C3}"/>
                          </a:ext>
                        </a:extLst>
                      </p:cNvPr>
                      <p:cNvPicPr/>
                      <p:nvPr/>
                    </p:nvPicPr>
                    <p:blipFill>
                      <a:blip r:embed="rId4"/>
                      <a:stretch>
                        <a:fillRect/>
                      </a:stretch>
                    </p:blipFill>
                    <p:spPr>
                      <a:xfrm>
                        <a:off x="417513" y="1608138"/>
                        <a:ext cx="2724150" cy="598487"/>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C49F5D35-900E-3965-297E-261F31CB1249}"/>
              </a:ext>
            </a:extLst>
          </p:cNvPr>
          <p:cNvGraphicFramePr>
            <a:graphicFrameLocks noChangeAspect="1"/>
          </p:cNvGraphicFramePr>
          <p:nvPr>
            <p:extLst>
              <p:ext uri="{D42A27DB-BD31-4B8C-83A1-F6EECF244321}">
                <p14:modId xmlns:p14="http://schemas.microsoft.com/office/powerpoint/2010/main" val="2730815554"/>
              </p:ext>
            </p:extLst>
          </p:nvPr>
        </p:nvGraphicFramePr>
        <p:xfrm>
          <a:off x="1905176" y="3104457"/>
          <a:ext cx="5565775" cy="574675"/>
        </p:xfrm>
        <a:graphic>
          <a:graphicData uri="http://schemas.openxmlformats.org/presentationml/2006/ole">
            <mc:AlternateContent xmlns:mc="http://schemas.openxmlformats.org/markup-compatibility/2006">
              <mc:Choice xmlns:v="urn:schemas-microsoft-com:vml" Requires="v">
                <p:oleObj name="Equation" r:id="rId5" imgW="4673520" imgH="482400" progId="Equation.DSMT4">
                  <p:embed/>
                </p:oleObj>
              </mc:Choice>
              <mc:Fallback>
                <p:oleObj name="Equation" r:id="rId5" imgW="4673520" imgH="482400" progId="Equation.DSMT4">
                  <p:embed/>
                  <p:pic>
                    <p:nvPicPr>
                      <p:cNvPr id="7" name="Object 6">
                        <a:extLst>
                          <a:ext uri="{FF2B5EF4-FFF2-40B4-BE49-F238E27FC236}">
                            <a16:creationId xmlns:a16="http://schemas.microsoft.com/office/drawing/2014/main" id="{C49F5D35-900E-3965-297E-261F31CB1249}"/>
                          </a:ext>
                        </a:extLst>
                      </p:cNvPr>
                      <p:cNvPicPr/>
                      <p:nvPr/>
                    </p:nvPicPr>
                    <p:blipFill>
                      <a:blip r:embed="rId6"/>
                      <a:stretch>
                        <a:fillRect/>
                      </a:stretch>
                    </p:blipFill>
                    <p:spPr>
                      <a:xfrm>
                        <a:off x="1905176" y="3104457"/>
                        <a:ext cx="5565775" cy="574675"/>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A522F9F0-FE88-BF5A-0351-D3B5D08BDCFC}"/>
              </a:ext>
            </a:extLst>
          </p:cNvPr>
          <p:cNvSpPr txBox="1"/>
          <p:nvPr/>
        </p:nvSpPr>
        <p:spPr>
          <a:xfrm>
            <a:off x="362882" y="2315828"/>
            <a:ext cx="11254425" cy="584775"/>
          </a:xfrm>
          <a:prstGeom prst="rect">
            <a:avLst/>
          </a:prstGeom>
          <a:noFill/>
        </p:spPr>
        <p:txBody>
          <a:bodyPr wrap="square" rtlCol="0">
            <a:spAutoFit/>
          </a:bodyPr>
          <a:lstStyle/>
          <a:p>
            <a:r>
              <a:rPr lang="en-US" sz="1600"/>
              <a:t>Now we’ll derive two balance equations.  The first is the typical scattering one.  We’ll multiply both sides by N</a:t>
            </a:r>
            <a:r>
              <a:rPr lang="en-US" sz="1600" b="1"/>
              <a:t>k</a:t>
            </a:r>
            <a:r>
              <a:rPr lang="en-US" sz="1600"/>
              <a:t>, and integrate over k.  The S</a:t>
            </a:r>
            <a:r>
              <a:rPr lang="en-US" sz="1600" baseline="-25000"/>
              <a:t>gr</a:t>
            </a:r>
            <a:r>
              <a:rPr lang="en-US" sz="1600"/>
              <a:t> scattering term shouldn’t depend on k, I don’t think.  So it would go to zero.  Or better to say, it conserves momentum.    </a:t>
            </a:r>
          </a:p>
        </p:txBody>
      </p:sp>
      <p:graphicFrame>
        <p:nvGraphicFramePr>
          <p:cNvPr id="10" name="Object 9">
            <a:extLst>
              <a:ext uri="{FF2B5EF4-FFF2-40B4-BE49-F238E27FC236}">
                <a16:creationId xmlns:a16="http://schemas.microsoft.com/office/drawing/2014/main" id="{B6AC94CD-58DE-1B15-68A2-5E1C4019F64F}"/>
              </a:ext>
            </a:extLst>
          </p:cNvPr>
          <p:cNvGraphicFramePr>
            <a:graphicFrameLocks noChangeAspect="1"/>
          </p:cNvGraphicFramePr>
          <p:nvPr>
            <p:extLst>
              <p:ext uri="{D42A27DB-BD31-4B8C-83A1-F6EECF244321}">
                <p14:modId xmlns:p14="http://schemas.microsoft.com/office/powerpoint/2010/main" val="557400015"/>
              </p:ext>
            </p:extLst>
          </p:nvPr>
        </p:nvGraphicFramePr>
        <p:xfrm>
          <a:off x="7833081" y="4029040"/>
          <a:ext cx="1779587" cy="625475"/>
        </p:xfrm>
        <a:graphic>
          <a:graphicData uri="http://schemas.openxmlformats.org/presentationml/2006/ole">
            <mc:AlternateContent xmlns:mc="http://schemas.openxmlformats.org/markup-compatibility/2006">
              <mc:Choice xmlns:v="urn:schemas-microsoft-com:vml" Requires="v">
                <p:oleObj name="Equation" r:id="rId7" imgW="1371600" imgH="482400" progId="Equation.DSMT4">
                  <p:embed/>
                </p:oleObj>
              </mc:Choice>
              <mc:Fallback>
                <p:oleObj name="Equation" r:id="rId7" imgW="1371600" imgH="482400" progId="Equation.DSMT4">
                  <p:embed/>
                  <p:pic>
                    <p:nvPicPr>
                      <p:cNvPr id="10" name="Object 9">
                        <a:extLst>
                          <a:ext uri="{FF2B5EF4-FFF2-40B4-BE49-F238E27FC236}">
                            <a16:creationId xmlns:a16="http://schemas.microsoft.com/office/drawing/2014/main" id="{B6AC94CD-58DE-1B15-68A2-5E1C4019F64F}"/>
                          </a:ext>
                        </a:extLst>
                      </p:cNvPr>
                      <p:cNvPicPr/>
                      <p:nvPr/>
                    </p:nvPicPr>
                    <p:blipFill>
                      <a:blip r:embed="rId8"/>
                      <a:stretch>
                        <a:fillRect/>
                      </a:stretch>
                    </p:blipFill>
                    <p:spPr>
                      <a:xfrm>
                        <a:off x="7833081" y="4029040"/>
                        <a:ext cx="1779587" cy="625475"/>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B6863FFB-4DF1-B062-BBCE-DFEBD3019822}"/>
              </a:ext>
            </a:extLst>
          </p:cNvPr>
          <p:cNvGraphicFramePr>
            <a:graphicFrameLocks noChangeAspect="1"/>
          </p:cNvGraphicFramePr>
          <p:nvPr/>
        </p:nvGraphicFramePr>
        <p:xfrm>
          <a:off x="2601465" y="4160819"/>
          <a:ext cx="3191444" cy="1344029"/>
        </p:xfrm>
        <a:graphic>
          <a:graphicData uri="http://schemas.openxmlformats.org/presentationml/2006/ole">
            <mc:AlternateContent xmlns:mc="http://schemas.openxmlformats.org/markup-compatibility/2006">
              <mc:Choice xmlns:v="urn:schemas-microsoft-com:vml" Requires="v">
                <p:oleObj name="Equation" r:id="rId9" imgW="2590560" imgH="1091880" progId="Equation.DSMT4">
                  <p:embed/>
                </p:oleObj>
              </mc:Choice>
              <mc:Fallback>
                <p:oleObj name="Equation" r:id="rId9" imgW="2590560" imgH="1091880" progId="Equation.DSMT4">
                  <p:embed/>
                  <p:pic>
                    <p:nvPicPr>
                      <p:cNvPr id="11" name="Object 10">
                        <a:extLst>
                          <a:ext uri="{FF2B5EF4-FFF2-40B4-BE49-F238E27FC236}">
                            <a16:creationId xmlns:a16="http://schemas.microsoft.com/office/drawing/2014/main" id="{B6863FFB-4DF1-B062-BBCE-DFEBD3019822}"/>
                          </a:ext>
                        </a:extLst>
                      </p:cNvPr>
                      <p:cNvPicPr/>
                      <p:nvPr/>
                    </p:nvPicPr>
                    <p:blipFill>
                      <a:blip r:embed="rId10"/>
                      <a:stretch>
                        <a:fillRect/>
                      </a:stretch>
                    </p:blipFill>
                    <p:spPr>
                      <a:xfrm>
                        <a:off x="2601465" y="4160819"/>
                        <a:ext cx="3191444" cy="1344029"/>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ED146AB8-579F-AB76-DF69-6B7A94948F72}"/>
              </a:ext>
            </a:extLst>
          </p:cNvPr>
          <p:cNvGraphicFramePr>
            <a:graphicFrameLocks noChangeAspect="1"/>
          </p:cNvGraphicFramePr>
          <p:nvPr>
            <p:extLst>
              <p:ext uri="{D42A27DB-BD31-4B8C-83A1-F6EECF244321}">
                <p14:modId xmlns:p14="http://schemas.microsoft.com/office/powerpoint/2010/main" val="3473407051"/>
              </p:ext>
            </p:extLst>
          </p:nvPr>
        </p:nvGraphicFramePr>
        <p:xfrm>
          <a:off x="381000" y="4244975"/>
          <a:ext cx="1836738" cy="517525"/>
        </p:xfrm>
        <a:graphic>
          <a:graphicData uri="http://schemas.openxmlformats.org/presentationml/2006/ole">
            <mc:AlternateContent xmlns:mc="http://schemas.openxmlformats.org/markup-compatibility/2006">
              <mc:Choice xmlns:v="urn:schemas-microsoft-com:vml" Requires="v">
                <p:oleObj name="Equation" r:id="rId11" imgW="1396800" imgH="393480" progId="Equation.DSMT4">
                  <p:embed/>
                </p:oleObj>
              </mc:Choice>
              <mc:Fallback>
                <p:oleObj name="Equation" r:id="rId11" imgW="1396800" imgH="393480" progId="Equation.DSMT4">
                  <p:embed/>
                  <p:pic>
                    <p:nvPicPr>
                      <p:cNvPr id="12" name="Object 11">
                        <a:extLst>
                          <a:ext uri="{FF2B5EF4-FFF2-40B4-BE49-F238E27FC236}">
                            <a16:creationId xmlns:a16="http://schemas.microsoft.com/office/drawing/2014/main" id="{ED146AB8-579F-AB76-DF69-6B7A94948F72}"/>
                          </a:ext>
                        </a:extLst>
                      </p:cNvPr>
                      <p:cNvPicPr/>
                      <p:nvPr/>
                    </p:nvPicPr>
                    <p:blipFill>
                      <a:blip r:embed="rId12"/>
                      <a:stretch>
                        <a:fillRect/>
                      </a:stretch>
                    </p:blipFill>
                    <p:spPr>
                      <a:xfrm>
                        <a:off x="381000" y="4244975"/>
                        <a:ext cx="1836738" cy="517525"/>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13" name="Ink 12">
                <a:extLst>
                  <a:ext uri="{FF2B5EF4-FFF2-40B4-BE49-F238E27FC236}">
                    <a16:creationId xmlns:a16="http://schemas.microsoft.com/office/drawing/2014/main" id="{7EC15293-0546-D7AF-C3A3-77475C5E40D2}"/>
                  </a:ext>
                </a:extLst>
              </p14:cNvPr>
              <p14:cNvContentPartPr/>
              <p14:nvPr/>
            </p14:nvContentPartPr>
            <p14:xfrm>
              <a:off x="1523803" y="3755972"/>
              <a:ext cx="561240" cy="423360"/>
            </p14:xfrm>
          </p:contentPart>
        </mc:Choice>
        <mc:Fallback xmlns="">
          <p:pic>
            <p:nvPicPr>
              <p:cNvPr id="13" name="Ink 12">
                <a:extLst>
                  <a:ext uri="{FF2B5EF4-FFF2-40B4-BE49-F238E27FC236}">
                    <a16:creationId xmlns:a16="http://schemas.microsoft.com/office/drawing/2014/main" id="{7EC15293-0546-D7AF-C3A3-77475C5E40D2}"/>
                  </a:ext>
                </a:extLst>
              </p:cNvPr>
              <p:cNvPicPr/>
              <p:nvPr/>
            </p:nvPicPr>
            <p:blipFill>
              <a:blip r:embed="rId16"/>
              <a:stretch>
                <a:fillRect/>
              </a:stretch>
            </p:blipFill>
            <p:spPr>
              <a:xfrm>
                <a:off x="1514803" y="3747332"/>
                <a:ext cx="578880" cy="4410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4" name="Ink 13">
                <a:extLst>
                  <a:ext uri="{FF2B5EF4-FFF2-40B4-BE49-F238E27FC236}">
                    <a16:creationId xmlns:a16="http://schemas.microsoft.com/office/drawing/2014/main" id="{29CD585D-230D-3CF5-1DDB-05FAA1F5217B}"/>
                  </a:ext>
                </a:extLst>
              </p14:cNvPr>
              <p14:cNvContentPartPr/>
              <p14:nvPr/>
            </p14:nvContentPartPr>
            <p14:xfrm>
              <a:off x="3223723" y="3775412"/>
              <a:ext cx="109800" cy="333720"/>
            </p14:xfrm>
          </p:contentPart>
        </mc:Choice>
        <mc:Fallback xmlns="">
          <p:pic>
            <p:nvPicPr>
              <p:cNvPr id="14" name="Ink 13">
                <a:extLst>
                  <a:ext uri="{FF2B5EF4-FFF2-40B4-BE49-F238E27FC236}">
                    <a16:creationId xmlns:a16="http://schemas.microsoft.com/office/drawing/2014/main" id="{29CD585D-230D-3CF5-1DDB-05FAA1F5217B}"/>
                  </a:ext>
                </a:extLst>
              </p:cNvPr>
              <p:cNvPicPr/>
              <p:nvPr/>
            </p:nvPicPr>
            <p:blipFill>
              <a:blip r:embed="rId18"/>
              <a:stretch>
                <a:fillRect/>
              </a:stretch>
            </p:blipFill>
            <p:spPr>
              <a:xfrm>
                <a:off x="3214723" y="3766772"/>
                <a:ext cx="127440" cy="35136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6" name="Ink 15">
                <a:extLst>
                  <a:ext uri="{FF2B5EF4-FFF2-40B4-BE49-F238E27FC236}">
                    <a16:creationId xmlns:a16="http://schemas.microsoft.com/office/drawing/2014/main" id="{0434BEF6-C9FB-916D-50EF-F1C3BD0772C3}"/>
                  </a:ext>
                </a:extLst>
              </p14:cNvPr>
              <p14:cNvContentPartPr/>
              <p14:nvPr/>
            </p14:nvContentPartPr>
            <p14:xfrm rot="18833234">
              <a:off x="7620625" y="3699081"/>
              <a:ext cx="69840" cy="382680"/>
            </p14:xfrm>
          </p:contentPart>
        </mc:Choice>
        <mc:Fallback xmlns="">
          <p:pic>
            <p:nvPicPr>
              <p:cNvPr id="16" name="Ink 15">
                <a:extLst>
                  <a:ext uri="{FF2B5EF4-FFF2-40B4-BE49-F238E27FC236}">
                    <a16:creationId xmlns:a16="http://schemas.microsoft.com/office/drawing/2014/main" id="{0434BEF6-C9FB-916D-50EF-F1C3BD0772C3}"/>
                  </a:ext>
                </a:extLst>
              </p:cNvPr>
              <p:cNvPicPr/>
              <p:nvPr/>
            </p:nvPicPr>
            <p:blipFill>
              <a:blip r:embed="rId20"/>
              <a:stretch>
                <a:fillRect/>
              </a:stretch>
            </p:blipFill>
            <p:spPr>
              <a:xfrm rot="18833234">
                <a:off x="7611625" y="3690081"/>
                <a:ext cx="87480" cy="400320"/>
              </a:xfrm>
              <a:prstGeom prst="rect">
                <a:avLst/>
              </a:prstGeom>
            </p:spPr>
          </p:pic>
        </mc:Fallback>
      </mc:AlternateContent>
      <p:graphicFrame>
        <p:nvGraphicFramePr>
          <p:cNvPr id="18" name="Object 17">
            <a:extLst>
              <a:ext uri="{FF2B5EF4-FFF2-40B4-BE49-F238E27FC236}">
                <a16:creationId xmlns:a16="http://schemas.microsoft.com/office/drawing/2014/main" id="{F0FD2195-575E-38BE-73BB-2644C3007EEB}"/>
              </a:ext>
            </a:extLst>
          </p:cNvPr>
          <p:cNvGraphicFramePr>
            <a:graphicFrameLocks noChangeAspect="1"/>
          </p:cNvGraphicFramePr>
          <p:nvPr>
            <p:extLst>
              <p:ext uri="{D42A27DB-BD31-4B8C-83A1-F6EECF244321}">
                <p14:modId xmlns:p14="http://schemas.microsoft.com/office/powerpoint/2010/main" val="960895048"/>
              </p:ext>
            </p:extLst>
          </p:nvPr>
        </p:nvGraphicFramePr>
        <p:xfrm>
          <a:off x="433387" y="5926144"/>
          <a:ext cx="3635375" cy="585787"/>
        </p:xfrm>
        <a:graphic>
          <a:graphicData uri="http://schemas.openxmlformats.org/presentationml/2006/ole">
            <mc:AlternateContent xmlns:mc="http://schemas.openxmlformats.org/markup-compatibility/2006">
              <mc:Choice xmlns:v="urn:schemas-microsoft-com:vml" Requires="v">
                <p:oleObj name="Equation" r:id="rId21" imgW="2603160" imgH="419040" progId="Equation.DSMT4">
                  <p:embed/>
                </p:oleObj>
              </mc:Choice>
              <mc:Fallback>
                <p:oleObj name="Equation" r:id="rId21" imgW="2603160" imgH="419040" progId="Equation.DSMT4">
                  <p:embed/>
                  <p:pic>
                    <p:nvPicPr>
                      <p:cNvPr id="18" name="Object 17">
                        <a:extLst>
                          <a:ext uri="{FF2B5EF4-FFF2-40B4-BE49-F238E27FC236}">
                            <a16:creationId xmlns:a16="http://schemas.microsoft.com/office/drawing/2014/main" id="{F0FD2195-575E-38BE-73BB-2644C3007EEB}"/>
                          </a:ext>
                        </a:extLst>
                      </p:cNvPr>
                      <p:cNvPicPr/>
                      <p:nvPr/>
                    </p:nvPicPr>
                    <p:blipFill>
                      <a:blip r:embed="rId22"/>
                      <a:stretch>
                        <a:fillRect/>
                      </a:stretch>
                    </p:blipFill>
                    <p:spPr>
                      <a:xfrm>
                        <a:off x="433387" y="5926144"/>
                        <a:ext cx="3635375" cy="585787"/>
                      </a:xfrm>
                      <a:prstGeom prst="rect">
                        <a:avLst/>
                      </a:prstGeom>
                      <a:solidFill>
                        <a:schemeClr val="accent1">
                          <a:alpha val="27000"/>
                        </a:schemeClr>
                      </a:solidFill>
                    </p:spPr>
                  </p:pic>
                </p:oleObj>
              </mc:Fallback>
            </mc:AlternateContent>
          </a:graphicData>
        </a:graphic>
      </p:graphicFrame>
      <p:graphicFrame>
        <p:nvGraphicFramePr>
          <p:cNvPr id="19" name="Object 18">
            <a:extLst>
              <a:ext uri="{FF2B5EF4-FFF2-40B4-BE49-F238E27FC236}">
                <a16:creationId xmlns:a16="http://schemas.microsoft.com/office/drawing/2014/main" id="{5FECC96D-7B3D-3E3D-F9EF-A41A885D1F4B}"/>
              </a:ext>
            </a:extLst>
          </p:cNvPr>
          <p:cNvGraphicFramePr>
            <a:graphicFrameLocks noChangeAspect="1"/>
          </p:cNvGraphicFramePr>
          <p:nvPr/>
        </p:nvGraphicFramePr>
        <p:xfrm>
          <a:off x="5691041" y="6000935"/>
          <a:ext cx="2341913" cy="674471"/>
        </p:xfrm>
        <a:graphic>
          <a:graphicData uri="http://schemas.openxmlformats.org/presentationml/2006/ole">
            <mc:AlternateContent xmlns:mc="http://schemas.openxmlformats.org/markup-compatibility/2006">
              <mc:Choice xmlns:v="urn:schemas-microsoft-com:vml" Requires="v">
                <p:oleObj name="Equation" r:id="rId23" imgW="1587240" imgH="457200" progId="Equation.DSMT4">
                  <p:embed/>
                </p:oleObj>
              </mc:Choice>
              <mc:Fallback>
                <p:oleObj name="Equation" r:id="rId23" imgW="1587240" imgH="457200" progId="Equation.DSMT4">
                  <p:embed/>
                  <p:pic>
                    <p:nvPicPr>
                      <p:cNvPr id="19" name="Object 18">
                        <a:extLst>
                          <a:ext uri="{FF2B5EF4-FFF2-40B4-BE49-F238E27FC236}">
                            <a16:creationId xmlns:a16="http://schemas.microsoft.com/office/drawing/2014/main" id="{5FECC96D-7B3D-3E3D-F9EF-A41A885D1F4B}"/>
                          </a:ext>
                        </a:extLst>
                      </p:cNvPr>
                      <p:cNvPicPr/>
                      <p:nvPr/>
                    </p:nvPicPr>
                    <p:blipFill>
                      <a:blip r:embed="rId24"/>
                      <a:stretch>
                        <a:fillRect/>
                      </a:stretch>
                    </p:blipFill>
                    <p:spPr>
                      <a:xfrm>
                        <a:off x="5691041" y="6000935"/>
                        <a:ext cx="2341913" cy="674471"/>
                      </a:xfrm>
                      <a:prstGeom prst="rect">
                        <a:avLst/>
                      </a:prstGeom>
                      <a:solidFill>
                        <a:srgbClr val="FFCC99"/>
                      </a:solidFill>
                    </p:spPr>
                  </p:pic>
                </p:oleObj>
              </mc:Fallback>
            </mc:AlternateContent>
          </a:graphicData>
        </a:graphic>
      </p:graphicFrame>
      <p:sp>
        <p:nvSpPr>
          <p:cNvPr id="20" name="TextBox 19">
            <a:extLst>
              <a:ext uri="{FF2B5EF4-FFF2-40B4-BE49-F238E27FC236}">
                <a16:creationId xmlns:a16="http://schemas.microsoft.com/office/drawing/2014/main" id="{BFE9FDDC-13A5-D7ED-9E9F-B9749422687E}"/>
              </a:ext>
            </a:extLst>
          </p:cNvPr>
          <p:cNvSpPr txBox="1"/>
          <p:nvPr/>
        </p:nvSpPr>
        <p:spPr>
          <a:xfrm>
            <a:off x="2326602" y="4968062"/>
            <a:ext cx="1439153" cy="523220"/>
          </a:xfrm>
          <a:prstGeom prst="rect">
            <a:avLst/>
          </a:prstGeom>
          <a:noFill/>
        </p:spPr>
        <p:txBody>
          <a:bodyPr wrap="square" rtlCol="0">
            <a:spAutoFit/>
          </a:bodyPr>
          <a:lstStyle/>
          <a:p>
            <a:r>
              <a:rPr lang="en-US" sz="1400"/>
              <a:t>replace k</a:t>
            </a:r>
            <a:r>
              <a:rPr lang="en-US" sz="1400" baseline="-25000"/>
              <a:t>i</a:t>
            </a:r>
            <a:r>
              <a:rPr lang="en-US" sz="1400"/>
              <a:t>k</a:t>
            </a:r>
            <a:r>
              <a:rPr lang="en-US" sz="1400" baseline="-25000"/>
              <a:t>j</a:t>
            </a:r>
            <a:r>
              <a:rPr lang="en-US" sz="1400"/>
              <a:t> with its average.  </a:t>
            </a:r>
          </a:p>
        </p:txBody>
      </p:sp>
      <p:sp>
        <p:nvSpPr>
          <p:cNvPr id="21" name="TextBox 20">
            <a:extLst>
              <a:ext uri="{FF2B5EF4-FFF2-40B4-BE49-F238E27FC236}">
                <a16:creationId xmlns:a16="http://schemas.microsoft.com/office/drawing/2014/main" id="{D3013820-2E47-9BE4-4840-5874089C721B}"/>
              </a:ext>
            </a:extLst>
          </p:cNvPr>
          <p:cNvSpPr txBox="1"/>
          <p:nvPr/>
        </p:nvSpPr>
        <p:spPr>
          <a:xfrm>
            <a:off x="362882" y="5502402"/>
            <a:ext cx="1835436" cy="338554"/>
          </a:xfrm>
          <a:prstGeom prst="rect">
            <a:avLst/>
          </a:prstGeom>
          <a:noFill/>
        </p:spPr>
        <p:txBody>
          <a:bodyPr wrap="square" rtlCol="0">
            <a:spAutoFit/>
          </a:bodyPr>
          <a:lstStyle/>
          <a:p>
            <a:r>
              <a:rPr lang="en-US" sz="1600"/>
              <a:t>So we end up with:</a:t>
            </a:r>
          </a:p>
        </p:txBody>
      </p:sp>
      <p:sp>
        <p:nvSpPr>
          <p:cNvPr id="22" name="TextBox 21">
            <a:extLst>
              <a:ext uri="{FF2B5EF4-FFF2-40B4-BE49-F238E27FC236}">
                <a16:creationId xmlns:a16="http://schemas.microsoft.com/office/drawing/2014/main" id="{3DB336BA-E3AD-FFAD-B587-1FDE815E10BF}"/>
              </a:ext>
            </a:extLst>
          </p:cNvPr>
          <p:cNvSpPr txBox="1"/>
          <p:nvPr/>
        </p:nvSpPr>
        <p:spPr>
          <a:xfrm>
            <a:off x="8318090" y="6204154"/>
            <a:ext cx="2241755" cy="307777"/>
          </a:xfrm>
          <a:prstGeom prst="rect">
            <a:avLst/>
          </a:prstGeom>
          <a:noFill/>
        </p:spPr>
        <p:txBody>
          <a:bodyPr wrap="square" rtlCol="0">
            <a:spAutoFit/>
          </a:bodyPr>
          <a:lstStyle/>
          <a:p>
            <a:r>
              <a:rPr lang="en-US" sz="1400"/>
              <a:t>the diffusion constant</a:t>
            </a:r>
          </a:p>
        </p:txBody>
      </p:sp>
      <p:sp>
        <p:nvSpPr>
          <p:cNvPr id="25" name="TextBox 24">
            <a:extLst>
              <a:ext uri="{FF2B5EF4-FFF2-40B4-BE49-F238E27FC236}">
                <a16:creationId xmlns:a16="http://schemas.microsoft.com/office/drawing/2014/main" id="{1BF31BD3-768C-592D-B9B4-07DCEA48F5AC}"/>
              </a:ext>
            </a:extLst>
          </p:cNvPr>
          <p:cNvSpPr txBox="1"/>
          <p:nvPr/>
        </p:nvSpPr>
        <p:spPr>
          <a:xfrm>
            <a:off x="3765755" y="91344"/>
            <a:ext cx="3846864" cy="584775"/>
          </a:xfrm>
          <a:prstGeom prst="rect">
            <a:avLst/>
          </a:prstGeom>
          <a:noFill/>
        </p:spPr>
        <p:txBody>
          <a:bodyPr wrap="square" rtlCol="0">
            <a:spAutoFit/>
          </a:bodyPr>
          <a:lstStyle/>
          <a:p>
            <a:r>
              <a:rPr lang="en-US" sz="3200" b="1" u="sng"/>
              <a:t>Classical NESM (RTA)</a:t>
            </a:r>
          </a:p>
        </p:txBody>
      </p:sp>
      <mc:AlternateContent xmlns:mc="http://schemas.openxmlformats.org/markup-compatibility/2006" xmlns:p14="http://schemas.microsoft.com/office/powerpoint/2010/main">
        <mc:Choice Requires="p14">
          <p:contentPart p14:bwMode="auto" r:id="rId25">
            <p14:nvContentPartPr>
              <p14:cNvPr id="26" name="Ink 25">
                <a:extLst>
                  <a:ext uri="{FF2B5EF4-FFF2-40B4-BE49-F238E27FC236}">
                    <a16:creationId xmlns:a16="http://schemas.microsoft.com/office/drawing/2014/main" id="{DC299668-07B6-E944-2D00-2DD8ABA1D0C7}"/>
                  </a:ext>
                </a:extLst>
              </p14:cNvPr>
              <p14:cNvContentPartPr/>
              <p14:nvPr/>
            </p14:nvContentPartPr>
            <p14:xfrm>
              <a:off x="5802321" y="3761106"/>
              <a:ext cx="782280" cy="1103400"/>
            </p14:xfrm>
          </p:contentPart>
        </mc:Choice>
        <mc:Fallback xmlns="">
          <p:pic>
            <p:nvPicPr>
              <p:cNvPr id="26" name="Ink 25">
                <a:extLst>
                  <a:ext uri="{FF2B5EF4-FFF2-40B4-BE49-F238E27FC236}">
                    <a16:creationId xmlns:a16="http://schemas.microsoft.com/office/drawing/2014/main" id="{DC299668-07B6-E944-2D00-2DD8ABA1D0C7}"/>
                  </a:ext>
                </a:extLst>
              </p:cNvPr>
              <p:cNvPicPr/>
              <p:nvPr/>
            </p:nvPicPr>
            <p:blipFill>
              <a:blip r:embed="rId26"/>
              <a:stretch>
                <a:fillRect/>
              </a:stretch>
            </p:blipFill>
            <p:spPr>
              <a:xfrm>
                <a:off x="5793681" y="3752466"/>
                <a:ext cx="799920" cy="1121040"/>
              </a:xfrm>
              <a:prstGeom prst="rect">
                <a:avLst/>
              </a:prstGeom>
            </p:spPr>
          </p:pic>
        </mc:Fallback>
      </mc:AlternateContent>
      <p:sp>
        <p:nvSpPr>
          <p:cNvPr id="27" name="TextBox 26">
            <a:extLst>
              <a:ext uri="{FF2B5EF4-FFF2-40B4-BE49-F238E27FC236}">
                <a16:creationId xmlns:a16="http://schemas.microsoft.com/office/drawing/2014/main" id="{AAF58E99-2FDE-26E2-5FEA-E51C8DD8EDA0}"/>
              </a:ext>
            </a:extLst>
          </p:cNvPr>
          <p:cNvSpPr txBox="1"/>
          <p:nvPr/>
        </p:nvSpPr>
        <p:spPr>
          <a:xfrm>
            <a:off x="6399093" y="4959998"/>
            <a:ext cx="1918997" cy="307777"/>
          </a:xfrm>
          <a:prstGeom prst="rect">
            <a:avLst/>
          </a:prstGeom>
          <a:noFill/>
        </p:spPr>
        <p:txBody>
          <a:bodyPr wrap="square" rtlCol="0">
            <a:spAutoFit/>
          </a:bodyPr>
          <a:lstStyle/>
          <a:p>
            <a:r>
              <a:rPr lang="en-US" sz="1400"/>
              <a:t>well, do some IBP, etc.</a:t>
            </a:r>
          </a:p>
        </p:txBody>
      </p:sp>
    </p:spTree>
    <p:extLst>
      <p:ext uri="{BB962C8B-B14F-4D97-AF65-F5344CB8AC3E}">
        <p14:creationId xmlns:p14="http://schemas.microsoft.com/office/powerpoint/2010/main" val="57512817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CC8B8B9-2645-0740-B5EE-B295515FA9EB}"/>
              </a:ext>
            </a:extLst>
          </p:cNvPr>
          <p:cNvSpPr txBox="1"/>
          <p:nvPr/>
        </p:nvSpPr>
        <p:spPr>
          <a:xfrm>
            <a:off x="362882" y="1044853"/>
            <a:ext cx="11029217" cy="584775"/>
          </a:xfrm>
          <a:prstGeom prst="rect">
            <a:avLst/>
          </a:prstGeom>
          <a:noFill/>
        </p:spPr>
        <p:txBody>
          <a:bodyPr wrap="square" rtlCol="0">
            <a:spAutoFit/>
          </a:bodyPr>
          <a:lstStyle/>
          <a:p>
            <a:r>
              <a:rPr lang="en-US" sz="1600"/>
              <a:t>Now we’ll get the second equation.  We’ll multiply both sides by N, and integrate over k.  This time, contrary to our relaxation time approximation, the scattering term should vanish as collisions conserve particle number </a:t>
            </a:r>
          </a:p>
        </p:txBody>
      </p:sp>
      <p:graphicFrame>
        <p:nvGraphicFramePr>
          <p:cNvPr id="7" name="Object 6">
            <a:extLst>
              <a:ext uri="{FF2B5EF4-FFF2-40B4-BE49-F238E27FC236}">
                <a16:creationId xmlns:a16="http://schemas.microsoft.com/office/drawing/2014/main" id="{C49F5D35-900E-3965-297E-261F31CB1249}"/>
              </a:ext>
            </a:extLst>
          </p:cNvPr>
          <p:cNvGraphicFramePr>
            <a:graphicFrameLocks noChangeAspect="1"/>
          </p:cNvGraphicFramePr>
          <p:nvPr>
            <p:extLst>
              <p:ext uri="{D42A27DB-BD31-4B8C-83A1-F6EECF244321}">
                <p14:modId xmlns:p14="http://schemas.microsoft.com/office/powerpoint/2010/main" val="3847945397"/>
              </p:ext>
            </p:extLst>
          </p:nvPr>
        </p:nvGraphicFramePr>
        <p:xfrm>
          <a:off x="1645524" y="2581143"/>
          <a:ext cx="5859463" cy="638175"/>
        </p:xfrm>
        <a:graphic>
          <a:graphicData uri="http://schemas.openxmlformats.org/presentationml/2006/ole">
            <mc:AlternateContent xmlns:mc="http://schemas.openxmlformats.org/markup-compatibility/2006">
              <mc:Choice xmlns:v="urn:schemas-microsoft-com:vml" Requires="v">
                <p:oleObj name="Equation" r:id="rId3" imgW="4444920" imgH="482400" progId="Equation.DSMT4">
                  <p:embed/>
                </p:oleObj>
              </mc:Choice>
              <mc:Fallback>
                <p:oleObj name="Equation" r:id="rId3" imgW="4444920" imgH="482400" progId="Equation.DSMT4">
                  <p:embed/>
                  <p:pic>
                    <p:nvPicPr>
                      <p:cNvPr id="7" name="Object 6">
                        <a:extLst>
                          <a:ext uri="{FF2B5EF4-FFF2-40B4-BE49-F238E27FC236}">
                            <a16:creationId xmlns:a16="http://schemas.microsoft.com/office/drawing/2014/main" id="{C49F5D35-900E-3965-297E-261F31CB1249}"/>
                          </a:ext>
                        </a:extLst>
                      </p:cNvPr>
                      <p:cNvPicPr/>
                      <p:nvPr/>
                    </p:nvPicPr>
                    <p:blipFill>
                      <a:blip r:embed="rId4"/>
                      <a:stretch>
                        <a:fillRect/>
                      </a:stretch>
                    </p:blipFill>
                    <p:spPr>
                      <a:xfrm>
                        <a:off x="1645524" y="2581143"/>
                        <a:ext cx="5859463" cy="638175"/>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ED146AB8-579F-AB76-DF69-6B7A94948F72}"/>
              </a:ext>
            </a:extLst>
          </p:cNvPr>
          <p:cNvGraphicFramePr>
            <a:graphicFrameLocks noChangeAspect="1"/>
          </p:cNvGraphicFramePr>
          <p:nvPr/>
        </p:nvGraphicFramePr>
        <p:xfrm>
          <a:off x="387201" y="3905318"/>
          <a:ext cx="1503363" cy="368300"/>
        </p:xfrm>
        <a:graphic>
          <a:graphicData uri="http://schemas.openxmlformats.org/presentationml/2006/ole">
            <mc:AlternateContent xmlns:mc="http://schemas.openxmlformats.org/markup-compatibility/2006">
              <mc:Choice xmlns:v="urn:schemas-microsoft-com:vml" Requires="v">
                <p:oleObj name="Equation" r:id="rId5" imgW="1143000" imgH="279360" progId="Equation.DSMT4">
                  <p:embed/>
                </p:oleObj>
              </mc:Choice>
              <mc:Fallback>
                <p:oleObj name="Equation" r:id="rId5" imgW="1143000" imgH="279360" progId="Equation.DSMT4">
                  <p:embed/>
                  <p:pic>
                    <p:nvPicPr>
                      <p:cNvPr id="12" name="Object 11">
                        <a:extLst>
                          <a:ext uri="{FF2B5EF4-FFF2-40B4-BE49-F238E27FC236}">
                            <a16:creationId xmlns:a16="http://schemas.microsoft.com/office/drawing/2014/main" id="{ED146AB8-579F-AB76-DF69-6B7A94948F72}"/>
                          </a:ext>
                        </a:extLst>
                      </p:cNvPr>
                      <p:cNvPicPr/>
                      <p:nvPr/>
                    </p:nvPicPr>
                    <p:blipFill>
                      <a:blip r:embed="rId6"/>
                      <a:stretch>
                        <a:fillRect/>
                      </a:stretch>
                    </p:blipFill>
                    <p:spPr>
                      <a:xfrm>
                        <a:off x="387201" y="3905318"/>
                        <a:ext cx="1503363" cy="36830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7">
            <p14:nvContentPartPr>
              <p14:cNvPr id="13" name="Ink 12">
                <a:extLst>
                  <a:ext uri="{FF2B5EF4-FFF2-40B4-BE49-F238E27FC236}">
                    <a16:creationId xmlns:a16="http://schemas.microsoft.com/office/drawing/2014/main" id="{7EC15293-0546-D7AF-C3A3-77475C5E40D2}"/>
                  </a:ext>
                </a:extLst>
              </p14:cNvPr>
              <p14:cNvContentPartPr/>
              <p14:nvPr/>
            </p14:nvContentPartPr>
            <p14:xfrm>
              <a:off x="1364904" y="3342676"/>
              <a:ext cx="561240" cy="423360"/>
            </p14:xfrm>
          </p:contentPart>
        </mc:Choice>
        <mc:Fallback xmlns="">
          <p:pic>
            <p:nvPicPr>
              <p:cNvPr id="13" name="Ink 12">
                <a:extLst>
                  <a:ext uri="{FF2B5EF4-FFF2-40B4-BE49-F238E27FC236}">
                    <a16:creationId xmlns:a16="http://schemas.microsoft.com/office/drawing/2014/main" id="{7EC15293-0546-D7AF-C3A3-77475C5E40D2}"/>
                  </a:ext>
                </a:extLst>
              </p:cNvPr>
              <p:cNvPicPr/>
              <p:nvPr/>
            </p:nvPicPr>
            <p:blipFill>
              <a:blip r:embed="rId10"/>
              <a:stretch>
                <a:fillRect/>
              </a:stretch>
            </p:blipFill>
            <p:spPr>
              <a:xfrm>
                <a:off x="1355904" y="3334036"/>
                <a:ext cx="578880" cy="441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4" name="Ink 13">
                <a:extLst>
                  <a:ext uri="{FF2B5EF4-FFF2-40B4-BE49-F238E27FC236}">
                    <a16:creationId xmlns:a16="http://schemas.microsoft.com/office/drawing/2014/main" id="{29CD585D-230D-3CF5-1DDB-05FAA1F5217B}"/>
                  </a:ext>
                </a:extLst>
              </p14:cNvPr>
              <p14:cNvContentPartPr/>
              <p14:nvPr/>
            </p14:nvContentPartPr>
            <p14:xfrm>
              <a:off x="3432770" y="3383002"/>
              <a:ext cx="109800" cy="333720"/>
            </p14:xfrm>
          </p:contentPart>
        </mc:Choice>
        <mc:Fallback xmlns="">
          <p:pic>
            <p:nvPicPr>
              <p:cNvPr id="14" name="Ink 13">
                <a:extLst>
                  <a:ext uri="{FF2B5EF4-FFF2-40B4-BE49-F238E27FC236}">
                    <a16:creationId xmlns:a16="http://schemas.microsoft.com/office/drawing/2014/main" id="{29CD585D-230D-3CF5-1DDB-05FAA1F5217B}"/>
                  </a:ext>
                </a:extLst>
              </p:cNvPr>
              <p:cNvPicPr/>
              <p:nvPr/>
            </p:nvPicPr>
            <p:blipFill>
              <a:blip r:embed="rId12"/>
              <a:stretch>
                <a:fillRect/>
              </a:stretch>
            </p:blipFill>
            <p:spPr>
              <a:xfrm>
                <a:off x="3423770" y="3374362"/>
                <a:ext cx="127440" cy="351360"/>
              </a:xfrm>
              <a:prstGeom prst="rect">
                <a:avLst/>
              </a:prstGeom>
            </p:spPr>
          </p:pic>
        </mc:Fallback>
      </mc:AlternateContent>
      <p:graphicFrame>
        <p:nvGraphicFramePr>
          <p:cNvPr id="18" name="Object 17">
            <a:extLst>
              <a:ext uri="{FF2B5EF4-FFF2-40B4-BE49-F238E27FC236}">
                <a16:creationId xmlns:a16="http://schemas.microsoft.com/office/drawing/2014/main" id="{F0FD2195-575E-38BE-73BB-2644C3007EEB}"/>
              </a:ext>
            </a:extLst>
          </p:cNvPr>
          <p:cNvGraphicFramePr>
            <a:graphicFrameLocks noChangeAspect="1"/>
          </p:cNvGraphicFramePr>
          <p:nvPr>
            <p:extLst>
              <p:ext uri="{D42A27DB-BD31-4B8C-83A1-F6EECF244321}">
                <p14:modId xmlns:p14="http://schemas.microsoft.com/office/powerpoint/2010/main" val="1138598868"/>
              </p:ext>
            </p:extLst>
          </p:nvPr>
        </p:nvGraphicFramePr>
        <p:xfrm>
          <a:off x="387324" y="5638277"/>
          <a:ext cx="1206500" cy="550863"/>
        </p:xfrm>
        <a:graphic>
          <a:graphicData uri="http://schemas.openxmlformats.org/presentationml/2006/ole">
            <mc:AlternateContent xmlns:mc="http://schemas.openxmlformats.org/markup-compatibility/2006">
              <mc:Choice xmlns:v="urn:schemas-microsoft-com:vml" Requires="v">
                <p:oleObj name="Equation" r:id="rId13" imgW="863280" imgH="393480" progId="Equation.DSMT4">
                  <p:embed/>
                </p:oleObj>
              </mc:Choice>
              <mc:Fallback>
                <p:oleObj name="Equation" r:id="rId13" imgW="863280" imgH="393480" progId="Equation.DSMT4">
                  <p:embed/>
                  <p:pic>
                    <p:nvPicPr>
                      <p:cNvPr id="18" name="Object 17">
                        <a:extLst>
                          <a:ext uri="{FF2B5EF4-FFF2-40B4-BE49-F238E27FC236}">
                            <a16:creationId xmlns:a16="http://schemas.microsoft.com/office/drawing/2014/main" id="{F0FD2195-575E-38BE-73BB-2644C3007EEB}"/>
                          </a:ext>
                        </a:extLst>
                      </p:cNvPr>
                      <p:cNvPicPr/>
                      <p:nvPr/>
                    </p:nvPicPr>
                    <p:blipFill>
                      <a:blip r:embed="rId14"/>
                      <a:stretch>
                        <a:fillRect/>
                      </a:stretch>
                    </p:blipFill>
                    <p:spPr>
                      <a:xfrm>
                        <a:off x="387324" y="5638277"/>
                        <a:ext cx="1206500" cy="550863"/>
                      </a:xfrm>
                      <a:prstGeom prst="rect">
                        <a:avLst/>
                      </a:prstGeom>
                      <a:solidFill>
                        <a:schemeClr val="accent1">
                          <a:alpha val="27000"/>
                        </a:schemeClr>
                      </a:solidFill>
                    </p:spPr>
                  </p:pic>
                </p:oleObj>
              </mc:Fallback>
            </mc:AlternateContent>
          </a:graphicData>
        </a:graphic>
      </p:graphicFrame>
      <p:sp>
        <p:nvSpPr>
          <p:cNvPr id="21" name="TextBox 20">
            <a:extLst>
              <a:ext uri="{FF2B5EF4-FFF2-40B4-BE49-F238E27FC236}">
                <a16:creationId xmlns:a16="http://schemas.microsoft.com/office/drawing/2014/main" id="{D3013820-2E47-9BE4-4840-5874089C721B}"/>
              </a:ext>
            </a:extLst>
          </p:cNvPr>
          <p:cNvSpPr txBox="1"/>
          <p:nvPr/>
        </p:nvSpPr>
        <p:spPr>
          <a:xfrm>
            <a:off x="312741" y="5138036"/>
            <a:ext cx="3991753" cy="338554"/>
          </a:xfrm>
          <a:prstGeom prst="rect">
            <a:avLst/>
          </a:prstGeom>
          <a:noFill/>
        </p:spPr>
        <p:txBody>
          <a:bodyPr wrap="square" rtlCol="0">
            <a:spAutoFit/>
          </a:bodyPr>
          <a:lstStyle/>
          <a:p>
            <a:r>
              <a:rPr lang="en-US" sz="1600"/>
              <a:t>So we end up with (where </a:t>
            </a:r>
            <a:r>
              <a:rPr lang="el-GR" sz="1600">
                <a:latin typeface="Calibri" panose="020F0502020204030204" pitchFamily="34" charset="0"/>
                <a:ea typeface="Calibri" panose="020F0502020204030204" pitchFamily="34" charset="0"/>
                <a:cs typeface="Calibri" panose="020F0502020204030204" pitchFamily="34" charset="0"/>
              </a:rPr>
              <a:t>ρ</a:t>
            </a:r>
            <a:r>
              <a:rPr lang="en-US" sz="1600">
                <a:latin typeface="Calibri" panose="020F0502020204030204" pitchFamily="34" charset="0"/>
                <a:ea typeface="Calibri" panose="020F0502020204030204" pitchFamily="34" charset="0"/>
                <a:cs typeface="Calibri" panose="020F0502020204030204" pitchFamily="34" charset="0"/>
              </a:rPr>
              <a:t> = ne, </a:t>
            </a:r>
            <a:r>
              <a:rPr lang="en-US" sz="1600" b="1">
                <a:latin typeface="Calibri" panose="020F0502020204030204" pitchFamily="34" charset="0"/>
                <a:ea typeface="Calibri" panose="020F0502020204030204" pitchFamily="34" charset="0"/>
                <a:cs typeface="Calibri" panose="020F0502020204030204" pitchFamily="34" charset="0"/>
              </a:rPr>
              <a:t>j</a:t>
            </a:r>
            <a:r>
              <a:rPr lang="en-US" sz="1600">
                <a:latin typeface="Calibri" panose="020F0502020204030204" pitchFamily="34" charset="0"/>
                <a:ea typeface="Calibri" panose="020F0502020204030204" pitchFamily="34" charset="0"/>
                <a:cs typeface="Calibri" panose="020F0502020204030204" pitchFamily="34" charset="0"/>
              </a:rPr>
              <a:t> = e</a:t>
            </a:r>
            <a:r>
              <a:rPr lang="en-US" sz="1600" b="1">
                <a:latin typeface="Calibri" panose="020F0502020204030204" pitchFamily="34" charset="0"/>
                <a:ea typeface="Calibri" panose="020F0502020204030204" pitchFamily="34" charset="0"/>
                <a:cs typeface="Calibri" panose="020F0502020204030204" pitchFamily="34" charset="0"/>
              </a:rPr>
              <a:t>j</a:t>
            </a:r>
            <a:r>
              <a:rPr lang="en-US" sz="1600" baseline="-25000">
                <a:latin typeface="Calibri" panose="020F0502020204030204" pitchFamily="34" charset="0"/>
                <a:ea typeface="Calibri" panose="020F0502020204030204" pitchFamily="34" charset="0"/>
                <a:cs typeface="Calibri" panose="020F0502020204030204" pitchFamily="34" charset="0"/>
              </a:rPr>
              <a:t>n</a:t>
            </a:r>
            <a:r>
              <a:rPr lang="en-US" sz="1600">
                <a:latin typeface="Calibri" panose="020F0502020204030204" pitchFamily="34" charset="0"/>
                <a:ea typeface="Calibri" panose="020F0502020204030204" pitchFamily="34" charset="0"/>
                <a:cs typeface="Calibri" panose="020F0502020204030204" pitchFamily="34" charset="0"/>
              </a:rPr>
              <a:t>)</a:t>
            </a:r>
            <a:r>
              <a:rPr lang="en-US" sz="1600"/>
              <a:t>:</a:t>
            </a:r>
          </a:p>
        </p:txBody>
      </p:sp>
      <p:graphicFrame>
        <p:nvGraphicFramePr>
          <p:cNvPr id="4" name="Object 3">
            <a:extLst>
              <a:ext uri="{FF2B5EF4-FFF2-40B4-BE49-F238E27FC236}">
                <a16:creationId xmlns:a16="http://schemas.microsoft.com/office/drawing/2014/main" id="{D6C175B1-A8B4-F83E-24FF-966620F1FE08}"/>
              </a:ext>
            </a:extLst>
          </p:cNvPr>
          <p:cNvGraphicFramePr>
            <a:graphicFrameLocks noChangeAspect="1"/>
          </p:cNvGraphicFramePr>
          <p:nvPr>
            <p:extLst>
              <p:ext uri="{D42A27DB-BD31-4B8C-83A1-F6EECF244321}">
                <p14:modId xmlns:p14="http://schemas.microsoft.com/office/powerpoint/2010/main" val="671308560"/>
              </p:ext>
            </p:extLst>
          </p:nvPr>
        </p:nvGraphicFramePr>
        <p:xfrm>
          <a:off x="2656368" y="3794851"/>
          <a:ext cx="3063120" cy="1132024"/>
        </p:xfrm>
        <a:graphic>
          <a:graphicData uri="http://schemas.openxmlformats.org/presentationml/2006/ole">
            <mc:AlternateContent xmlns:mc="http://schemas.openxmlformats.org/markup-compatibility/2006">
              <mc:Choice xmlns:v="urn:schemas-microsoft-com:vml" Requires="v">
                <p:oleObj name="Equation" r:id="rId15" imgW="2336760" imgH="863280" progId="Equation.DSMT4">
                  <p:embed/>
                </p:oleObj>
              </mc:Choice>
              <mc:Fallback>
                <p:oleObj name="Equation" r:id="rId15" imgW="2336760" imgH="863280" progId="Equation.DSMT4">
                  <p:embed/>
                  <p:pic>
                    <p:nvPicPr>
                      <p:cNvPr id="4" name="Object 3">
                        <a:extLst>
                          <a:ext uri="{FF2B5EF4-FFF2-40B4-BE49-F238E27FC236}">
                            <a16:creationId xmlns:a16="http://schemas.microsoft.com/office/drawing/2014/main" id="{D6C175B1-A8B4-F83E-24FF-966620F1FE08}"/>
                          </a:ext>
                        </a:extLst>
                      </p:cNvPr>
                      <p:cNvPicPr/>
                      <p:nvPr/>
                    </p:nvPicPr>
                    <p:blipFill>
                      <a:blip r:embed="rId16"/>
                      <a:stretch>
                        <a:fillRect/>
                      </a:stretch>
                    </p:blipFill>
                    <p:spPr>
                      <a:xfrm>
                        <a:off x="2656368" y="3794851"/>
                        <a:ext cx="3063120" cy="1132024"/>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7">
            <p14:nvContentPartPr>
              <p14:cNvPr id="23" name="Ink 22">
                <a:extLst>
                  <a:ext uri="{FF2B5EF4-FFF2-40B4-BE49-F238E27FC236}">
                    <a16:creationId xmlns:a16="http://schemas.microsoft.com/office/drawing/2014/main" id="{8338FB9D-45D5-DC82-76D0-CED4FF919FE5}"/>
                  </a:ext>
                </a:extLst>
              </p14:cNvPr>
              <p14:cNvContentPartPr/>
              <p14:nvPr/>
            </p14:nvContentPartPr>
            <p14:xfrm>
              <a:off x="6341477" y="2506548"/>
              <a:ext cx="373680" cy="817200"/>
            </p14:xfrm>
          </p:contentPart>
        </mc:Choice>
        <mc:Fallback xmlns="">
          <p:pic>
            <p:nvPicPr>
              <p:cNvPr id="23" name="Ink 22">
                <a:extLst>
                  <a:ext uri="{FF2B5EF4-FFF2-40B4-BE49-F238E27FC236}">
                    <a16:creationId xmlns:a16="http://schemas.microsoft.com/office/drawing/2014/main" id="{8338FB9D-45D5-DC82-76D0-CED4FF919FE5}"/>
                  </a:ext>
                </a:extLst>
              </p:cNvPr>
              <p:cNvPicPr/>
              <p:nvPr/>
            </p:nvPicPr>
            <p:blipFill>
              <a:blip r:embed="rId20"/>
              <a:stretch>
                <a:fillRect/>
              </a:stretch>
            </p:blipFill>
            <p:spPr>
              <a:xfrm>
                <a:off x="6332837" y="2497908"/>
                <a:ext cx="391320" cy="83484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4" name="Ink 23">
                <a:extLst>
                  <a:ext uri="{FF2B5EF4-FFF2-40B4-BE49-F238E27FC236}">
                    <a16:creationId xmlns:a16="http://schemas.microsoft.com/office/drawing/2014/main" id="{E6CC49AB-3F70-F5AF-1606-BF11F4D3311F}"/>
                  </a:ext>
                </a:extLst>
              </p14:cNvPr>
              <p14:cNvContentPartPr/>
              <p14:nvPr/>
            </p14:nvContentPartPr>
            <p14:xfrm>
              <a:off x="4680077" y="2468028"/>
              <a:ext cx="423768" cy="904320"/>
            </p14:xfrm>
          </p:contentPart>
        </mc:Choice>
        <mc:Fallback xmlns="">
          <p:pic>
            <p:nvPicPr>
              <p:cNvPr id="24" name="Ink 23">
                <a:extLst>
                  <a:ext uri="{FF2B5EF4-FFF2-40B4-BE49-F238E27FC236}">
                    <a16:creationId xmlns:a16="http://schemas.microsoft.com/office/drawing/2014/main" id="{E6CC49AB-3F70-F5AF-1606-BF11F4D3311F}"/>
                  </a:ext>
                </a:extLst>
              </p:cNvPr>
              <p:cNvPicPr/>
              <p:nvPr/>
            </p:nvPicPr>
            <p:blipFill>
              <a:blip r:embed="rId22"/>
              <a:stretch>
                <a:fillRect/>
              </a:stretch>
            </p:blipFill>
            <p:spPr>
              <a:xfrm>
                <a:off x="4671076" y="2459028"/>
                <a:ext cx="441410" cy="921960"/>
              </a:xfrm>
              <a:prstGeom prst="rect">
                <a:avLst/>
              </a:prstGeom>
            </p:spPr>
          </p:pic>
        </mc:Fallback>
      </mc:AlternateContent>
      <p:sp>
        <p:nvSpPr>
          <p:cNvPr id="25" name="TextBox 24">
            <a:extLst>
              <a:ext uri="{FF2B5EF4-FFF2-40B4-BE49-F238E27FC236}">
                <a16:creationId xmlns:a16="http://schemas.microsoft.com/office/drawing/2014/main" id="{8DD41C38-DC8B-3578-0879-30E9EE34040F}"/>
              </a:ext>
            </a:extLst>
          </p:cNvPr>
          <p:cNvSpPr txBox="1"/>
          <p:nvPr/>
        </p:nvSpPr>
        <p:spPr>
          <a:xfrm>
            <a:off x="4748981" y="2078551"/>
            <a:ext cx="1080307" cy="338554"/>
          </a:xfrm>
          <a:prstGeom prst="rect">
            <a:avLst/>
          </a:prstGeom>
          <a:noFill/>
        </p:spPr>
        <p:txBody>
          <a:bodyPr wrap="square" rtlCol="0">
            <a:spAutoFit/>
          </a:bodyPr>
          <a:lstStyle/>
          <a:p>
            <a:r>
              <a:rPr lang="en-US" sz="1600"/>
              <a:t>(IBP) </a:t>
            </a:r>
            <a:r>
              <a:rPr lang="en-US" sz="1600">
                <a:sym typeface="Wingdings" panose="05000000000000000000" pitchFamily="2" charset="2"/>
              </a:rPr>
              <a:t> 0</a:t>
            </a:r>
            <a:endParaRPr lang="en-US" sz="1600"/>
          </a:p>
        </p:txBody>
      </p:sp>
      <mc:AlternateContent xmlns:mc="http://schemas.openxmlformats.org/markup-compatibility/2006" xmlns:p14="http://schemas.microsoft.com/office/powerpoint/2010/main">
        <mc:Choice Requires="p14">
          <p:contentPart p14:bwMode="auto" r:id="rId23">
            <p14:nvContentPartPr>
              <p14:cNvPr id="26" name="Ink 25">
                <a:extLst>
                  <a:ext uri="{FF2B5EF4-FFF2-40B4-BE49-F238E27FC236}">
                    <a16:creationId xmlns:a16="http://schemas.microsoft.com/office/drawing/2014/main" id="{C689A5CD-0C9F-B90B-D1C9-22C8022EA3ED}"/>
                  </a:ext>
                </a:extLst>
              </p14:cNvPr>
              <p14:cNvContentPartPr/>
              <p14:nvPr/>
            </p14:nvContentPartPr>
            <p14:xfrm>
              <a:off x="6595483" y="2162028"/>
              <a:ext cx="170640" cy="207360"/>
            </p14:xfrm>
          </p:contentPart>
        </mc:Choice>
        <mc:Fallback xmlns="">
          <p:pic>
            <p:nvPicPr>
              <p:cNvPr id="26" name="Ink 25">
                <a:extLst>
                  <a:ext uri="{FF2B5EF4-FFF2-40B4-BE49-F238E27FC236}">
                    <a16:creationId xmlns:a16="http://schemas.microsoft.com/office/drawing/2014/main" id="{C689A5CD-0C9F-B90B-D1C9-22C8022EA3ED}"/>
                  </a:ext>
                </a:extLst>
              </p:cNvPr>
              <p:cNvPicPr/>
              <p:nvPr/>
            </p:nvPicPr>
            <p:blipFill>
              <a:blip r:embed="rId24"/>
              <a:stretch>
                <a:fillRect/>
              </a:stretch>
            </p:blipFill>
            <p:spPr>
              <a:xfrm>
                <a:off x="6586843" y="2153028"/>
                <a:ext cx="188280" cy="225000"/>
              </a:xfrm>
              <a:prstGeom prst="rect">
                <a:avLst/>
              </a:prstGeom>
            </p:spPr>
          </p:pic>
        </mc:Fallback>
      </mc:AlternateContent>
      <p:sp>
        <p:nvSpPr>
          <p:cNvPr id="3" name="TextBox 2">
            <a:extLst>
              <a:ext uri="{FF2B5EF4-FFF2-40B4-BE49-F238E27FC236}">
                <a16:creationId xmlns:a16="http://schemas.microsoft.com/office/drawing/2014/main" id="{B81AD9D7-93EA-F50C-26BC-DDBD59C95080}"/>
              </a:ext>
            </a:extLst>
          </p:cNvPr>
          <p:cNvSpPr txBox="1"/>
          <p:nvPr/>
        </p:nvSpPr>
        <p:spPr>
          <a:xfrm>
            <a:off x="6951306" y="2078551"/>
            <a:ext cx="1726163" cy="307777"/>
          </a:xfrm>
          <a:prstGeom prst="rect">
            <a:avLst/>
          </a:prstGeom>
          <a:noFill/>
        </p:spPr>
        <p:txBody>
          <a:bodyPr wrap="square" rtlCol="0">
            <a:spAutoFit/>
          </a:bodyPr>
          <a:lstStyle/>
          <a:p>
            <a:r>
              <a:rPr lang="en-US" sz="1400"/>
              <a:t>should be, anyway</a:t>
            </a:r>
          </a:p>
        </p:txBody>
      </p:sp>
      <p:sp>
        <p:nvSpPr>
          <p:cNvPr id="9" name="TextBox 8">
            <a:extLst>
              <a:ext uri="{FF2B5EF4-FFF2-40B4-BE49-F238E27FC236}">
                <a16:creationId xmlns:a16="http://schemas.microsoft.com/office/drawing/2014/main" id="{85CD4B31-8ACA-662B-3ED7-EEA00C7F282B}"/>
              </a:ext>
            </a:extLst>
          </p:cNvPr>
          <p:cNvSpPr txBox="1"/>
          <p:nvPr/>
        </p:nvSpPr>
        <p:spPr>
          <a:xfrm>
            <a:off x="3765755" y="91344"/>
            <a:ext cx="3846864" cy="584775"/>
          </a:xfrm>
          <a:prstGeom prst="rect">
            <a:avLst/>
          </a:prstGeom>
          <a:noFill/>
        </p:spPr>
        <p:txBody>
          <a:bodyPr wrap="square" rtlCol="0">
            <a:spAutoFit/>
          </a:bodyPr>
          <a:lstStyle/>
          <a:p>
            <a:r>
              <a:rPr lang="en-US" sz="3200" b="1" u="sng"/>
              <a:t>Classical NESM (RTA)</a:t>
            </a:r>
          </a:p>
        </p:txBody>
      </p:sp>
    </p:spTree>
    <p:extLst>
      <p:ext uri="{BB962C8B-B14F-4D97-AF65-F5344CB8AC3E}">
        <p14:creationId xmlns:p14="http://schemas.microsoft.com/office/powerpoint/2010/main" val="159773052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737772" y="135877"/>
            <a:ext cx="4034629" cy="584775"/>
          </a:xfrm>
          <a:prstGeom prst="rect">
            <a:avLst/>
          </a:prstGeom>
          <a:noFill/>
        </p:spPr>
        <p:txBody>
          <a:bodyPr wrap="square" rtlCol="0">
            <a:spAutoFit/>
          </a:bodyPr>
          <a:lstStyle/>
          <a:p>
            <a:r>
              <a:rPr lang="en-US" sz="3200" b="1" u="sng"/>
              <a:t>Classical NESM (RTA)</a:t>
            </a:r>
          </a:p>
        </p:txBody>
      </p:sp>
      <p:sp>
        <p:nvSpPr>
          <p:cNvPr id="12" name="TextBox 11">
            <a:extLst>
              <a:ext uri="{FF2B5EF4-FFF2-40B4-BE49-F238E27FC236}">
                <a16:creationId xmlns:a16="http://schemas.microsoft.com/office/drawing/2014/main" id="{3E7723F8-E710-46B7-A613-54EC072F425B}"/>
              </a:ext>
            </a:extLst>
          </p:cNvPr>
          <p:cNvSpPr txBox="1"/>
          <p:nvPr/>
        </p:nvSpPr>
        <p:spPr>
          <a:xfrm flipH="1">
            <a:off x="231772" y="962099"/>
            <a:ext cx="7937974" cy="523220"/>
          </a:xfrm>
          <a:prstGeom prst="rect">
            <a:avLst/>
          </a:prstGeom>
          <a:noFill/>
        </p:spPr>
        <p:txBody>
          <a:bodyPr wrap="square" rtlCol="0">
            <a:spAutoFit/>
          </a:bodyPr>
          <a:lstStyle/>
          <a:p>
            <a:r>
              <a:rPr lang="en-US" sz="1400"/>
              <a:t>Let’s just consider a quick example.  Suppose everything is homogeneous, and the scattering constant, is constant.  Then we have:  </a:t>
            </a:r>
            <a:endParaRPr lang="en-US" sz="1600"/>
          </a:p>
        </p:txBody>
      </p:sp>
      <p:graphicFrame>
        <p:nvGraphicFramePr>
          <p:cNvPr id="13" name="Object 12">
            <a:extLst>
              <a:ext uri="{FF2B5EF4-FFF2-40B4-BE49-F238E27FC236}">
                <a16:creationId xmlns:a16="http://schemas.microsoft.com/office/drawing/2014/main" id="{B769CE0A-B43F-4157-85E1-696E72A4949E}"/>
              </a:ext>
            </a:extLst>
          </p:cNvPr>
          <p:cNvGraphicFramePr>
            <a:graphicFrameLocks noChangeAspect="1"/>
          </p:cNvGraphicFramePr>
          <p:nvPr>
            <p:extLst>
              <p:ext uri="{D42A27DB-BD31-4B8C-83A1-F6EECF244321}">
                <p14:modId xmlns:p14="http://schemas.microsoft.com/office/powerpoint/2010/main" val="3630086595"/>
              </p:ext>
            </p:extLst>
          </p:nvPr>
        </p:nvGraphicFramePr>
        <p:xfrm>
          <a:off x="307268" y="1604256"/>
          <a:ext cx="3559175" cy="638175"/>
        </p:xfrm>
        <a:graphic>
          <a:graphicData uri="http://schemas.openxmlformats.org/presentationml/2006/ole">
            <mc:AlternateContent xmlns:mc="http://schemas.openxmlformats.org/markup-compatibility/2006">
              <mc:Choice xmlns:v="urn:schemas-microsoft-com:vml" Requires="v">
                <p:oleObj name="Equation" r:id="rId2" imgW="2590560" imgH="457200" progId="Equation.DSMT4">
                  <p:embed/>
                </p:oleObj>
              </mc:Choice>
              <mc:Fallback>
                <p:oleObj name="Equation" r:id="rId2" imgW="2590560" imgH="457200" progId="Equation.DSMT4">
                  <p:embed/>
                  <p:pic>
                    <p:nvPicPr>
                      <p:cNvPr id="13" name="Object 12">
                        <a:extLst>
                          <a:ext uri="{FF2B5EF4-FFF2-40B4-BE49-F238E27FC236}">
                            <a16:creationId xmlns:a16="http://schemas.microsoft.com/office/drawing/2014/main" id="{B769CE0A-B43F-4157-85E1-696E72A4949E}"/>
                          </a:ext>
                        </a:extLst>
                      </p:cNvPr>
                      <p:cNvPicPr>
                        <a:picLocks noChangeAspect="1" noChangeArrowheads="1"/>
                      </p:cNvPicPr>
                      <p:nvPr/>
                    </p:nvPicPr>
                    <p:blipFill>
                      <a:blip r:embed="rId3"/>
                      <a:srcRect/>
                      <a:stretch>
                        <a:fillRect/>
                      </a:stretch>
                    </p:blipFill>
                    <p:spPr bwMode="auto">
                      <a:xfrm>
                        <a:off x="307268" y="1604256"/>
                        <a:ext cx="3559175" cy="638175"/>
                      </a:xfrm>
                      <a:prstGeom prst="rect">
                        <a:avLst/>
                      </a:prstGeom>
                      <a:solidFill>
                        <a:schemeClr val="bg1"/>
                      </a:solidFill>
                      <a:ln>
                        <a:noFill/>
                      </a:ln>
                    </p:spPr>
                  </p:pic>
                </p:oleObj>
              </mc:Fallback>
            </mc:AlternateContent>
          </a:graphicData>
        </a:graphic>
      </p:graphicFrame>
      <p:graphicFrame>
        <p:nvGraphicFramePr>
          <p:cNvPr id="18" name="Object 17">
            <a:extLst>
              <a:ext uri="{FF2B5EF4-FFF2-40B4-BE49-F238E27FC236}">
                <a16:creationId xmlns:a16="http://schemas.microsoft.com/office/drawing/2014/main" id="{EC278790-668E-40D5-BB44-4548EC375281}"/>
              </a:ext>
            </a:extLst>
          </p:cNvPr>
          <p:cNvGraphicFramePr>
            <a:graphicFrameLocks noChangeAspect="1"/>
          </p:cNvGraphicFramePr>
          <p:nvPr>
            <p:extLst>
              <p:ext uri="{D42A27DB-BD31-4B8C-83A1-F6EECF244321}">
                <p14:modId xmlns:p14="http://schemas.microsoft.com/office/powerpoint/2010/main" val="2222455907"/>
              </p:ext>
            </p:extLst>
          </p:nvPr>
        </p:nvGraphicFramePr>
        <p:xfrm>
          <a:off x="297157" y="2998369"/>
          <a:ext cx="1589088" cy="585787"/>
        </p:xfrm>
        <a:graphic>
          <a:graphicData uri="http://schemas.openxmlformats.org/presentationml/2006/ole">
            <mc:AlternateContent xmlns:mc="http://schemas.openxmlformats.org/markup-compatibility/2006">
              <mc:Choice xmlns:v="urn:schemas-microsoft-com:vml" Requires="v">
                <p:oleObj name="Equation" r:id="rId4" imgW="1155600" imgH="419040" progId="Equation.DSMT4">
                  <p:embed/>
                </p:oleObj>
              </mc:Choice>
              <mc:Fallback>
                <p:oleObj name="Equation" r:id="rId4" imgW="1155600" imgH="419040" progId="Equation.DSMT4">
                  <p:embed/>
                  <p:pic>
                    <p:nvPicPr>
                      <p:cNvPr id="13" name="Object 12">
                        <a:extLst>
                          <a:ext uri="{FF2B5EF4-FFF2-40B4-BE49-F238E27FC236}">
                            <a16:creationId xmlns:a16="http://schemas.microsoft.com/office/drawing/2014/main" id="{B769CE0A-B43F-4157-85E1-696E72A4949E}"/>
                          </a:ext>
                        </a:extLst>
                      </p:cNvPr>
                      <p:cNvPicPr>
                        <a:picLocks noChangeAspect="1" noChangeArrowheads="1"/>
                      </p:cNvPicPr>
                      <p:nvPr/>
                    </p:nvPicPr>
                    <p:blipFill>
                      <a:blip r:embed="rId5"/>
                      <a:srcRect/>
                      <a:stretch>
                        <a:fillRect/>
                      </a:stretch>
                    </p:blipFill>
                    <p:spPr bwMode="auto">
                      <a:xfrm>
                        <a:off x="297157" y="2998369"/>
                        <a:ext cx="1589088" cy="585787"/>
                      </a:xfrm>
                      <a:prstGeom prst="rect">
                        <a:avLst/>
                      </a:prstGeom>
                      <a:solidFill>
                        <a:schemeClr val="bg1"/>
                      </a:solidFill>
                      <a:ln>
                        <a:noFill/>
                      </a:ln>
                    </p:spPr>
                  </p:pic>
                </p:oleObj>
              </mc:Fallback>
            </mc:AlternateContent>
          </a:graphicData>
        </a:graphic>
      </p:graphicFrame>
      <p:sp>
        <p:nvSpPr>
          <p:cNvPr id="21" name="TextBox 20">
            <a:extLst>
              <a:ext uri="{FF2B5EF4-FFF2-40B4-BE49-F238E27FC236}">
                <a16:creationId xmlns:a16="http://schemas.microsoft.com/office/drawing/2014/main" id="{B4BEFF7D-7429-42D2-BACA-A88149A81A1D}"/>
              </a:ext>
            </a:extLst>
          </p:cNvPr>
          <p:cNvSpPr txBox="1"/>
          <p:nvPr/>
        </p:nvSpPr>
        <p:spPr>
          <a:xfrm flipH="1">
            <a:off x="231772" y="2361887"/>
            <a:ext cx="7937974" cy="523220"/>
          </a:xfrm>
          <a:prstGeom prst="rect">
            <a:avLst/>
          </a:prstGeom>
          <a:noFill/>
        </p:spPr>
        <p:txBody>
          <a:bodyPr wrap="square" rtlCol="0">
            <a:spAutoFit/>
          </a:bodyPr>
          <a:lstStyle/>
          <a:p>
            <a:r>
              <a:rPr lang="en-US" sz="1400"/>
              <a:t>Usually what we want is the probability distribution of the momentum.  So let’s say we multiply both sides by </a:t>
            </a:r>
            <a:r>
              <a:rPr lang="en-US" sz="1400" b="1"/>
              <a:t>p</a:t>
            </a:r>
            <a:r>
              <a:rPr lang="en-US" sz="1400"/>
              <a:t>, and then integrate over all </a:t>
            </a:r>
            <a:r>
              <a:rPr lang="en-US" sz="1400" b="1"/>
              <a:t>p</a:t>
            </a:r>
            <a:r>
              <a:rPr lang="en-US" sz="1400"/>
              <a:t>.  Then we’ll have:</a:t>
            </a:r>
            <a:endParaRPr lang="en-US" sz="1600"/>
          </a:p>
        </p:txBody>
      </p:sp>
      <p:sp>
        <p:nvSpPr>
          <p:cNvPr id="22" name="TextBox 21">
            <a:extLst>
              <a:ext uri="{FF2B5EF4-FFF2-40B4-BE49-F238E27FC236}">
                <a16:creationId xmlns:a16="http://schemas.microsoft.com/office/drawing/2014/main" id="{F65173C1-BBD7-47A5-8006-D47AFBC86B25}"/>
              </a:ext>
            </a:extLst>
          </p:cNvPr>
          <p:cNvSpPr txBox="1"/>
          <p:nvPr/>
        </p:nvSpPr>
        <p:spPr>
          <a:xfrm flipH="1">
            <a:off x="250626" y="3673273"/>
            <a:ext cx="4638593" cy="307777"/>
          </a:xfrm>
          <a:prstGeom prst="rect">
            <a:avLst/>
          </a:prstGeom>
          <a:noFill/>
        </p:spPr>
        <p:txBody>
          <a:bodyPr wrap="square" rtlCol="0">
            <a:spAutoFit/>
          </a:bodyPr>
          <a:lstStyle/>
          <a:p>
            <a:r>
              <a:rPr lang="en-US" sz="1400"/>
              <a:t>If F is constant, then the steady state solution would be:</a:t>
            </a:r>
            <a:endParaRPr lang="en-US" sz="1600"/>
          </a:p>
        </p:txBody>
      </p:sp>
      <p:graphicFrame>
        <p:nvGraphicFramePr>
          <p:cNvPr id="23" name="Object 22">
            <a:extLst>
              <a:ext uri="{FF2B5EF4-FFF2-40B4-BE49-F238E27FC236}">
                <a16:creationId xmlns:a16="http://schemas.microsoft.com/office/drawing/2014/main" id="{0E195015-BFCE-46B2-9707-9039750BA43D}"/>
              </a:ext>
            </a:extLst>
          </p:cNvPr>
          <p:cNvGraphicFramePr>
            <a:graphicFrameLocks noChangeAspect="1"/>
          </p:cNvGraphicFramePr>
          <p:nvPr>
            <p:extLst>
              <p:ext uri="{D42A27DB-BD31-4B8C-83A1-F6EECF244321}">
                <p14:modId xmlns:p14="http://schemas.microsoft.com/office/powerpoint/2010/main" val="262579399"/>
              </p:ext>
            </p:extLst>
          </p:nvPr>
        </p:nvGraphicFramePr>
        <p:xfrm>
          <a:off x="323351" y="4070167"/>
          <a:ext cx="768350" cy="355600"/>
        </p:xfrm>
        <a:graphic>
          <a:graphicData uri="http://schemas.openxmlformats.org/presentationml/2006/ole">
            <mc:AlternateContent xmlns:mc="http://schemas.openxmlformats.org/markup-compatibility/2006">
              <mc:Choice xmlns:v="urn:schemas-microsoft-com:vml" Requires="v">
                <p:oleObj name="Equation" r:id="rId6" imgW="558720" imgH="253800" progId="Equation.DSMT4">
                  <p:embed/>
                </p:oleObj>
              </mc:Choice>
              <mc:Fallback>
                <p:oleObj name="Equation" r:id="rId6" imgW="558720" imgH="253800" progId="Equation.DSMT4">
                  <p:embed/>
                  <p:pic>
                    <p:nvPicPr>
                      <p:cNvPr id="18" name="Object 17">
                        <a:extLst>
                          <a:ext uri="{FF2B5EF4-FFF2-40B4-BE49-F238E27FC236}">
                            <a16:creationId xmlns:a16="http://schemas.microsoft.com/office/drawing/2014/main" id="{EC278790-668E-40D5-BB44-4548EC375281}"/>
                          </a:ext>
                        </a:extLst>
                      </p:cNvPr>
                      <p:cNvPicPr>
                        <a:picLocks noChangeAspect="1" noChangeArrowheads="1"/>
                      </p:cNvPicPr>
                      <p:nvPr/>
                    </p:nvPicPr>
                    <p:blipFill>
                      <a:blip r:embed="rId7"/>
                      <a:srcRect/>
                      <a:stretch>
                        <a:fillRect/>
                      </a:stretch>
                    </p:blipFill>
                    <p:spPr bwMode="auto">
                      <a:xfrm>
                        <a:off x="323351" y="4070167"/>
                        <a:ext cx="768350" cy="355600"/>
                      </a:xfrm>
                      <a:prstGeom prst="rect">
                        <a:avLst/>
                      </a:prstGeom>
                      <a:solidFill>
                        <a:schemeClr val="bg1"/>
                      </a:solidFill>
                      <a:ln>
                        <a:noFill/>
                      </a:ln>
                    </p:spPr>
                  </p:pic>
                </p:oleObj>
              </mc:Fallback>
            </mc:AlternateContent>
          </a:graphicData>
        </a:graphic>
      </p:graphicFrame>
      <p:sp>
        <p:nvSpPr>
          <p:cNvPr id="25" name="TextBox 24">
            <a:extLst>
              <a:ext uri="{FF2B5EF4-FFF2-40B4-BE49-F238E27FC236}">
                <a16:creationId xmlns:a16="http://schemas.microsoft.com/office/drawing/2014/main" id="{62DDF1F0-2925-45A7-9403-A1917F538129}"/>
              </a:ext>
            </a:extLst>
          </p:cNvPr>
          <p:cNvSpPr txBox="1"/>
          <p:nvPr/>
        </p:nvSpPr>
        <p:spPr>
          <a:xfrm flipH="1">
            <a:off x="279208" y="4514884"/>
            <a:ext cx="4638593" cy="523220"/>
          </a:xfrm>
          <a:prstGeom prst="rect">
            <a:avLst/>
          </a:prstGeom>
          <a:noFill/>
        </p:spPr>
        <p:txBody>
          <a:bodyPr wrap="square" rtlCol="0">
            <a:spAutoFit/>
          </a:bodyPr>
          <a:lstStyle/>
          <a:p>
            <a:r>
              <a:rPr lang="en-US" sz="1400"/>
              <a:t>If F were sinusoidal, like F(t) = F(</a:t>
            </a:r>
            <a:r>
              <a:rPr lang="el-GR" sz="1400"/>
              <a:t>ω</a:t>
            </a:r>
            <a:r>
              <a:rPr lang="en-US" sz="1400"/>
              <a:t>)exp(-i</a:t>
            </a:r>
            <a:r>
              <a:rPr lang="el-GR" sz="1400"/>
              <a:t>ω</a:t>
            </a:r>
            <a:r>
              <a:rPr lang="en-US" sz="1400"/>
              <a:t>t), then the matching solution would be p(t) = p(</a:t>
            </a:r>
            <a:r>
              <a:rPr lang="el-GR" sz="1400"/>
              <a:t>ω</a:t>
            </a:r>
            <a:r>
              <a:rPr lang="en-US" sz="1400"/>
              <a:t>)exp(-i</a:t>
            </a:r>
            <a:r>
              <a:rPr lang="el-GR" sz="1400"/>
              <a:t>ω</a:t>
            </a:r>
            <a:r>
              <a:rPr lang="en-US" sz="1400"/>
              <a:t>t), where:</a:t>
            </a:r>
            <a:endParaRPr lang="en-US" sz="1600"/>
          </a:p>
        </p:txBody>
      </p:sp>
      <p:graphicFrame>
        <p:nvGraphicFramePr>
          <p:cNvPr id="27" name="Object 26">
            <a:extLst>
              <a:ext uri="{FF2B5EF4-FFF2-40B4-BE49-F238E27FC236}">
                <a16:creationId xmlns:a16="http://schemas.microsoft.com/office/drawing/2014/main" id="{64B66740-1D13-47EB-8E9A-2682C713C661}"/>
              </a:ext>
            </a:extLst>
          </p:cNvPr>
          <p:cNvGraphicFramePr>
            <a:graphicFrameLocks noChangeAspect="1"/>
          </p:cNvGraphicFramePr>
          <p:nvPr>
            <p:extLst>
              <p:ext uri="{D42A27DB-BD31-4B8C-83A1-F6EECF244321}">
                <p14:modId xmlns:p14="http://schemas.microsoft.com/office/powerpoint/2010/main" val="1569176623"/>
              </p:ext>
            </p:extLst>
          </p:nvPr>
        </p:nvGraphicFramePr>
        <p:xfrm>
          <a:off x="323351" y="5177079"/>
          <a:ext cx="1589088" cy="550862"/>
        </p:xfrm>
        <a:graphic>
          <a:graphicData uri="http://schemas.openxmlformats.org/presentationml/2006/ole">
            <mc:AlternateContent xmlns:mc="http://schemas.openxmlformats.org/markup-compatibility/2006">
              <mc:Choice xmlns:v="urn:schemas-microsoft-com:vml" Requires="v">
                <p:oleObj name="Equation" r:id="rId8" imgW="1155600" imgH="393480" progId="Equation.DSMT4">
                  <p:embed/>
                </p:oleObj>
              </mc:Choice>
              <mc:Fallback>
                <p:oleObj name="Equation" r:id="rId8" imgW="1155600" imgH="393480" progId="Equation.DSMT4">
                  <p:embed/>
                  <p:pic>
                    <p:nvPicPr>
                      <p:cNvPr id="23" name="Object 22">
                        <a:extLst>
                          <a:ext uri="{FF2B5EF4-FFF2-40B4-BE49-F238E27FC236}">
                            <a16:creationId xmlns:a16="http://schemas.microsoft.com/office/drawing/2014/main" id="{0E195015-BFCE-46B2-9707-9039750BA43D}"/>
                          </a:ext>
                        </a:extLst>
                      </p:cNvPr>
                      <p:cNvPicPr>
                        <a:picLocks noChangeAspect="1" noChangeArrowheads="1"/>
                      </p:cNvPicPr>
                      <p:nvPr/>
                    </p:nvPicPr>
                    <p:blipFill>
                      <a:blip r:embed="rId9"/>
                      <a:srcRect/>
                      <a:stretch>
                        <a:fillRect/>
                      </a:stretch>
                    </p:blipFill>
                    <p:spPr bwMode="auto">
                      <a:xfrm>
                        <a:off x="323351" y="5177079"/>
                        <a:ext cx="1589088" cy="550862"/>
                      </a:xfrm>
                      <a:prstGeom prst="rect">
                        <a:avLst/>
                      </a:prstGeom>
                      <a:solidFill>
                        <a:schemeClr val="bg1"/>
                      </a:solidFill>
                      <a:ln>
                        <a:noFill/>
                      </a:ln>
                    </p:spPr>
                  </p:pic>
                </p:oleObj>
              </mc:Fallback>
            </mc:AlternateContent>
          </a:graphicData>
        </a:graphic>
      </p:graphicFrame>
    </p:spTree>
    <p:extLst>
      <p:ext uri="{BB962C8B-B14F-4D97-AF65-F5344CB8AC3E}">
        <p14:creationId xmlns:p14="http://schemas.microsoft.com/office/powerpoint/2010/main" val="238095260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257893" y="144814"/>
            <a:ext cx="4294433" cy="584775"/>
          </a:xfrm>
          <a:prstGeom prst="rect">
            <a:avLst/>
          </a:prstGeom>
          <a:noFill/>
        </p:spPr>
        <p:txBody>
          <a:bodyPr wrap="square" rtlCol="0">
            <a:spAutoFit/>
          </a:bodyPr>
          <a:lstStyle/>
          <a:p>
            <a:r>
              <a:rPr lang="en-US" sz="3200" b="1" u="sng"/>
              <a:t>Classical NESM (RTA)</a:t>
            </a:r>
          </a:p>
        </p:txBody>
      </p:sp>
      <p:sp>
        <p:nvSpPr>
          <p:cNvPr id="15" name="TextBox 14">
            <a:extLst>
              <a:ext uri="{FF2B5EF4-FFF2-40B4-BE49-F238E27FC236}">
                <a16:creationId xmlns:a16="http://schemas.microsoft.com/office/drawing/2014/main" id="{60F7F427-755B-4C9E-B461-E0079C927244}"/>
              </a:ext>
            </a:extLst>
          </p:cNvPr>
          <p:cNvSpPr txBox="1"/>
          <p:nvPr/>
        </p:nvSpPr>
        <p:spPr>
          <a:xfrm>
            <a:off x="157020" y="959301"/>
            <a:ext cx="11415877" cy="769441"/>
          </a:xfrm>
          <a:prstGeom prst="rect">
            <a:avLst/>
          </a:prstGeom>
          <a:noFill/>
        </p:spPr>
        <p:txBody>
          <a:bodyPr wrap="square">
            <a:spAutoFit/>
          </a:bodyPr>
          <a:lstStyle/>
          <a:p>
            <a:r>
              <a:rPr lang="en-US" sz="1600" b="1"/>
              <a:t>Electric Conductivity</a:t>
            </a:r>
          </a:p>
          <a:p>
            <a:r>
              <a:rPr lang="en-US" sz="1400"/>
              <a:t>We can get the conductivity via the RTA Boltzman equation.  I’ve multiplied it by and integrated it w/r p, and we end up with a self-consistent equation for p.  And we have: </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0" name="Object 29">
            <a:extLst>
              <a:ext uri="{FF2B5EF4-FFF2-40B4-BE49-F238E27FC236}">
                <a16:creationId xmlns:a16="http://schemas.microsoft.com/office/drawing/2014/main" id="{220C9C24-E635-465E-9385-ECD48528D751}"/>
              </a:ext>
            </a:extLst>
          </p:cNvPr>
          <p:cNvGraphicFramePr>
            <a:graphicFrameLocks noChangeAspect="1"/>
          </p:cNvGraphicFramePr>
          <p:nvPr/>
        </p:nvGraphicFramePr>
        <p:xfrm>
          <a:off x="204633" y="1799766"/>
          <a:ext cx="3004081" cy="530132"/>
        </p:xfrm>
        <a:graphic>
          <a:graphicData uri="http://schemas.openxmlformats.org/presentationml/2006/ole">
            <mc:AlternateContent xmlns:mc="http://schemas.openxmlformats.org/markup-compatibility/2006">
              <mc:Choice xmlns:v="urn:schemas-microsoft-com:vml" Requires="v">
                <p:oleObj name="Equation" r:id="rId2" imgW="2590800" imgH="457200" progId="Equation.DSMT4">
                  <p:embed/>
                </p:oleObj>
              </mc:Choice>
              <mc:Fallback>
                <p:oleObj name="Equation" r:id="rId2" imgW="2590800" imgH="457200" progId="Equation.DSMT4">
                  <p:embed/>
                  <p:pic>
                    <p:nvPicPr>
                      <p:cNvPr id="30" name="Object 29">
                        <a:extLst>
                          <a:ext uri="{FF2B5EF4-FFF2-40B4-BE49-F238E27FC236}">
                            <a16:creationId xmlns:a16="http://schemas.microsoft.com/office/drawing/2014/main" id="{220C9C24-E635-465E-9385-ECD48528D7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633" y="1799766"/>
                        <a:ext cx="3004081" cy="530132"/>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45B12095-09A5-4188-AC3A-1C5953517ABA}"/>
              </a:ext>
            </a:extLst>
          </p:cNvPr>
          <p:cNvGraphicFramePr>
            <a:graphicFrameLocks noChangeAspect="1"/>
          </p:cNvGraphicFramePr>
          <p:nvPr/>
        </p:nvGraphicFramePr>
        <p:xfrm>
          <a:off x="204633" y="2429626"/>
          <a:ext cx="1672619" cy="530132"/>
        </p:xfrm>
        <a:graphic>
          <a:graphicData uri="http://schemas.openxmlformats.org/presentationml/2006/ole">
            <mc:AlternateContent xmlns:mc="http://schemas.openxmlformats.org/markup-compatibility/2006">
              <mc:Choice xmlns:v="urn:schemas-microsoft-com:vml" Requires="v">
                <p:oleObj name="Equation" r:id="rId4" imgW="1231366" imgH="393529" progId="Equation.DSMT4">
                  <p:embed/>
                </p:oleObj>
              </mc:Choice>
              <mc:Fallback>
                <p:oleObj name="Equation" r:id="rId4" imgW="1231366" imgH="393529" progId="Equation.DSMT4">
                  <p:embed/>
                  <p:pic>
                    <p:nvPicPr>
                      <p:cNvPr id="32" name="Object 31">
                        <a:extLst>
                          <a:ext uri="{FF2B5EF4-FFF2-40B4-BE49-F238E27FC236}">
                            <a16:creationId xmlns:a16="http://schemas.microsoft.com/office/drawing/2014/main" id="{45B12095-09A5-4188-AC3A-1C5953517A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4633" y="2429626"/>
                        <a:ext cx="1672619" cy="530132"/>
                      </a:xfrm>
                      <a:prstGeom prst="rect">
                        <a:avLst/>
                      </a:prstGeom>
                      <a:solidFill>
                        <a:srgbClr val="CCFFCC"/>
                      </a:solidFill>
                    </p:spPr>
                  </p:pic>
                </p:oleObj>
              </mc:Fallback>
            </mc:AlternateContent>
          </a:graphicData>
        </a:graphic>
      </p:graphicFrame>
      <p:graphicFrame>
        <p:nvGraphicFramePr>
          <p:cNvPr id="37" name="Object 36">
            <a:extLst>
              <a:ext uri="{FF2B5EF4-FFF2-40B4-BE49-F238E27FC236}">
                <a16:creationId xmlns:a16="http://schemas.microsoft.com/office/drawing/2014/main" id="{C1F9EB67-C4EA-451D-B4C8-454846C43DBC}"/>
              </a:ext>
            </a:extLst>
          </p:cNvPr>
          <p:cNvGraphicFramePr>
            <a:graphicFrameLocks noChangeAspect="1"/>
          </p:cNvGraphicFramePr>
          <p:nvPr/>
        </p:nvGraphicFramePr>
        <p:xfrm>
          <a:off x="204633" y="3367263"/>
          <a:ext cx="1288249" cy="497010"/>
        </p:xfrm>
        <a:graphic>
          <a:graphicData uri="http://schemas.openxmlformats.org/presentationml/2006/ole">
            <mc:AlternateContent xmlns:mc="http://schemas.openxmlformats.org/markup-compatibility/2006">
              <mc:Choice xmlns:v="urn:schemas-microsoft-com:vml" Requires="v">
                <p:oleObj name="Equation" r:id="rId6" imgW="1028254" imgH="393529" progId="Equation.DSMT4">
                  <p:embed/>
                </p:oleObj>
              </mc:Choice>
              <mc:Fallback>
                <p:oleObj name="Equation" r:id="rId6" imgW="1028254" imgH="393529" progId="Equation.DSMT4">
                  <p:embed/>
                  <p:pic>
                    <p:nvPicPr>
                      <p:cNvPr id="37" name="Object 36">
                        <a:extLst>
                          <a:ext uri="{FF2B5EF4-FFF2-40B4-BE49-F238E27FC236}">
                            <a16:creationId xmlns:a16="http://schemas.microsoft.com/office/drawing/2014/main" id="{C1F9EB67-C4EA-451D-B4C8-454846C43DB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4633" y="3367263"/>
                        <a:ext cx="1288249" cy="497010"/>
                      </a:xfrm>
                      <a:prstGeom prst="rect">
                        <a:avLst/>
                      </a:prstGeom>
                      <a:noFill/>
                    </p:spPr>
                  </p:pic>
                </p:oleObj>
              </mc:Fallback>
            </mc:AlternateContent>
          </a:graphicData>
        </a:graphic>
      </p:graphicFrame>
      <p:sp>
        <p:nvSpPr>
          <p:cNvPr id="45" name="TextBox 44">
            <a:extLst>
              <a:ext uri="{FF2B5EF4-FFF2-40B4-BE49-F238E27FC236}">
                <a16:creationId xmlns:a16="http://schemas.microsoft.com/office/drawing/2014/main" id="{2533E9DF-436E-4A49-9E6E-99856D74B383}"/>
              </a:ext>
            </a:extLst>
          </p:cNvPr>
          <p:cNvSpPr txBox="1"/>
          <p:nvPr/>
        </p:nvSpPr>
        <p:spPr>
          <a:xfrm>
            <a:off x="121508" y="3059486"/>
            <a:ext cx="10567205" cy="307777"/>
          </a:xfrm>
          <a:prstGeom prst="rect">
            <a:avLst/>
          </a:prstGeom>
          <a:noFill/>
        </p:spPr>
        <p:txBody>
          <a:bodyPr wrap="square">
            <a:spAutoFit/>
          </a:bodyPr>
          <a:lstStyle/>
          <a:p>
            <a:pPr marL="0" marR="0">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If rather F is sinusoidal, then the AC p(t) is obtained by substituting p(t) = Re[p(ω)e</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iωt</a:t>
            </a:r>
            <a:r>
              <a:rPr lang="en-US" sz="1400">
                <a:effectLst/>
                <a:latin typeface="Calibri" panose="020F0502020204030204" pitchFamily="34" charset="0"/>
                <a:ea typeface="Calibri" panose="020F0502020204030204" pitchFamily="34" charset="0"/>
                <a:cs typeface="Times New Roman" panose="02020603050405020304" pitchFamily="18" charset="0"/>
              </a:rPr>
              <a:t>], F(t) = Re[F(ω)e</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iωt</a:t>
            </a:r>
            <a:r>
              <a:rPr lang="en-US" sz="1400">
                <a:effectLst/>
                <a:latin typeface="Calibri" panose="020F0502020204030204" pitchFamily="34" charset="0"/>
                <a:ea typeface="Calibri" panose="020F0502020204030204" pitchFamily="34" charset="0"/>
                <a:cs typeface="Times New Roman" panose="02020603050405020304" pitchFamily="18" charset="0"/>
              </a:rPr>
              <a:t>].  Then filling these into our equation:</a:t>
            </a:r>
            <a:endParaRPr lang="en-US" sz="1400">
              <a:effectLst/>
              <a:latin typeface="Times New Roman" panose="02020603050405020304" pitchFamily="18" charset="0"/>
              <a:ea typeface="Times New Roman" panose="02020603050405020304" pitchFamily="18" charset="0"/>
            </a:endParaRPr>
          </a:p>
        </p:txBody>
      </p:sp>
      <p:graphicFrame>
        <p:nvGraphicFramePr>
          <p:cNvPr id="43" name="Object 42">
            <a:extLst>
              <a:ext uri="{FF2B5EF4-FFF2-40B4-BE49-F238E27FC236}">
                <a16:creationId xmlns:a16="http://schemas.microsoft.com/office/drawing/2014/main" id="{4EF2E237-4CB8-4A61-BFB1-43D6D8BA8AB9}"/>
              </a:ext>
            </a:extLst>
          </p:cNvPr>
          <p:cNvGraphicFramePr>
            <a:graphicFrameLocks noChangeAspect="1"/>
          </p:cNvGraphicFramePr>
          <p:nvPr/>
        </p:nvGraphicFramePr>
        <p:xfrm>
          <a:off x="204633" y="4320417"/>
          <a:ext cx="1140286" cy="465617"/>
        </p:xfrm>
        <a:graphic>
          <a:graphicData uri="http://schemas.openxmlformats.org/presentationml/2006/ole">
            <mc:AlternateContent xmlns:mc="http://schemas.openxmlformats.org/markup-compatibility/2006">
              <mc:Choice xmlns:v="urn:schemas-microsoft-com:vml" Requires="v">
                <p:oleObj name="Equation" r:id="rId8" imgW="952087" imgH="393529" progId="Equation.DSMT4">
                  <p:embed/>
                </p:oleObj>
              </mc:Choice>
              <mc:Fallback>
                <p:oleObj name="Equation" r:id="rId8" imgW="952087" imgH="393529" progId="Equation.DSMT4">
                  <p:embed/>
                  <p:pic>
                    <p:nvPicPr>
                      <p:cNvPr id="43" name="Object 42">
                        <a:extLst>
                          <a:ext uri="{FF2B5EF4-FFF2-40B4-BE49-F238E27FC236}">
                            <a16:creationId xmlns:a16="http://schemas.microsoft.com/office/drawing/2014/main" id="{4EF2E237-4CB8-4A61-BFB1-43D6D8BA8AB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4633" y="4320417"/>
                        <a:ext cx="1140286" cy="465617"/>
                      </a:xfrm>
                      <a:prstGeom prst="rect">
                        <a:avLst/>
                      </a:prstGeom>
                      <a:solidFill>
                        <a:srgbClr val="CCFFCC"/>
                      </a:solidFill>
                    </p:spPr>
                  </p:pic>
                </p:oleObj>
              </mc:Fallback>
            </mc:AlternateContent>
          </a:graphicData>
        </a:graphic>
      </p:graphicFrame>
      <p:sp>
        <p:nvSpPr>
          <p:cNvPr id="49" name="TextBox 48">
            <a:extLst>
              <a:ext uri="{FF2B5EF4-FFF2-40B4-BE49-F238E27FC236}">
                <a16:creationId xmlns:a16="http://schemas.microsoft.com/office/drawing/2014/main" id="{E7965BBB-3077-4BE2-9C21-D6324463D4BD}"/>
              </a:ext>
            </a:extLst>
          </p:cNvPr>
          <p:cNvSpPr txBox="1"/>
          <p:nvPr/>
        </p:nvSpPr>
        <p:spPr>
          <a:xfrm>
            <a:off x="161454" y="3922760"/>
            <a:ext cx="3913395" cy="307777"/>
          </a:xfrm>
          <a:prstGeom prst="rect">
            <a:avLst/>
          </a:prstGeom>
          <a:noFill/>
        </p:spPr>
        <p:txBody>
          <a:bodyPr wrap="square">
            <a:spAutoFit/>
          </a:bodyPr>
          <a:lstStyle/>
          <a:p>
            <a:pPr marL="0" marR="0">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Setting j(ω) = nep(ω)/m, F(ω) = eE(ω), then,</a:t>
            </a:r>
            <a:endParaRPr lang="en-US" sz="140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045173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3974209" y="108991"/>
            <a:ext cx="4243582" cy="523221"/>
          </a:xfrm>
        </p:spPr>
        <p:txBody>
          <a:bodyPr>
            <a:normAutofit fontScale="90000"/>
          </a:bodyPr>
          <a:lstStyle/>
          <a:p>
            <a:r>
              <a:rPr lang="en-US" sz="3200" b="1" u="sng">
                <a:latin typeface="+mn-lt"/>
              </a:rPr>
              <a:t>Ensembles and Formalism</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363717" y="774023"/>
            <a:ext cx="7360764" cy="1015663"/>
          </a:xfrm>
          <a:prstGeom prst="rect">
            <a:avLst/>
          </a:prstGeom>
          <a:noFill/>
        </p:spPr>
        <p:txBody>
          <a:bodyPr wrap="square" rtlCol="0">
            <a:spAutoFit/>
          </a:bodyPr>
          <a:lstStyle/>
          <a:p>
            <a:r>
              <a:rPr lang="en-US" b="1"/>
              <a:t>Independent Classical Particles</a:t>
            </a:r>
            <a:endParaRPr lang="en-US"/>
          </a:p>
          <a:p>
            <a:r>
              <a:rPr lang="en-US" sz="1400"/>
              <a:t>Our results so far are general for systems.  Not surprisingly, when there are no interactions between particles, our calculations simplify considerably.  Let’s consider the case of non-interacting classical particles, in say the canonical ensemble.  Then (superscript labels the particle)</a:t>
            </a:r>
          </a:p>
        </p:txBody>
      </p:sp>
      <p:graphicFrame>
        <p:nvGraphicFramePr>
          <p:cNvPr id="7" name="Object 6">
            <a:extLst>
              <a:ext uri="{FF2B5EF4-FFF2-40B4-BE49-F238E27FC236}">
                <a16:creationId xmlns:a16="http://schemas.microsoft.com/office/drawing/2014/main" id="{CAB02DE1-41F1-44C3-BAC1-72C482D8C469}"/>
              </a:ext>
            </a:extLst>
          </p:cNvPr>
          <p:cNvGraphicFramePr>
            <a:graphicFrameLocks noChangeAspect="1"/>
          </p:cNvGraphicFramePr>
          <p:nvPr>
            <p:extLst>
              <p:ext uri="{D42A27DB-BD31-4B8C-83A1-F6EECF244321}">
                <p14:modId xmlns:p14="http://schemas.microsoft.com/office/powerpoint/2010/main" val="354437735"/>
              </p:ext>
            </p:extLst>
          </p:nvPr>
        </p:nvGraphicFramePr>
        <p:xfrm>
          <a:off x="458788" y="1931988"/>
          <a:ext cx="4754562" cy="1497012"/>
        </p:xfrm>
        <a:graphic>
          <a:graphicData uri="http://schemas.openxmlformats.org/presentationml/2006/ole">
            <mc:AlternateContent xmlns:mc="http://schemas.openxmlformats.org/markup-compatibility/2006">
              <mc:Choice xmlns:v="urn:schemas-microsoft-com:vml" Requires="v">
                <p:oleObj name="Equation" r:id="rId3" imgW="4152600" imgH="1307880" progId="Equation.DSMT4">
                  <p:embed/>
                </p:oleObj>
              </mc:Choice>
              <mc:Fallback>
                <p:oleObj name="Equation" r:id="rId3" imgW="4152600" imgH="1307880" progId="Equation.DSMT4">
                  <p:embed/>
                  <p:pic>
                    <p:nvPicPr>
                      <p:cNvPr id="0" name=""/>
                      <p:cNvPicPr/>
                      <p:nvPr/>
                    </p:nvPicPr>
                    <p:blipFill>
                      <a:blip r:embed="rId4"/>
                      <a:stretch>
                        <a:fillRect/>
                      </a:stretch>
                    </p:blipFill>
                    <p:spPr>
                      <a:xfrm>
                        <a:off x="458788" y="1931988"/>
                        <a:ext cx="4754562" cy="1497012"/>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4864926E-7FCF-4167-8C53-7CD141B35A0A}"/>
              </a:ext>
            </a:extLst>
          </p:cNvPr>
          <p:cNvSpPr txBox="1"/>
          <p:nvPr/>
        </p:nvSpPr>
        <p:spPr>
          <a:xfrm>
            <a:off x="363717" y="3712622"/>
            <a:ext cx="7360764" cy="307777"/>
          </a:xfrm>
          <a:prstGeom prst="rect">
            <a:avLst/>
          </a:prstGeom>
          <a:noFill/>
        </p:spPr>
        <p:txBody>
          <a:bodyPr wrap="square" rtlCol="0">
            <a:spAutoFit/>
          </a:bodyPr>
          <a:lstStyle/>
          <a:p>
            <a:r>
              <a:rPr lang="en-US" sz="1400"/>
              <a:t>If we were to calculate the grand partition function, then we’d have:</a:t>
            </a:r>
          </a:p>
        </p:txBody>
      </p:sp>
      <p:graphicFrame>
        <p:nvGraphicFramePr>
          <p:cNvPr id="16" name="Object 15">
            <a:extLst>
              <a:ext uri="{FF2B5EF4-FFF2-40B4-BE49-F238E27FC236}">
                <a16:creationId xmlns:a16="http://schemas.microsoft.com/office/drawing/2014/main" id="{4C909931-B0A8-487D-9E5C-7A9AEB77C7EA}"/>
              </a:ext>
            </a:extLst>
          </p:cNvPr>
          <p:cNvGraphicFramePr>
            <a:graphicFrameLocks noChangeAspect="1"/>
          </p:cNvGraphicFramePr>
          <p:nvPr>
            <p:extLst>
              <p:ext uri="{D42A27DB-BD31-4B8C-83A1-F6EECF244321}">
                <p14:modId xmlns:p14="http://schemas.microsoft.com/office/powerpoint/2010/main" val="2575227513"/>
              </p:ext>
            </p:extLst>
          </p:nvPr>
        </p:nvGraphicFramePr>
        <p:xfrm>
          <a:off x="404813" y="4262438"/>
          <a:ext cx="6829425" cy="2152650"/>
        </p:xfrm>
        <a:graphic>
          <a:graphicData uri="http://schemas.openxmlformats.org/presentationml/2006/ole">
            <mc:AlternateContent xmlns:mc="http://schemas.openxmlformats.org/markup-compatibility/2006">
              <mc:Choice xmlns:v="urn:schemas-microsoft-com:vml" Requires="v">
                <p:oleObj name="Equation" r:id="rId5" imgW="5155920" imgH="1625400" progId="Equation.DSMT4">
                  <p:embed/>
                </p:oleObj>
              </mc:Choice>
              <mc:Fallback>
                <p:oleObj name="Equation" r:id="rId5" imgW="5155920" imgH="1625400" progId="Equation.DSMT4">
                  <p:embed/>
                  <p:pic>
                    <p:nvPicPr>
                      <p:cNvPr id="7" name="Object 6">
                        <a:extLst>
                          <a:ext uri="{FF2B5EF4-FFF2-40B4-BE49-F238E27FC236}">
                            <a16:creationId xmlns:a16="http://schemas.microsoft.com/office/drawing/2014/main" id="{CAB02DE1-41F1-44C3-BAC1-72C482D8C469}"/>
                          </a:ext>
                        </a:extLst>
                      </p:cNvPr>
                      <p:cNvPicPr/>
                      <p:nvPr/>
                    </p:nvPicPr>
                    <p:blipFill>
                      <a:blip r:embed="rId6"/>
                      <a:stretch>
                        <a:fillRect/>
                      </a:stretch>
                    </p:blipFill>
                    <p:spPr>
                      <a:xfrm>
                        <a:off x="404813" y="4262438"/>
                        <a:ext cx="6829425" cy="2152650"/>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7EF9DE5A-E10A-4480-81A6-B15528D1A655}"/>
              </a:ext>
            </a:extLst>
          </p:cNvPr>
          <p:cNvGraphicFramePr>
            <a:graphicFrameLocks noChangeAspect="1"/>
          </p:cNvGraphicFramePr>
          <p:nvPr>
            <p:extLst>
              <p:ext uri="{D42A27DB-BD31-4B8C-83A1-F6EECF244321}">
                <p14:modId xmlns:p14="http://schemas.microsoft.com/office/powerpoint/2010/main" val="2428087898"/>
              </p:ext>
            </p:extLst>
          </p:nvPr>
        </p:nvGraphicFramePr>
        <p:xfrm>
          <a:off x="6169025" y="5951522"/>
          <a:ext cx="5074363" cy="561245"/>
        </p:xfrm>
        <a:graphic>
          <a:graphicData uri="http://schemas.openxmlformats.org/presentationml/2006/ole">
            <mc:AlternateContent xmlns:mc="http://schemas.openxmlformats.org/markup-compatibility/2006">
              <mc:Choice xmlns:v="urn:schemas-microsoft-com:vml" Requires="v">
                <p:oleObj name="Equation" r:id="rId7" imgW="3860640" imgH="431640" progId="Equation.DSMT4">
                  <p:embed/>
                </p:oleObj>
              </mc:Choice>
              <mc:Fallback>
                <p:oleObj name="Equation" r:id="rId7" imgW="3860640" imgH="431640" progId="Equation.DSMT4">
                  <p:embed/>
                  <p:pic>
                    <p:nvPicPr>
                      <p:cNvPr id="22" name="Object 21">
                        <a:extLst>
                          <a:ext uri="{FF2B5EF4-FFF2-40B4-BE49-F238E27FC236}">
                            <a16:creationId xmlns:a16="http://schemas.microsoft.com/office/drawing/2014/main" id="{813CD8D5-6683-4A0F-9BAB-92BD7004257D}"/>
                          </a:ext>
                        </a:extLst>
                      </p:cNvPr>
                      <p:cNvPicPr>
                        <a:picLocks noChangeAspect="1" noChangeArrowheads="1"/>
                      </p:cNvPicPr>
                      <p:nvPr/>
                    </p:nvPicPr>
                    <p:blipFill>
                      <a:blip r:embed="rId8"/>
                      <a:srcRect/>
                      <a:stretch>
                        <a:fillRect/>
                      </a:stretch>
                    </p:blipFill>
                    <p:spPr bwMode="auto">
                      <a:xfrm>
                        <a:off x="6169025" y="5951522"/>
                        <a:ext cx="5074363" cy="561245"/>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32D8856E-61DF-435E-A227-C08BEEDC0BEA}"/>
              </a:ext>
            </a:extLst>
          </p:cNvPr>
          <p:cNvGraphicFramePr>
            <a:graphicFrameLocks noChangeAspect="1"/>
          </p:cNvGraphicFramePr>
          <p:nvPr>
            <p:extLst>
              <p:ext uri="{D42A27DB-BD31-4B8C-83A1-F6EECF244321}">
                <p14:modId xmlns:p14="http://schemas.microsoft.com/office/powerpoint/2010/main" val="4208465847"/>
              </p:ext>
            </p:extLst>
          </p:nvPr>
        </p:nvGraphicFramePr>
        <p:xfrm>
          <a:off x="6169025" y="3024188"/>
          <a:ext cx="5603025" cy="441418"/>
        </p:xfrm>
        <a:graphic>
          <a:graphicData uri="http://schemas.openxmlformats.org/presentationml/2006/ole">
            <mc:AlternateContent xmlns:mc="http://schemas.openxmlformats.org/markup-compatibility/2006">
              <mc:Choice xmlns:v="urn:schemas-microsoft-com:vml" Requires="v">
                <p:oleObj name="Equation" r:id="rId9" imgW="4317840" imgH="342720" progId="Equation.DSMT4">
                  <p:embed/>
                </p:oleObj>
              </mc:Choice>
              <mc:Fallback>
                <p:oleObj name="Equation" r:id="rId9" imgW="4317840" imgH="342720" progId="Equation.DSMT4">
                  <p:embed/>
                  <p:pic>
                    <p:nvPicPr>
                      <p:cNvPr id="8" name="Object 7">
                        <a:extLst>
                          <a:ext uri="{FF2B5EF4-FFF2-40B4-BE49-F238E27FC236}">
                            <a16:creationId xmlns:a16="http://schemas.microsoft.com/office/drawing/2014/main" id="{7EF9DE5A-E10A-4480-81A6-B15528D1A655}"/>
                          </a:ext>
                        </a:extLst>
                      </p:cNvPr>
                      <p:cNvPicPr>
                        <a:picLocks noChangeAspect="1" noChangeArrowheads="1"/>
                      </p:cNvPicPr>
                      <p:nvPr/>
                    </p:nvPicPr>
                    <p:blipFill>
                      <a:blip r:embed="rId10"/>
                      <a:srcRect/>
                      <a:stretch>
                        <a:fillRect/>
                      </a:stretch>
                    </p:blipFill>
                    <p:spPr bwMode="auto">
                      <a:xfrm>
                        <a:off x="6169025" y="3024188"/>
                        <a:ext cx="5603025" cy="441418"/>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59986808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617927" y="124829"/>
            <a:ext cx="3874555" cy="584775"/>
          </a:xfrm>
          <a:prstGeom prst="rect">
            <a:avLst/>
          </a:prstGeom>
          <a:noFill/>
        </p:spPr>
        <p:txBody>
          <a:bodyPr wrap="square" rtlCol="0">
            <a:spAutoFit/>
          </a:bodyPr>
          <a:lstStyle/>
          <a:p>
            <a:r>
              <a:rPr lang="en-US" sz="3200" b="1" u="sng"/>
              <a:t>Classical NESM (RTA)</a:t>
            </a:r>
          </a:p>
        </p:txBody>
      </p:sp>
      <p:sp>
        <p:nvSpPr>
          <p:cNvPr id="15" name="TextBox 14">
            <a:extLst>
              <a:ext uri="{FF2B5EF4-FFF2-40B4-BE49-F238E27FC236}">
                <a16:creationId xmlns:a16="http://schemas.microsoft.com/office/drawing/2014/main" id="{60F7F427-755B-4C9E-B461-E0079C927244}"/>
              </a:ext>
            </a:extLst>
          </p:cNvPr>
          <p:cNvSpPr txBox="1"/>
          <p:nvPr/>
        </p:nvSpPr>
        <p:spPr>
          <a:xfrm>
            <a:off x="192968" y="915799"/>
            <a:ext cx="4601411" cy="553998"/>
          </a:xfrm>
          <a:prstGeom prst="rect">
            <a:avLst/>
          </a:prstGeom>
          <a:noFill/>
        </p:spPr>
        <p:txBody>
          <a:bodyPr wrap="square">
            <a:spAutoFit/>
          </a:bodyPr>
          <a:lstStyle/>
          <a:p>
            <a:r>
              <a:rPr lang="en-US" sz="1600" b="1"/>
              <a:t>Electric Conductivity</a:t>
            </a:r>
          </a:p>
          <a:p>
            <a:r>
              <a:rPr lang="en-US" sz="1400"/>
              <a:t>Basic equation we need to solve is:</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 name="Object 15">
            <a:extLst>
              <a:ext uri="{FF2B5EF4-FFF2-40B4-BE49-F238E27FC236}">
                <a16:creationId xmlns:a16="http://schemas.microsoft.com/office/drawing/2014/main" id="{06AC23BA-7F2D-4C7E-BB39-721E0326EFC7}"/>
              </a:ext>
            </a:extLst>
          </p:cNvPr>
          <p:cNvGraphicFramePr>
            <a:graphicFrameLocks noChangeAspect="1"/>
          </p:cNvGraphicFramePr>
          <p:nvPr>
            <p:extLst>
              <p:ext uri="{D42A27DB-BD31-4B8C-83A1-F6EECF244321}">
                <p14:modId xmlns:p14="http://schemas.microsoft.com/office/powerpoint/2010/main" val="3102811308"/>
              </p:ext>
            </p:extLst>
          </p:nvPr>
        </p:nvGraphicFramePr>
        <p:xfrm>
          <a:off x="244872" y="1613891"/>
          <a:ext cx="7289801" cy="639763"/>
        </p:xfrm>
        <a:graphic>
          <a:graphicData uri="http://schemas.openxmlformats.org/presentationml/2006/ole">
            <mc:AlternateContent xmlns:mc="http://schemas.openxmlformats.org/markup-compatibility/2006">
              <mc:Choice xmlns:v="urn:schemas-microsoft-com:vml" Requires="v">
                <p:oleObj name="Equation" r:id="rId2" imgW="5308560" imgH="457200" progId="Equation.DSMT4">
                  <p:embed/>
                </p:oleObj>
              </mc:Choice>
              <mc:Fallback>
                <p:oleObj name="Equation" r:id="rId2" imgW="5308560" imgH="457200" progId="Equation.DSMT4">
                  <p:embed/>
                  <p:pic>
                    <p:nvPicPr>
                      <p:cNvPr id="16" name="Object 15">
                        <a:extLst>
                          <a:ext uri="{FF2B5EF4-FFF2-40B4-BE49-F238E27FC236}">
                            <a16:creationId xmlns:a16="http://schemas.microsoft.com/office/drawing/2014/main" id="{06AC23BA-7F2D-4C7E-BB39-721E0326EFC7}"/>
                          </a:ext>
                        </a:extLst>
                      </p:cNvPr>
                      <p:cNvPicPr>
                        <a:picLocks noChangeAspect="1" noChangeArrowheads="1"/>
                      </p:cNvPicPr>
                      <p:nvPr/>
                    </p:nvPicPr>
                    <p:blipFill>
                      <a:blip r:embed="rId3"/>
                      <a:srcRect/>
                      <a:stretch>
                        <a:fillRect/>
                      </a:stretch>
                    </p:blipFill>
                    <p:spPr bwMode="auto">
                      <a:xfrm>
                        <a:off x="244872" y="1613891"/>
                        <a:ext cx="7289801" cy="639763"/>
                      </a:xfrm>
                      <a:prstGeom prst="rect">
                        <a:avLst/>
                      </a:prstGeom>
                      <a:noFill/>
                      <a:ln>
                        <a:noFill/>
                      </a:ln>
                    </p:spPr>
                  </p:pic>
                </p:oleObj>
              </mc:Fallback>
            </mc:AlternateContent>
          </a:graphicData>
        </a:graphic>
      </p:graphicFrame>
      <p:sp>
        <p:nvSpPr>
          <p:cNvPr id="3" name="TextBox 2">
            <a:extLst>
              <a:ext uri="{FF2B5EF4-FFF2-40B4-BE49-F238E27FC236}">
                <a16:creationId xmlns:a16="http://schemas.microsoft.com/office/drawing/2014/main" id="{03686425-7097-420C-A9E3-66B2FB497F46}"/>
              </a:ext>
            </a:extLst>
          </p:cNvPr>
          <p:cNvSpPr txBox="1"/>
          <p:nvPr/>
        </p:nvSpPr>
        <p:spPr>
          <a:xfrm flipH="1">
            <a:off x="196762" y="2361107"/>
            <a:ext cx="5065703" cy="307777"/>
          </a:xfrm>
          <a:prstGeom prst="rect">
            <a:avLst/>
          </a:prstGeom>
          <a:noFill/>
        </p:spPr>
        <p:txBody>
          <a:bodyPr wrap="square" rtlCol="0">
            <a:spAutoFit/>
          </a:bodyPr>
          <a:lstStyle/>
          <a:p>
            <a:r>
              <a:rPr lang="en-US" sz="1400"/>
              <a:t>We’ll recall that we found the solution to be, in the long-time limit.  </a:t>
            </a:r>
          </a:p>
        </p:txBody>
      </p:sp>
      <p:graphicFrame>
        <p:nvGraphicFramePr>
          <p:cNvPr id="6" name="Object 5">
            <a:extLst>
              <a:ext uri="{FF2B5EF4-FFF2-40B4-BE49-F238E27FC236}">
                <a16:creationId xmlns:a16="http://schemas.microsoft.com/office/drawing/2014/main" id="{066B6F6F-CEC8-49FC-AE38-F76824A4878D}"/>
              </a:ext>
            </a:extLst>
          </p:cNvPr>
          <p:cNvGraphicFramePr>
            <a:graphicFrameLocks noChangeAspect="1"/>
          </p:cNvGraphicFramePr>
          <p:nvPr>
            <p:extLst>
              <p:ext uri="{D42A27DB-BD31-4B8C-83A1-F6EECF244321}">
                <p14:modId xmlns:p14="http://schemas.microsoft.com/office/powerpoint/2010/main" val="3510625411"/>
              </p:ext>
            </p:extLst>
          </p:nvPr>
        </p:nvGraphicFramePr>
        <p:xfrm>
          <a:off x="266709" y="3843403"/>
          <a:ext cx="2877707" cy="469377"/>
        </p:xfrm>
        <a:graphic>
          <a:graphicData uri="http://schemas.openxmlformats.org/presentationml/2006/ole">
            <mc:AlternateContent xmlns:mc="http://schemas.openxmlformats.org/markup-compatibility/2006">
              <mc:Choice xmlns:v="urn:schemas-microsoft-com:vml" Requires="v">
                <p:oleObj name="Equation" r:id="rId4" imgW="2171520" imgH="355320" progId="Equation.DSMT4">
                  <p:embed/>
                </p:oleObj>
              </mc:Choice>
              <mc:Fallback>
                <p:oleObj name="Equation" r:id="rId4" imgW="2171520" imgH="355320" progId="Equation.DSMT4">
                  <p:embed/>
                  <p:pic>
                    <p:nvPicPr>
                      <p:cNvPr id="6" name="Object 5">
                        <a:extLst>
                          <a:ext uri="{FF2B5EF4-FFF2-40B4-BE49-F238E27FC236}">
                            <a16:creationId xmlns:a16="http://schemas.microsoft.com/office/drawing/2014/main" id="{066B6F6F-CEC8-49FC-AE38-F76824A4878D}"/>
                          </a:ext>
                        </a:extLst>
                      </p:cNvPr>
                      <p:cNvPicPr>
                        <a:picLocks noChangeAspect="1" noChangeArrowheads="1"/>
                      </p:cNvPicPr>
                      <p:nvPr/>
                    </p:nvPicPr>
                    <p:blipFill>
                      <a:blip r:embed="rId5"/>
                      <a:srcRect/>
                      <a:stretch>
                        <a:fillRect/>
                      </a:stretch>
                    </p:blipFill>
                    <p:spPr bwMode="auto">
                      <a:xfrm>
                        <a:off x="266709" y="3843403"/>
                        <a:ext cx="2877707" cy="469377"/>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116A7D4F-318B-457E-AAAF-D07CBE93CDD6}"/>
              </a:ext>
            </a:extLst>
          </p:cNvPr>
          <p:cNvSpPr txBox="1"/>
          <p:nvPr/>
        </p:nvSpPr>
        <p:spPr>
          <a:xfrm flipH="1">
            <a:off x="192968" y="4360947"/>
            <a:ext cx="1809591" cy="307777"/>
          </a:xfrm>
          <a:prstGeom prst="rect">
            <a:avLst/>
          </a:prstGeom>
          <a:noFill/>
        </p:spPr>
        <p:txBody>
          <a:bodyPr wrap="square" rtlCol="0">
            <a:spAutoFit/>
          </a:bodyPr>
          <a:lstStyle/>
          <a:p>
            <a:r>
              <a:rPr lang="en-US" sz="1400"/>
              <a:t>Which works out to:</a:t>
            </a:r>
          </a:p>
        </p:txBody>
      </p:sp>
      <p:sp>
        <p:nvSpPr>
          <p:cNvPr id="12" name="TextBox 11">
            <a:extLst>
              <a:ext uri="{FF2B5EF4-FFF2-40B4-BE49-F238E27FC236}">
                <a16:creationId xmlns:a16="http://schemas.microsoft.com/office/drawing/2014/main" id="{D1F5D448-5FA5-42CC-BC21-D525224E3D18}"/>
              </a:ext>
            </a:extLst>
          </p:cNvPr>
          <p:cNvSpPr txBox="1"/>
          <p:nvPr/>
        </p:nvSpPr>
        <p:spPr>
          <a:xfrm flipH="1">
            <a:off x="210724" y="3396815"/>
            <a:ext cx="1809591" cy="307777"/>
          </a:xfrm>
          <a:prstGeom prst="rect">
            <a:avLst/>
          </a:prstGeom>
          <a:noFill/>
        </p:spPr>
        <p:txBody>
          <a:bodyPr wrap="square" rtlCol="0">
            <a:spAutoFit/>
          </a:bodyPr>
          <a:lstStyle/>
          <a:p>
            <a:r>
              <a:rPr lang="en-US" sz="1400"/>
              <a:t>Particle current is:</a:t>
            </a:r>
          </a:p>
        </p:txBody>
      </p:sp>
      <p:graphicFrame>
        <p:nvGraphicFramePr>
          <p:cNvPr id="8" name="Object 7">
            <a:extLst>
              <a:ext uri="{FF2B5EF4-FFF2-40B4-BE49-F238E27FC236}">
                <a16:creationId xmlns:a16="http://schemas.microsoft.com/office/drawing/2014/main" id="{7BAD5DB9-36CD-4BB5-A591-372336000FBA}"/>
              </a:ext>
            </a:extLst>
          </p:cNvPr>
          <p:cNvGraphicFramePr>
            <a:graphicFrameLocks noChangeAspect="1"/>
          </p:cNvGraphicFramePr>
          <p:nvPr>
            <p:extLst>
              <p:ext uri="{D42A27DB-BD31-4B8C-83A1-F6EECF244321}">
                <p14:modId xmlns:p14="http://schemas.microsoft.com/office/powerpoint/2010/main" val="1761494232"/>
              </p:ext>
            </p:extLst>
          </p:nvPr>
        </p:nvGraphicFramePr>
        <p:xfrm>
          <a:off x="266709" y="4762835"/>
          <a:ext cx="4598988" cy="628650"/>
        </p:xfrm>
        <a:graphic>
          <a:graphicData uri="http://schemas.openxmlformats.org/presentationml/2006/ole">
            <mc:AlternateContent xmlns:mc="http://schemas.openxmlformats.org/markup-compatibility/2006">
              <mc:Choice xmlns:v="urn:schemas-microsoft-com:vml" Requires="v">
                <p:oleObj name="Equation" r:id="rId6" imgW="3568680" imgH="482400" progId="Equation.DSMT4">
                  <p:embed/>
                </p:oleObj>
              </mc:Choice>
              <mc:Fallback>
                <p:oleObj name="Equation" r:id="rId6" imgW="3568680" imgH="482400" progId="Equation.DSMT4">
                  <p:embed/>
                  <p:pic>
                    <p:nvPicPr>
                      <p:cNvPr id="8" name="Object 7">
                        <a:extLst>
                          <a:ext uri="{FF2B5EF4-FFF2-40B4-BE49-F238E27FC236}">
                            <a16:creationId xmlns:a16="http://schemas.microsoft.com/office/drawing/2014/main" id="{7BAD5DB9-36CD-4BB5-A591-372336000FBA}"/>
                          </a:ext>
                        </a:extLst>
                      </p:cNvPr>
                      <p:cNvPicPr>
                        <a:picLocks noChangeAspect="1" noChangeArrowheads="1"/>
                      </p:cNvPicPr>
                      <p:nvPr/>
                    </p:nvPicPr>
                    <p:blipFill>
                      <a:blip r:embed="rId7"/>
                      <a:srcRect/>
                      <a:stretch>
                        <a:fillRect/>
                      </a:stretch>
                    </p:blipFill>
                    <p:spPr bwMode="auto">
                      <a:xfrm>
                        <a:off x="266709" y="4762835"/>
                        <a:ext cx="4598988" cy="628650"/>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7901694E-5EE0-40B9-8B33-B8BED5ABD11A}"/>
              </a:ext>
            </a:extLst>
          </p:cNvPr>
          <p:cNvGraphicFramePr>
            <a:graphicFrameLocks noChangeAspect="1"/>
          </p:cNvGraphicFramePr>
          <p:nvPr>
            <p:extLst>
              <p:ext uri="{D42A27DB-BD31-4B8C-83A1-F6EECF244321}">
                <p14:modId xmlns:p14="http://schemas.microsoft.com/office/powerpoint/2010/main" val="1952611662"/>
              </p:ext>
            </p:extLst>
          </p:nvPr>
        </p:nvGraphicFramePr>
        <p:xfrm>
          <a:off x="1252141" y="5793373"/>
          <a:ext cx="3211512" cy="615950"/>
        </p:xfrm>
        <a:graphic>
          <a:graphicData uri="http://schemas.openxmlformats.org/presentationml/2006/ole">
            <mc:AlternateContent xmlns:mc="http://schemas.openxmlformats.org/markup-compatibility/2006">
              <mc:Choice xmlns:v="urn:schemas-microsoft-com:vml" Requires="v">
                <p:oleObj name="Equation" r:id="rId8" imgW="2374560" imgH="457200" progId="Equation.DSMT4">
                  <p:embed/>
                </p:oleObj>
              </mc:Choice>
              <mc:Fallback>
                <p:oleObj name="Equation" r:id="rId8" imgW="2374560" imgH="457200" progId="Equation.DSMT4">
                  <p:embed/>
                  <p:pic>
                    <p:nvPicPr>
                      <p:cNvPr id="17" name="Object 16">
                        <a:extLst>
                          <a:ext uri="{FF2B5EF4-FFF2-40B4-BE49-F238E27FC236}">
                            <a16:creationId xmlns:a16="http://schemas.microsoft.com/office/drawing/2014/main" id="{7901694E-5EE0-40B9-8B33-B8BED5ABD11A}"/>
                          </a:ext>
                        </a:extLst>
                      </p:cNvPr>
                      <p:cNvPicPr>
                        <a:picLocks noChangeAspect="1" noChangeArrowheads="1"/>
                      </p:cNvPicPr>
                      <p:nvPr/>
                    </p:nvPicPr>
                    <p:blipFill>
                      <a:blip r:embed="rId9"/>
                      <a:srcRect/>
                      <a:stretch>
                        <a:fillRect/>
                      </a:stretch>
                    </p:blipFill>
                    <p:spPr bwMode="auto">
                      <a:xfrm>
                        <a:off x="1252141" y="5793373"/>
                        <a:ext cx="3211512" cy="615950"/>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18" name="Ink 17">
                <a:extLst>
                  <a:ext uri="{FF2B5EF4-FFF2-40B4-BE49-F238E27FC236}">
                    <a16:creationId xmlns:a16="http://schemas.microsoft.com/office/drawing/2014/main" id="{85CD36F5-78D5-4AAB-B5ED-9466807A98F3}"/>
                  </a:ext>
                </a:extLst>
              </p14:cNvPr>
              <p14:cNvContentPartPr/>
              <p14:nvPr/>
            </p14:nvContentPartPr>
            <p14:xfrm rot="7651904">
              <a:off x="800938" y="5588753"/>
              <a:ext cx="279125" cy="444152"/>
            </p14:xfrm>
          </p:contentPart>
        </mc:Choice>
        <mc:Fallback xmlns="">
          <p:pic>
            <p:nvPicPr>
              <p:cNvPr id="18" name="Ink 17">
                <a:extLst>
                  <a:ext uri="{FF2B5EF4-FFF2-40B4-BE49-F238E27FC236}">
                    <a16:creationId xmlns:a16="http://schemas.microsoft.com/office/drawing/2014/main" id="{85CD36F5-78D5-4AAB-B5ED-9466807A98F3}"/>
                  </a:ext>
                </a:extLst>
              </p:cNvPr>
              <p:cNvPicPr/>
              <p:nvPr/>
            </p:nvPicPr>
            <p:blipFill>
              <a:blip r:embed="rId11"/>
              <a:stretch>
                <a:fillRect/>
              </a:stretch>
            </p:blipFill>
            <p:spPr>
              <a:xfrm rot="7651904">
                <a:off x="791946" y="5579755"/>
                <a:ext cx="296750" cy="461789"/>
              </a:xfrm>
              <a:prstGeom prst="rect">
                <a:avLst/>
              </a:prstGeom>
            </p:spPr>
          </p:pic>
        </mc:Fallback>
      </mc:AlternateContent>
      <p:graphicFrame>
        <p:nvGraphicFramePr>
          <p:cNvPr id="5" name="Object 4">
            <a:extLst>
              <a:ext uri="{FF2B5EF4-FFF2-40B4-BE49-F238E27FC236}">
                <a16:creationId xmlns:a16="http://schemas.microsoft.com/office/drawing/2014/main" id="{F1D799F2-4D16-C857-35F2-1C166B5AAEF4}"/>
              </a:ext>
            </a:extLst>
          </p:cNvPr>
          <p:cNvGraphicFramePr>
            <a:graphicFrameLocks noChangeAspect="1"/>
          </p:cNvGraphicFramePr>
          <p:nvPr>
            <p:extLst>
              <p:ext uri="{D42A27DB-BD31-4B8C-83A1-F6EECF244321}">
                <p14:modId xmlns:p14="http://schemas.microsoft.com/office/powerpoint/2010/main" val="265736819"/>
              </p:ext>
            </p:extLst>
          </p:nvPr>
        </p:nvGraphicFramePr>
        <p:xfrm>
          <a:off x="244872" y="2761199"/>
          <a:ext cx="8026400" cy="588962"/>
        </p:xfrm>
        <a:graphic>
          <a:graphicData uri="http://schemas.openxmlformats.org/presentationml/2006/ole">
            <mc:AlternateContent xmlns:mc="http://schemas.openxmlformats.org/markup-compatibility/2006">
              <mc:Choice xmlns:v="urn:schemas-microsoft-com:vml" Requires="v">
                <p:oleObj name="Equation" r:id="rId12" imgW="6578280" imgH="482400" progId="Equation.DSMT4">
                  <p:embed/>
                </p:oleObj>
              </mc:Choice>
              <mc:Fallback>
                <p:oleObj name="Equation" r:id="rId12" imgW="6578280" imgH="482400" progId="Equation.DSMT4">
                  <p:embed/>
                  <p:pic>
                    <p:nvPicPr>
                      <p:cNvPr id="0" name=""/>
                      <p:cNvPicPr/>
                      <p:nvPr/>
                    </p:nvPicPr>
                    <p:blipFill>
                      <a:blip r:embed="rId13"/>
                      <a:stretch>
                        <a:fillRect/>
                      </a:stretch>
                    </p:blipFill>
                    <p:spPr>
                      <a:xfrm>
                        <a:off x="244872" y="2761199"/>
                        <a:ext cx="8026400" cy="588962"/>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4C06190D-AF9E-56E9-2426-7BFCF493AB62}"/>
              </a:ext>
            </a:extLst>
          </p:cNvPr>
          <p:cNvGraphicFramePr>
            <a:graphicFrameLocks noChangeAspect="1"/>
          </p:cNvGraphicFramePr>
          <p:nvPr>
            <p:extLst>
              <p:ext uri="{D42A27DB-BD31-4B8C-83A1-F6EECF244321}">
                <p14:modId xmlns:p14="http://schemas.microsoft.com/office/powerpoint/2010/main" val="225431500"/>
              </p:ext>
            </p:extLst>
          </p:nvPr>
        </p:nvGraphicFramePr>
        <p:xfrm>
          <a:off x="7442200" y="3749675"/>
          <a:ext cx="4144963" cy="1257300"/>
        </p:xfrm>
        <a:graphic>
          <a:graphicData uri="http://schemas.openxmlformats.org/presentationml/2006/ole">
            <mc:AlternateContent xmlns:mc="http://schemas.openxmlformats.org/markup-compatibility/2006">
              <mc:Choice xmlns:v="urn:schemas-microsoft-com:vml" Requires="v">
                <p:oleObj name="Equation" r:id="rId14" imgW="3187440" imgH="965160" progId="Equation.DSMT4">
                  <p:embed/>
                </p:oleObj>
              </mc:Choice>
              <mc:Fallback>
                <p:oleObj name="Equation" r:id="rId14" imgW="3187440" imgH="965160" progId="Equation.DSMT4">
                  <p:embed/>
                  <p:pic>
                    <p:nvPicPr>
                      <p:cNvPr id="0" name="Object 1"/>
                      <p:cNvPicPr>
                        <a:picLocks noChangeAspect="1" noChangeArrowheads="1"/>
                      </p:cNvPicPr>
                      <p:nvPr/>
                    </p:nvPicPr>
                    <p:blipFill>
                      <a:blip r:embed="rId15"/>
                      <a:srcRect/>
                      <a:stretch>
                        <a:fillRect/>
                      </a:stretch>
                    </p:blipFill>
                    <p:spPr bwMode="auto">
                      <a:xfrm>
                        <a:off x="7442200" y="3749675"/>
                        <a:ext cx="4144963" cy="1257300"/>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6">
            <p14:nvContentPartPr>
              <p14:cNvPr id="14" name="Ink 13">
                <a:extLst>
                  <a:ext uri="{FF2B5EF4-FFF2-40B4-BE49-F238E27FC236}">
                    <a16:creationId xmlns:a16="http://schemas.microsoft.com/office/drawing/2014/main" id="{C6EC0500-C738-BACF-3F7A-6809E454F0C5}"/>
                  </a:ext>
                </a:extLst>
              </p14:cNvPr>
              <p14:cNvContentPartPr/>
              <p14:nvPr/>
            </p14:nvContentPartPr>
            <p14:xfrm>
              <a:off x="8461793" y="3005646"/>
              <a:ext cx="550080" cy="588962"/>
            </p14:xfrm>
          </p:contentPart>
        </mc:Choice>
        <mc:Fallback xmlns="">
          <p:pic>
            <p:nvPicPr>
              <p:cNvPr id="14" name="Ink 13">
                <a:extLst>
                  <a:ext uri="{FF2B5EF4-FFF2-40B4-BE49-F238E27FC236}">
                    <a16:creationId xmlns:a16="http://schemas.microsoft.com/office/drawing/2014/main" id="{C6EC0500-C738-BACF-3F7A-6809E454F0C5}"/>
                  </a:ext>
                </a:extLst>
              </p:cNvPr>
              <p:cNvPicPr/>
              <p:nvPr/>
            </p:nvPicPr>
            <p:blipFill>
              <a:blip r:embed="rId17"/>
              <a:stretch>
                <a:fillRect/>
              </a:stretch>
            </p:blipFill>
            <p:spPr>
              <a:xfrm>
                <a:off x="8452787" y="2996651"/>
                <a:ext cx="567732" cy="606591"/>
              </a:xfrm>
              <a:prstGeom prst="rect">
                <a:avLst/>
              </a:prstGeom>
            </p:spPr>
          </p:pic>
        </mc:Fallback>
      </mc:AlternateContent>
      <p:sp>
        <p:nvSpPr>
          <p:cNvPr id="21" name="TextBox 20">
            <a:extLst>
              <a:ext uri="{FF2B5EF4-FFF2-40B4-BE49-F238E27FC236}">
                <a16:creationId xmlns:a16="http://schemas.microsoft.com/office/drawing/2014/main" id="{93444767-7733-E169-E047-B6D5CB02BF2A}"/>
              </a:ext>
            </a:extLst>
          </p:cNvPr>
          <p:cNvSpPr txBox="1"/>
          <p:nvPr/>
        </p:nvSpPr>
        <p:spPr>
          <a:xfrm>
            <a:off x="8966138" y="3023657"/>
            <a:ext cx="1744960" cy="307777"/>
          </a:xfrm>
          <a:prstGeom prst="rect">
            <a:avLst/>
          </a:prstGeom>
          <a:noFill/>
        </p:spPr>
        <p:txBody>
          <a:bodyPr wrap="square" rtlCol="0">
            <a:spAutoFit/>
          </a:bodyPr>
          <a:lstStyle/>
          <a:p>
            <a:r>
              <a:rPr lang="en-US" sz="1400"/>
              <a:t>which simplifies to:</a:t>
            </a:r>
          </a:p>
        </p:txBody>
      </p:sp>
      <p:graphicFrame>
        <p:nvGraphicFramePr>
          <p:cNvPr id="22" name="Object 21">
            <a:extLst>
              <a:ext uri="{FF2B5EF4-FFF2-40B4-BE49-F238E27FC236}">
                <a16:creationId xmlns:a16="http://schemas.microsoft.com/office/drawing/2014/main" id="{8B73ADFF-6E7A-FBBE-FD24-CA4EFF6DF208}"/>
              </a:ext>
            </a:extLst>
          </p:cNvPr>
          <p:cNvGraphicFramePr>
            <a:graphicFrameLocks noChangeAspect="1"/>
          </p:cNvGraphicFramePr>
          <p:nvPr>
            <p:extLst>
              <p:ext uri="{D42A27DB-BD31-4B8C-83A1-F6EECF244321}">
                <p14:modId xmlns:p14="http://schemas.microsoft.com/office/powerpoint/2010/main" val="524184345"/>
              </p:ext>
            </p:extLst>
          </p:nvPr>
        </p:nvGraphicFramePr>
        <p:xfrm>
          <a:off x="8579746" y="1827613"/>
          <a:ext cx="1258872" cy="290509"/>
        </p:xfrm>
        <a:graphic>
          <a:graphicData uri="http://schemas.openxmlformats.org/presentationml/2006/ole">
            <mc:AlternateContent xmlns:mc="http://schemas.openxmlformats.org/markup-compatibility/2006">
              <mc:Choice xmlns:v="urn:schemas-microsoft-com:vml" Requires="v">
                <p:oleObj name="Equation" r:id="rId18" imgW="990360" imgH="228600" progId="Equation.DSMT4">
                  <p:embed/>
                </p:oleObj>
              </mc:Choice>
              <mc:Fallback>
                <p:oleObj name="Equation" r:id="rId18" imgW="990360" imgH="228600" progId="Equation.DSMT4">
                  <p:embed/>
                  <p:pic>
                    <p:nvPicPr>
                      <p:cNvPr id="0" name=""/>
                      <p:cNvPicPr/>
                      <p:nvPr/>
                    </p:nvPicPr>
                    <p:blipFill>
                      <a:blip r:embed="rId19"/>
                      <a:stretch>
                        <a:fillRect/>
                      </a:stretch>
                    </p:blipFill>
                    <p:spPr>
                      <a:xfrm>
                        <a:off x="8579746" y="1827613"/>
                        <a:ext cx="1258872" cy="290509"/>
                      </a:xfrm>
                      <a:prstGeom prst="rect">
                        <a:avLst/>
                      </a:prstGeom>
                    </p:spPr>
                  </p:pic>
                </p:oleObj>
              </mc:Fallback>
            </mc:AlternateContent>
          </a:graphicData>
        </a:graphic>
      </p:graphicFrame>
      <p:sp>
        <p:nvSpPr>
          <p:cNvPr id="23" name="TextBox 22">
            <a:extLst>
              <a:ext uri="{FF2B5EF4-FFF2-40B4-BE49-F238E27FC236}">
                <a16:creationId xmlns:a16="http://schemas.microsoft.com/office/drawing/2014/main" id="{FE8E6BAB-C515-1EA8-219A-E36A40537C9A}"/>
              </a:ext>
            </a:extLst>
          </p:cNvPr>
          <p:cNvSpPr txBox="1"/>
          <p:nvPr/>
        </p:nvSpPr>
        <p:spPr>
          <a:xfrm>
            <a:off x="7779466" y="1805061"/>
            <a:ext cx="625034" cy="307777"/>
          </a:xfrm>
          <a:prstGeom prst="rect">
            <a:avLst/>
          </a:prstGeom>
          <a:noFill/>
        </p:spPr>
        <p:txBody>
          <a:bodyPr wrap="square" rtlCol="0">
            <a:spAutoFit/>
          </a:bodyPr>
          <a:lstStyle/>
          <a:p>
            <a:r>
              <a:rPr lang="en-US" sz="1400"/>
              <a:t>and,</a:t>
            </a:r>
            <a:endParaRPr lang="en-US"/>
          </a:p>
        </p:txBody>
      </p:sp>
      <p:sp>
        <p:nvSpPr>
          <p:cNvPr id="24" name="TextBox 23">
            <a:extLst>
              <a:ext uri="{FF2B5EF4-FFF2-40B4-BE49-F238E27FC236}">
                <a16:creationId xmlns:a16="http://schemas.microsoft.com/office/drawing/2014/main" id="{06270C71-91C7-662F-2D76-40B4DD85ABCF}"/>
              </a:ext>
            </a:extLst>
          </p:cNvPr>
          <p:cNvSpPr txBox="1"/>
          <p:nvPr/>
        </p:nvSpPr>
        <p:spPr>
          <a:xfrm>
            <a:off x="4865697" y="5947459"/>
            <a:ext cx="2733869" cy="307777"/>
          </a:xfrm>
          <a:prstGeom prst="rect">
            <a:avLst/>
          </a:prstGeom>
          <a:noFill/>
        </p:spPr>
        <p:txBody>
          <a:bodyPr wrap="square" rtlCol="0">
            <a:spAutoFit/>
          </a:bodyPr>
          <a:lstStyle/>
          <a:p>
            <a:r>
              <a:rPr lang="en-US" sz="1400"/>
              <a:t>In 3D, at T = 0, and </a:t>
            </a:r>
            <a:r>
              <a:rPr lang="el-GR" sz="1400">
                <a:latin typeface="Calibri" panose="020F0502020204030204" pitchFamily="34" charset="0"/>
                <a:cs typeface="Calibri" panose="020F0502020204030204" pitchFamily="34" charset="0"/>
              </a:rPr>
              <a:t>ω</a:t>
            </a:r>
            <a:r>
              <a:rPr lang="en-US" sz="1400">
                <a:latin typeface="Calibri" panose="020F0502020204030204" pitchFamily="34" charset="0"/>
                <a:cs typeface="Calibri" panose="020F0502020204030204" pitchFamily="34" charset="0"/>
              </a:rPr>
              <a:t> = 0, we have:</a:t>
            </a:r>
            <a:endParaRPr lang="en-US" sz="1400"/>
          </a:p>
        </p:txBody>
      </p:sp>
      <p:graphicFrame>
        <p:nvGraphicFramePr>
          <p:cNvPr id="25" name="Object 24">
            <a:extLst>
              <a:ext uri="{FF2B5EF4-FFF2-40B4-BE49-F238E27FC236}">
                <a16:creationId xmlns:a16="http://schemas.microsoft.com/office/drawing/2014/main" id="{5698D8FB-3555-AF37-A05F-C37FEFD0970B}"/>
              </a:ext>
            </a:extLst>
          </p:cNvPr>
          <p:cNvGraphicFramePr>
            <a:graphicFrameLocks noChangeAspect="1"/>
          </p:cNvGraphicFramePr>
          <p:nvPr>
            <p:extLst>
              <p:ext uri="{D42A27DB-BD31-4B8C-83A1-F6EECF244321}">
                <p14:modId xmlns:p14="http://schemas.microsoft.com/office/powerpoint/2010/main" val="408577301"/>
              </p:ext>
            </p:extLst>
          </p:nvPr>
        </p:nvGraphicFramePr>
        <p:xfrm>
          <a:off x="7779466" y="5842291"/>
          <a:ext cx="4209775" cy="567031"/>
        </p:xfrm>
        <a:graphic>
          <a:graphicData uri="http://schemas.openxmlformats.org/presentationml/2006/ole">
            <mc:AlternateContent xmlns:mc="http://schemas.openxmlformats.org/markup-compatibility/2006">
              <mc:Choice xmlns:v="urn:schemas-microsoft-com:vml" Requires="v">
                <p:oleObj name="Equation" r:id="rId20" imgW="3111480" imgH="419040" progId="Equation.DSMT4">
                  <p:embed/>
                </p:oleObj>
              </mc:Choice>
              <mc:Fallback>
                <p:oleObj name="Equation" r:id="rId20" imgW="3111480" imgH="419040" progId="Equation.DSMT4">
                  <p:embed/>
                  <p:pic>
                    <p:nvPicPr>
                      <p:cNvPr id="0" name=""/>
                      <p:cNvPicPr/>
                      <p:nvPr/>
                    </p:nvPicPr>
                    <p:blipFill>
                      <a:blip r:embed="rId21"/>
                      <a:stretch>
                        <a:fillRect/>
                      </a:stretch>
                    </p:blipFill>
                    <p:spPr>
                      <a:xfrm>
                        <a:off x="7779466" y="5842291"/>
                        <a:ext cx="4209775" cy="567031"/>
                      </a:xfrm>
                      <a:prstGeom prst="rect">
                        <a:avLst/>
                      </a:prstGeom>
                      <a:solidFill>
                        <a:srgbClr val="CDD9EF"/>
                      </a:solidFill>
                    </p:spPr>
                  </p:pic>
                </p:oleObj>
              </mc:Fallback>
            </mc:AlternateContent>
          </a:graphicData>
        </a:graphic>
      </p:graphicFrame>
    </p:spTree>
    <p:extLst>
      <p:ext uri="{BB962C8B-B14F-4D97-AF65-F5344CB8AC3E}">
        <p14:creationId xmlns:p14="http://schemas.microsoft.com/office/powerpoint/2010/main" val="18640514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257893" y="144814"/>
            <a:ext cx="4294433" cy="584775"/>
          </a:xfrm>
          <a:prstGeom prst="rect">
            <a:avLst/>
          </a:prstGeom>
          <a:noFill/>
        </p:spPr>
        <p:txBody>
          <a:bodyPr wrap="square" rtlCol="0">
            <a:spAutoFit/>
          </a:bodyPr>
          <a:lstStyle/>
          <a:p>
            <a:r>
              <a:rPr lang="en-US" sz="3200" b="1" u="sng"/>
              <a:t>Classical NESM (RTA)</a:t>
            </a:r>
          </a:p>
        </p:txBody>
      </p:sp>
      <p:sp>
        <p:nvSpPr>
          <p:cNvPr id="15" name="TextBox 14">
            <a:extLst>
              <a:ext uri="{FF2B5EF4-FFF2-40B4-BE49-F238E27FC236}">
                <a16:creationId xmlns:a16="http://schemas.microsoft.com/office/drawing/2014/main" id="{60F7F427-755B-4C9E-B461-E0079C927244}"/>
              </a:ext>
            </a:extLst>
          </p:cNvPr>
          <p:cNvSpPr txBox="1"/>
          <p:nvPr/>
        </p:nvSpPr>
        <p:spPr>
          <a:xfrm>
            <a:off x="157020" y="959301"/>
            <a:ext cx="11415877" cy="553998"/>
          </a:xfrm>
          <a:prstGeom prst="rect">
            <a:avLst/>
          </a:prstGeom>
          <a:noFill/>
        </p:spPr>
        <p:txBody>
          <a:bodyPr wrap="square">
            <a:spAutoFit/>
          </a:bodyPr>
          <a:lstStyle/>
          <a:p>
            <a:r>
              <a:rPr lang="en-US" sz="1600" b="1"/>
              <a:t>Electric Conductivity from MF RTA </a:t>
            </a:r>
          </a:p>
          <a:p>
            <a:r>
              <a:rPr lang="en-US" sz="1400"/>
              <a:t>We can use our MF solution to the RT equation to also get some nice conductivity results.  Going back to,</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a:extLst>
              <a:ext uri="{FF2B5EF4-FFF2-40B4-BE49-F238E27FC236}">
                <a16:creationId xmlns:a16="http://schemas.microsoft.com/office/drawing/2014/main" id="{BC6CC04C-2968-46A4-6E57-0A440E493C8D}"/>
              </a:ext>
            </a:extLst>
          </p:cNvPr>
          <p:cNvGraphicFramePr>
            <a:graphicFrameLocks noChangeAspect="1"/>
          </p:cNvGraphicFramePr>
          <p:nvPr>
            <p:extLst>
              <p:ext uri="{D42A27DB-BD31-4B8C-83A1-F6EECF244321}">
                <p14:modId xmlns:p14="http://schemas.microsoft.com/office/powerpoint/2010/main" val="738513637"/>
              </p:ext>
            </p:extLst>
          </p:nvPr>
        </p:nvGraphicFramePr>
        <p:xfrm>
          <a:off x="278039" y="1743011"/>
          <a:ext cx="3648075" cy="1174750"/>
        </p:xfrm>
        <a:graphic>
          <a:graphicData uri="http://schemas.openxmlformats.org/presentationml/2006/ole">
            <mc:AlternateContent xmlns:mc="http://schemas.openxmlformats.org/markup-compatibility/2006">
              <mc:Choice xmlns:v="urn:schemas-microsoft-com:vml" Requires="v">
                <p:oleObj name="Equation" r:id="rId2" imgW="2603160" imgH="838080" progId="Equation.DSMT4">
                  <p:embed/>
                </p:oleObj>
              </mc:Choice>
              <mc:Fallback>
                <p:oleObj name="Equation" r:id="rId2" imgW="2603160" imgH="838080" progId="Equation.DSMT4">
                  <p:embed/>
                  <p:pic>
                    <p:nvPicPr>
                      <p:cNvPr id="0" name=""/>
                      <p:cNvPicPr/>
                      <p:nvPr/>
                    </p:nvPicPr>
                    <p:blipFill>
                      <a:blip r:embed="rId3"/>
                      <a:stretch>
                        <a:fillRect/>
                      </a:stretch>
                    </p:blipFill>
                    <p:spPr>
                      <a:xfrm>
                        <a:off x="278039" y="1743011"/>
                        <a:ext cx="3648075" cy="1174750"/>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8ADA5FCD-B0C5-AB6D-B9A0-353D719D9D18}"/>
              </a:ext>
            </a:extLst>
          </p:cNvPr>
          <p:cNvGraphicFramePr>
            <a:graphicFrameLocks noChangeAspect="1"/>
          </p:cNvGraphicFramePr>
          <p:nvPr>
            <p:extLst>
              <p:ext uri="{D42A27DB-BD31-4B8C-83A1-F6EECF244321}">
                <p14:modId xmlns:p14="http://schemas.microsoft.com/office/powerpoint/2010/main" val="2045440460"/>
              </p:ext>
            </p:extLst>
          </p:nvPr>
        </p:nvGraphicFramePr>
        <p:xfrm>
          <a:off x="278039" y="3657450"/>
          <a:ext cx="4211198" cy="655507"/>
        </p:xfrm>
        <a:graphic>
          <a:graphicData uri="http://schemas.openxmlformats.org/presentationml/2006/ole">
            <mc:AlternateContent xmlns:mc="http://schemas.openxmlformats.org/markup-compatibility/2006">
              <mc:Choice xmlns:v="urn:schemas-microsoft-com:vml" Requires="v">
                <p:oleObj name="Equation" r:id="rId4" imgW="3436768" imgH="534285" progId="Equation.DSMT4">
                  <p:embed/>
                </p:oleObj>
              </mc:Choice>
              <mc:Fallback>
                <p:oleObj name="Equation" r:id="rId4" imgW="3436768" imgH="534285" progId="Equation.DSMT4">
                  <p:embed/>
                  <p:pic>
                    <p:nvPicPr>
                      <p:cNvPr id="0" name=""/>
                      <p:cNvPicPr/>
                      <p:nvPr/>
                    </p:nvPicPr>
                    <p:blipFill>
                      <a:blip r:embed="rId5"/>
                      <a:stretch>
                        <a:fillRect/>
                      </a:stretch>
                    </p:blipFill>
                    <p:spPr>
                      <a:xfrm>
                        <a:off x="278039" y="3657450"/>
                        <a:ext cx="4211198" cy="655507"/>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D24F2621-73BF-A233-8472-1C081491777C}"/>
              </a:ext>
            </a:extLst>
          </p:cNvPr>
          <p:cNvSpPr txBox="1"/>
          <p:nvPr/>
        </p:nvSpPr>
        <p:spPr>
          <a:xfrm>
            <a:off x="157019" y="3133717"/>
            <a:ext cx="7540735" cy="307777"/>
          </a:xfrm>
          <a:prstGeom prst="rect">
            <a:avLst/>
          </a:prstGeom>
          <a:noFill/>
        </p:spPr>
        <p:txBody>
          <a:bodyPr wrap="square">
            <a:spAutoFit/>
          </a:bodyPr>
          <a:lstStyle/>
          <a:p>
            <a:r>
              <a:rPr lang="en-US" sz="1400"/>
              <a:t>If we presume no diffusion, and no time-dependence, then we can solve for j, to get (</a:t>
            </a:r>
            <a:r>
              <a:rPr lang="el-GR" sz="1400">
                <a:latin typeface="Calibri" panose="020F0502020204030204" pitchFamily="34" charset="0"/>
                <a:ea typeface="Calibri" panose="020F0502020204030204" pitchFamily="34" charset="0"/>
                <a:cs typeface="Calibri" panose="020F0502020204030204" pitchFamily="34" charset="0"/>
              </a:rPr>
              <a:t>ω</a:t>
            </a:r>
            <a:r>
              <a:rPr lang="en-US" sz="1400" baseline="-25000">
                <a:latin typeface="Calibri" panose="020F0502020204030204" pitchFamily="34" charset="0"/>
                <a:ea typeface="Calibri" panose="020F0502020204030204" pitchFamily="34" charset="0"/>
                <a:cs typeface="Calibri" panose="020F0502020204030204" pitchFamily="34" charset="0"/>
              </a:rPr>
              <a:t>B</a:t>
            </a:r>
            <a:r>
              <a:rPr lang="en-US" sz="1400">
                <a:latin typeface="Calibri" panose="020F0502020204030204" pitchFamily="34" charset="0"/>
                <a:ea typeface="Calibri" panose="020F0502020204030204" pitchFamily="34" charset="0"/>
                <a:cs typeface="Calibri" panose="020F0502020204030204" pitchFamily="34" charset="0"/>
              </a:rPr>
              <a:t> = |e|B/m)</a:t>
            </a:r>
            <a:r>
              <a:rPr lang="en-US" sz="1400"/>
              <a:t>:</a:t>
            </a:r>
          </a:p>
        </p:txBody>
      </p:sp>
      <p:sp>
        <p:nvSpPr>
          <p:cNvPr id="6" name="TextBox 5">
            <a:extLst>
              <a:ext uri="{FF2B5EF4-FFF2-40B4-BE49-F238E27FC236}">
                <a16:creationId xmlns:a16="http://schemas.microsoft.com/office/drawing/2014/main" id="{8CF7EFF1-C774-E8BD-3C9A-831508B2A0F8}"/>
              </a:ext>
            </a:extLst>
          </p:cNvPr>
          <p:cNvSpPr txBox="1"/>
          <p:nvPr/>
        </p:nvSpPr>
        <p:spPr>
          <a:xfrm>
            <a:off x="157019" y="4528913"/>
            <a:ext cx="10563854" cy="738664"/>
          </a:xfrm>
          <a:prstGeom prst="rect">
            <a:avLst/>
          </a:prstGeom>
          <a:noFill/>
        </p:spPr>
        <p:txBody>
          <a:bodyPr wrap="square">
            <a:spAutoFit/>
          </a:bodyPr>
          <a:lstStyle/>
          <a:p>
            <a:r>
              <a:rPr lang="en-US" sz="1400"/>
              <a:t>So we see some current flows in direction of </a:t>
            </a:r>
            <a:r>
              <a:rPr lang="en-US" sz="1400" b="1"/>
              <a:t>E</a:t>
            </a:r>
            <a:r>
              <a:rPr lang="en-US" sz="1400"/>
              <a:t>, some in direction of </a:t>
            </a:r>
            <a:r>
              <a:rPr lang="en-US" sz="1400" b="1"/>
              <a:t>B</a:t>
            </a:r>
            <a:r>
              <a:rPr lang="en-US" sz="1400"/>
              <a:t>, and some perpendicular to both.  On the other hand, if we allow time-dependence, but no magnetic field, then we find the following harmonic solution to j(q,</a:t>
            </a:r>
            <a:r>
              <a:rPr lang="el-GR" sz="1400">
                <a:latin typeface="Calibri" panose="020F0502020204030204" pitchFamily="34" charset="0"/>
                <a:ea typeface="Calibri" panose="020F0502020204030204" pitchFamily="34" charset="0"/>
                <a:cs typeface="Calibri" panose="020F0502020204030204" pitchFamily="34" charset="0"/>
              </a:rPr>
              <a:t>ω</a:t>
            </a:r>
            <a:r>
              <a:rPr lang="en-US" sz="1400"/>
              <a:t>).  This result incorporates the influence of electric field induced diffusion into the conductivity.  </a:t>
            </a:r>
          </a:p>
        </p:txBody>
      </p:sp>
      <p:graphicFrame>
        <p:nvGraphicFramePr>
          <p:cNvPr id="9" name="Object 8">
            <a:extLst>
              <a:ext uri="{FF2B5EF4-FFF2-40B4-BE49-F238E27FC236}">
                <a16:creationId xmlns:a16="http://schemas.microsoft.com/office/drawing/2014/main" id="{B1DE16C6-D6FE-91D0-7183-18A8AD211D31}"/>
              </a:ext>
            </a:extLst>
          </p:cNvPr>
          <p:cNvGraphicFramePr>
            <a:graphicFrameLocks noChangeAspect="1"/>
          </p:cNvGraphicFramePr>
          <p:nvPr>
            <p:extLst>
              <p:ext uri="{D42A27DB-BD31-4B8C-83A1-F6EECF244321}">
                <p14:modId xmlns:p14="http://schemas.microsoft.com/office/powerpoint/2010/main" val="1181174449"/>
              </p:ext>
            </p:extLst>
          </p:nvPr>
        </p:nvGraphicFramePr>
        <p:xfrm>
          <a:off x="278039" y="5400376"/>
          <a:ext cx="5521326" cy="622300"/>
        </p:xfrm>
        <a:graphic>
          <a:graphicData uri="http://schemas.openxmlformats.org/presentationml/2006/ole">
            <mc:AlternateContent xmlns:mc="http://schemas.openxmlformats.org/markup-compatibility/2006">
              <mc:Choice xmlns:v="urn:schemas-microsoft-com:vml" Requires="v">
                <p:oleObj name="Equation" r:id="rId6" imgW="4508280" imgH="507960" progId="Equation.DSMT4">
                  <p:embed/>
                </p:oleObj>
              </mc:Choice>
              <mc:Fallback>
                <p:oleObj name="Equation" r:id="rId6" imgW="4508280" imgH="507960" progId="Equation.DSMT4">
                  <p:embed/>
                  <p:pic>
                    <p:nvPicPr>
                      <p:cNvPr id="0" name=""/>
                      <p:cNvPicPr/>
                      <p:nvPr/>
                    </p:nvPicPr>
                    <p:blipFill>
                      <a:blip r:embed="rId7"/>
                      <a:stretch>
                        <a:fillRect/>
                      </a:stretch>
                    </p:blipFill>
                    <p:spPr>
                      <a:xfrm>
                        <a:off x="278039" y="5400376"/>
                        <a:ext cx="5521326" cy="62230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93143017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257893" y="144814"/>
            <a:ext cx="4294433" cy="584775"/>
          </a:xfrm>
          <a:prstGeom prst="rect">
            <a:avLst/>
          </a:prstGeom>
          <a:noFill/>
        </p:spPr>
        <p:txBody>
          <a:bodyPr wrap="square" rtlCol="0">
            <a:spAutoFit/>
          </a:bodyPr>
          <a:lstStyle/>
          <a:p>
            <a:r>
              <a:rPr lang="en-US" sz="3200" b="1" u="sng"/>
              <a:t>Classical NESM (RTA)</a:t>
            </a:r>
          </a:p>
        </p:txBody>
      </p:sp>
      <p:sp>
        <p:nvSpPr>
          <p:cNvPr id="15" name="TextBox 14">
            <a:extLst>
              <a:ext uri="{FF2B5EF4-FFF2-40B4-BE49-F238E27FC236}">
                <a16:creationId xmlns:a16="http://schemas.microsoft.com/office/drawing/2014/main" id="{60F7F427-755B-4C9E-B461-E0079C927244}"/>
              </a:ext>
            </a:extLst>
          </p:cNvPr>
          <p:cNvSpPr txBox="1"/>
          <p:nvPr/>
        </p:nvSpPr>
        <p:spPr>
          <a:xfrm>
            <a:off x="157020" y="959301"/>
            <a:ext cx="11415877" cy="553998"/>
          </a:xfrm>
          <a:prstGeom prst="rect">
            <a:avLst/>
          </a:prstGeom>
          <a:noFill/>
        </p:spPr>
        <p:txBody>
          <a:bodyPr wrap="square">
            <a:spAutoFit/>
          </a:bodyPr>
          <a:lstStyle/>
          <a:p>
            <a:r>
              <a:rPr lang="en-US" sz="1600" b="1"/>
              <a:t>Diffusivity from MF RTA </a:t>
            </a:r>
          </a:p>
          <a:p>
            <a:r>
              <a:rPr lang="en-US" sz="1400"/>
              <a:t>We can use our MF solution to the RT equation to also get some nice diffusivity results.  Going back to,</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a:extLst>
              <a:ext uri="{FF2B5EF4-FFF2-40B4-BE49-F238E27FC236}">
                <a16:creationId xmlns:a16="http://schemas.microsoft.com/office/drawing/2014/main" id="{BC6CC04C-2968-46A4-6E57-0A440E493C8D}"/>
              </a:ext>
            </a:extLst>
          </p:cNvPr>
          <p:cNvGraphicFramePr>
            <a:graphicFrameLocks noChangeAspect="1"/>
          </p:cNvGraphicFramePr>
          <p:nvPr>
            <p:extLst>
              <p:ext uri="{D42A27DB-BD31-4B8C-83A1-F6EECF244321}">
                <p14:modId xmlns:p14="http://schemas.microsoft.com/office/powerpoint/2010/main" val="2110644071"/>
              </p:ext>
            </p:extLst>
          </p:nvPr>
        </p:nvGraphicFramePr>
        <p:xfrm>
          <a:off x="228878" y="1585694"/>
          <a:ext cx="3648075" cy="1174750"/>
        </p:xfrm>
        <a:graphic>
          <a:graphicData uri="http://schemas.openxmlformats.org/presentationml/2006/ole">
            <mc:AlternateContent xmlns:mc="http://schemas.openxmlformats.org/markup-compatibility/2006">
              <mc:Choice xmlns:v="urn:schemas-microsoft-com:vml" Requires="v">
                <p:oleObj name="Equation" r:id="rId2" imgW="2603160" imgH="838080" progId="Equation.DSMT4">
                  <p:embed/>
                </p:oleObj>
              </mc:Choice>
              <mc:Fallback>
                <p:oleObj name="Equation" r:id="rId2" imgW="2603160" imgH="838080" progId="Equation.DSMT4">
                  <p:embed/>
                  <p:pic>
                    <p:nvPicPr>
                      <p:cNvPr id="3" name="Object 2">
                        <a:extLst>
                          <a:ext uri="{FF2B5EF4-FFF2-40B4-BE49-F238E27FC236}">
                            <a16:creationId xmlns:a16="http://schemas.microsoft.com/office/drawing/2014/main" id="{BC6CC04C-2968-46A4-6E57-0A440E493C8D}"/>
                          </a:ext>
                        </a:extLst>
                      </p:cNvPr>
                      <p:cNvPicPr/>
                      <p:nvPr/>
                    </p:nvPicPr>
                    <p:blipFill>
                      <a:blip r:embed="rId3"/>
                      <a:stretch>
                        <a:fillRect/>
                      </a:stretch>
                    </p:blipFill>
                    <p:spPr>
                      <a:xfrm>
                        <a:off x="228878" y="1585694"/>
                        <a:ext cx="3648075" cy="1174750"/>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8ADA5FCD-B0C5-AB6D-B9A0-353D719D9D18}"/>
              </a:ext>
            </a:extLst>
          </p:cNvPr>
          <p:cNvGraphicFramePr>
            <a:graphicFrameLocks noChangeAspect="1"/>
          </p:cNvGraphicFramePr>
          <p:nvPr>
            <p:extLst>
              <p:ext uri="{D42A27DB-BD31-4B8C-83A1-F6EECF244321}">
                <p14:modId xmlns:p14="http://schemas.microsoft.com/office/powerpoint/2010/main" val="43034595"/>
              </p:ext>
            </p:extLst>
          </p:nvPr>
        </p:nvGraphicFramePr>
        <p:xfrm>
          <a:off x="228878" y="3474766"/>
          <a:ext cx="4664076" cy="528638"/>
        </p:xfrm>
        <a:graphic>
          <a:graphicData uri="http://schemas.openxmlformats.org/presentationml/2006/ole">
            <mc:AlternateContent xmlns:mc="http://schemas.openxmlformats.org/markup-compatibility/2006">
              <mc:Choice xmlns:v="urn:schemas-microsoft-com:vml" Requires="v">
                <p:oleObj name="Equation" r:id="rId4" imgW="3809880" imgH="431640" progId="Equation.DSMT4">
                  <p:embed/>
                </p:oleObj>
              </mc:Choice>
              <mc:Fallback>
                <p:oleObj name="Equation" r:id="rId4" imgW="3809880" imgH="431640" progId="Equation.DSMT4">
                  <p:embed/>
                  <p:pic>
                    <p:nvPicPr>
                      <p:cNvPr id="4" name="Object 3">
                        <a:extLst>
                          <a:ext uri="{FF2B5EF4-FFF2-40B4-BE49-F238E27FC236}">
                            <a16:creationId xmlns:a16="http://schemas.microsoft.com/office/drawing/2014/main" id="{8ADA5FCD-B0C5-AB6D-B9A0-353D719D9D18}"/>
                          </a:ext>
                        </a:extLst>
                      </p:cNvPr>
                      <p:cNvPicPr/>
                      <p:nvPr/>
                    </p:nvPicPr>
                    <p:blipFill>
                      <a:blip r:embed="rId5"/>
                      <a:stretch>
                        <a:fillRect/>
                      </a:stretch>
                    </p:blipFill>
                    <p:spPr>
                      <a:xfrm>
                        <a:off x="228878" y="3474766"/>
                        <a:ext cx="4664076" cy="528638"/>
                      </a:xfrm>
                      <a:prstGeom prst="rect">
                        <a:avLst/>
                      </a:prstGeom>
                      <a:solidFill>
                        <a:srgbClr val="CCFFCC"/>
                      </a:solidFill>
                    </p:spPr>
                  </p:pic>
                </p:oleObj>
              </mc:Fallback>
            </mc:AlternateContent>
          </a:graphicData>
        </a:graphic>
      </p:graphicFrame>
      <p:sp>
        <p:nvSpPr>
          <p:cNvPr id="5" name="TextBox 4">
            <a:extLst>
              <a:ext uri="{FF2B5EF4-FFF2-40B4-BE49-F238E27FC236}">
                <a16:creationId xmlns:a16="http://schemas.microsoft.com/office/drawing/2014/main" id="{D24F2621-73BF-A233-8472-1C081491777C}"/>
              </a:ext>
            </a:extLst>
          </p:cNvPr>
          <p:cNvSpPr txBox="1"/>
          <p:nvPr/>
        </p:nvSpPr>
        <p:spPr>
          <a:xfrm>
            <a:off x="107858" y="2976401"/>
            <a:ext cx="5735769" cy="307777"/>
          </a:xfrm>
          <a:prstGeom prst="rect">
            <a:avLst/>
          </a:prstGeom>
          <a:noFill/>
        </p:spPr>
        <p:txBody>
          <a:bodyPr wrap="square">
            <a:spAutoFit/>
          </a:bodyPr>
          <a:lstStyle/>
          <a:p>
            <a:r>
              <a:rPr lang="en-US" sz="1400"/>
              <a:t>If we take out the fields, and presume a harmonic solution, we simply find,</a:t>
            </a:r>
          </a:p>
        </p:txBody>
      </p:sp>
      <p:sp>
        <p:nvSpPr>
          <p:cNvPr id="6" name="TextBox 5">
            <a:extLst>
              <a:ext uri="{FF2B5EF4-FFF2-40B4-BE49-F238E27FC236}">
                <a16:creationId xmlns:a16="http://schemas.microsoft.com/office/drawing/2014/main" id="{8CF7EFF1-C774-E8BD-3C9A-831508B2A0F8}"/>
              </a:ext>
            </a:extLst>
          </p:cNvPr>
          <p:cNvSpPr txBox="1"/>
          <p:nvPr/>
        </p:nvSpPr>
        <p:spPr>
          <a:xfrm>
            <a:off x="157018" y="4193992"/>
            <a:ext cx="10563854" cy="307777"/>
          </a:xfrm>
          <a:prstGeom prst="rect">
            <a:avLst/>
          </a:prstGeom>
          <a:noFill/>
        </p:spPr>
        <p:txBody>
          <a:bodyPr wrap="square">
            <a:spAutoFit/>
          </a:bodyPr>
          <a:lstStyle/>
          <a:p>
            <a:r>
              <a:rPr lang="en-US" sz="1400"/>
              <a:t>If we take out the external fields again, and presume fast equilibration, so that </a:t>
            </a:r>
            <a:r>
              <a:rPr lang="el-GR" sz="1400">
                <a:latin typeface="Calibri" panose="020F0502020204030204" pitchFamily="34" charset="0"/>
                <a:ea typeface="Calibri" panose="020F0502020204030204" pitchFamily="34" charset="0"/>
                <a:cs typeface="Calibri" panose="020F0502020204030204" pitchFamily="34" charset="0"/>
              </a:rPr>
              <a:t>τ</a:t>
            </a:r>
            <a:r>
              <a:rPr lang="en-US" sz="1400" baseline="-25000">
                <a:latin typeface="Calibri" panose="020F0502020204030204" pitchFamily="34" charset="0"/>
                <a:ea typeface="Calibri" panose="020F0502020204030204" pitchFamily="34" charset="0"/>
                <a:cs typeface="Calibri" panose="020F0502020204030204" pitchFamily="34" charset="0"/>
              </a:rPr>
              <a:t>sc</a:t>
            </a:r>
            <a:r>
              <a:rPr lang="en-US" sz="1400">
                <a:latin typeface="Calibri" panose="020F0502020204030204" pitchFamily="34" charset="0"/>
                <a:ea typeface="Calibri" panose="020F0502020204030204" pitchFamily="34" charset="0"/>
                <a:cs typeface="Calibri" panose="020F0502020204030204" pitchFamily="34" charset="0"/>
              </a:rPr>
              <a:t> -&gt; 0, then we have the equations:</a:t>
            </a:r>
            <a:endParaRPr lang="en-US" sz="1400"/>
          </a:p>
        </p:txBody>
      </p:sp>
      <p:graphicFrame>
        <p:nvGraphicFramePr>
          <p:cNvPr id="7" name="Object 6">
            <a:extLst>
              <a:ext uri="{FF2B5EF4-FFF2-40B4-BE49-F238E27FC236}">
                <a16:creationId xmlns:a16="http://schemas.microsoft.com/office/drawing/2014/main" id="{389D6886-A235-CCA5-A605-F852A1AE6269}"/>
              </a:ext>
            </a:extLst>
          </p:cNvPr>
          <p:cNvGraphicFramePr>
            <a:graphicFrameLocks noChangeAspect="1"/>
          </p:cNvGraphicFramePr>
          <p:nvPr>
            <p:extLst>
              <p:ext uri="{D42A27DB-BD31-4B8C-83A1-F6EECF244321}">
                <p14:modId xmlns:p14="http://schemas.microsoft.com/office/powerpoint/2010/main" val="1988752299"/>
              </p:ext>
            </p:extLst>
          </p:nvPr>
        </p:nvGraphicFramePr>
        <p:xfrm>
          <a:off x="4595084" y="2232709"/>
          <a:ext cx="1248543" cy="527735"/>
        </p:xfrm>
        <a:graphic>
          <a:graphicData uri="http://schemas.openxmlformats.org/presentationml/2006/ole">
            <mc:AlternateContent xmlns:mc="http://schemas.openxmlformats.org/markup-compatibility/2006">
              <mc:Choice xmlns:v="urn:schemas-microsoft-com:vml" Requires="v">
                <p:oleObj name="Equation" r:id="rId6" imgW="923332" imgH="391160" progId="Equation.DSMT4">
                  <p:embed/>
                </p:oleObj>
              </mc:Choice>
              <mc:Fallback>
                <p:oleObj name="Equation" r:id="rId6" imgW="923332" imgH="391160" progId="Equation.DSMT4">
                  <p:embed/>
                  <p:pic>
                    <p:nvPicPr>
                      <p:cNvPr id="0" name=""/>
                      <p:cNvPicPr/>
                      <p:nvPr/>
                    </p:nvPicPr>
                    <p:blipFill>
                      <a:blip r:embed="rId7"/>
                      <a:stretch>
                        <a:fillRect/>
                      </a:stretch>
                    </p:blipFill>
                    <p:spPr>
                      <a:xfrm>
                        <a:off x="4595084" y="2232709"/>
                        <a:ext cx="1248543" cy="527735"/>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F3143319-FB30-580D-83E1-C9BEBBCD6C2D}"/>
              </a:ext>
            </a:extLst>
          </p:cNvPr>
          <p:cNvGraphicFramePr>
            <a:graphicFrameLocks noChangeAspect="1"/>
          </p:cNvGraphicFramePr>
          <p:nvPr>
            <p:extLst>
              <p:ext uri="{D42A27DB-BD31-4B8C-83A1-F6EECF244321}">
                <p14:modId xmlns:p14="http://schemas.microsoft.com/office/powerpoint/2010/main" val="2020158724"/>
              </p:ext>
            </p:extLst>
          </p:nvPr>
        </p:nvGraphicFramePr>
        <p:xfrm>
          <a:off x="228878" y="4595717"/>
          <a:ext cx="1432774" cy="695521"/>
        </p:xfrm>
        <a:graphic>
          <a:graphicData uri="http://schemas.openxmlformats.org/presentationml/2006/ole">
            <mc:AlternateContent xmlns:mc="http://schemas.openxmlformats.org/markup-compatibility/2006">
              <mc:Choice xmlns:v="urn:schemas-microsoft-com:vml" Requires="v">
                <p:oleObj name="Equation" r:id="rId8" imgW="1307880" imgH="634680" progId="Equation.DSMT4">
                  <p:embed/>
                </p:oleObj>
              </mc:Choice>
              <mc:Fallback>
                <p:oleObj name="Equation" r:id="rId8" imgW="1307880" imgH="634680" progId="Equation.DSMT4">
                  <p:embed/>
                  <p:pic>
                    <p:nvPicPr>
                      <p:cNvPr id="0" name=""/>
                      <p:cNvPicPr/>
                      <p:nvPr/>
                    </p:nvPicPr>
                    <p:blipFill>
                      <a:blip r:embed="rId9"/>
                      <a:stretch>
                        <a:fillRect/>
                      </a:stretch>
                    </p:blipFill>
                    <p:spPr>
                      <a:xfrm>
                        <a:off x="228878" y="4595717"/>
                        <a:ext cx="1432774" cy="695521"/>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03B1F8CC-660B-9B6C-1E10-7667EC3226F4}"/>
              </a:ext>
            </a:extLst>
          </p:cNvPr>
          <p:cNvSpPr txBox="1"/>
          <p:nvPr/>
        </p:nvSpPr>
        <p:spPr>
          <a:xfrm>
            <a:off x="228878" y="5458987"/>
            <a:ext cx="11658322" cy="523220"/>
          </a:xfrm>
          <a:prstGeom prst="rect">
            <a:avLst/>
          </a:prstGeom>
          <a:noFill/>
        </p:spPr>
        <p:txBody>
          <a:bodyPr wrap="square">
            <a:spAutoFit/>
          </a:bodyPr>
          <a:lstStyle/>
          <a:p>
            <a:r>
              <a:rPr lang="en-US" sz="1400"/>
              <a:t>We can solve this for the charge density.  If we presume a delta function initial condition: N particles at the origin at time t = 0, then the density at later times is given by:</a:t>
            </a:r>
          </a:p>
        </p:txBody>
      </p:sp>
      <p:graphicFrame>
        <p:nvGraphicFramePr>
          <p:cNvPr id="12" name="Object 11">
            <a:extLst>
              <a:ext uri="{FF2B5EF4-FFF2-40B4-BE49-F238E27FC236}">
                <a16:creationId xmlns:a16="http://schemas.microsoft.com/office/drawing/2014/main" id="{CB10B6D2-A2B9-A2D9-B056-1C53B31782B8}"/>
              </a:ext>
            </a:extLst>
          </p:cNvPr>
          <p:cNvGraphicFramePr>
            <a:graphicFrameLocks noChangeAspect="1"/>
          </p:cNvGraphicFramePr>
          <p:nvPr>
            <p:extLst>
              <p:ext uri="{D42A27DB-BD31-4B8C-83A1-F6EECF244321}">
                <p14:modId xmlns:p14="http://schemas.microsoft.com/office/powerpoint/2010/main" val="2085653479"/>
              </p:ext>
            </p:extLst>
          </p:nvPr>
        </p:nvGraphicFramePr>
        <p:xfrm>
          <a:off x="299577" y="6033479"/>
          <a:ext cx="1735701" cy="672653"/>
        </p:xfrm>
        <a:graphic>
          <a:graphicData uri="http://schemas.openxmlformats.org/presentationml/2006/ole">
            <mc:AlternateContent xmlns:mc="http://schemas.openxmlformats.org/markup-compatibility/2006">
              <mc:Choice xmlns:v="urn:schemas-microsoft-com:vml" Requires="v">
                <p:oleObj name="Equation" r:id="rId10" imgW="1504103" imgH="581873" progId="Equation.DSMT4">
                  <p:embed/>
                </p:oleObj>
              </mc:Choice>
              <mc:Fallback>
                <p:oleObj name="Equation" r:id="rId10" imgW="1504103" imgH="581873" progId="Equation.DSMT4">
                  <p:embed/>
                  <p:pic>
                    <p:nvPicPr>
                      <p:cNvPr id="0" name=""/>
                      <p:cNvPicPr/>
                      <p:nvPr/>
                    </p:nvPicPr>
                    <p:blipFill>
                      <a:blip r:embed="rId11"/>
                      <a:stretch>
                        <a:fillRect/>
                      </a:stretch>
                    </p:blipFill>
                    <p:spPr>
                      <a:xfrm>
                        <a:off x="299577" y="6033479"/>
                        <a:ext cx="1735701" cy="672653"/>
                      </a:xfrm>
                      <a:prstGeom prst="rect">
                        <a:avLst/>
                      </a:prstGeom>
                    </p:spPr>
                  </p:pic>
                </p:oleObj>
              </mc:Fallback>
            </mc:AlternateContent>
          </a:graphicData>
        </a:graphic>
      </p:graphicFrame>
    </p:spTree>
    <p:extLst>
      <p:ext uri="{BB962C8B-B14F-4D97-AF65-F5344CB8AC3E}">
        <p14:creationId xmlns:p14="http://schemas.microsoft.com/office/powerpoint/2010/main" val="81645089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840805" y="114987"/>
            <a:ext cx="3991976" cy="584775"/>
          </a:xfrm>
          <a:prstGeom prst="rect">
            <a:avLst/>
          </a:prstGeom>
          <a:noFill/>
        </p:spPr>
        <p:txBody>
          <a:bodyPr wrap="square" rtlCol="0">
            <a:spAutoFit/>
          </a:bodyPr>
          <a:lstStyle/>
          <a:p>
            <a:r>
              <a:rPr lang="en-US" sz="3200" b="1" u="sng"/>
              <a:t>Classical NESM (RTA)</a:t>
            </a:r>
          </a:p>
        </p:txBody>
      </p:sp>
      <p:sp>
        <p:nvSpPr>
          <p:cNvPr id="15" name="TextBox 14">
            <a:extLst>
              <a:ext uri="{FF2B5EF4-FFF2-40B4-BE49-F238E27FC236}">
                <a16:creationId xmlns:a16="http://schemas.microsoft.com/office/drawing/2014/main" id="{60F7F427-755B-4C9E-B461-E0079C927244}"/>
              </a:ext>
            </a:extLst>
          </p:cNvPr>
          <p:cNvSpPr txBox="1"/>
          <p:nvPr/>
        </p:nvSpPr>
        <p:spPr>
          <a:xfrm>
            <a:off x="143737" y="940688"/>
            <a:ext cx="11175292" cy="553998"/>
          </a:xfrm>
          <a:prstGeom prst="rect">
            <a:avLst/>
          </a:prstGeom>
          <a:noFill/>
        </p:spPr>
        <p:txBody>
          <a:bodyPr wrap="square">
            <a:spAutoFit/>
          </a:bodyPr>
          <a:lstStyle/>
          <a:p>
            <a:r>
              <a:rPr lang="en-US" sz="1600" b="1"/>
              <a:t>Thermal Conductivity (1PI)</a:t>
            </a:r>
          </a:p>
          <a:p>
            <a:r>
              <a:rPr lang="en-US" sz="1400"/>
              <a:t>The heat current is the energy transport at 0 particle current, or basically equivalently, the entropy transport at 0 current.  We’ll use following definition.  </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03686425-7097-420C-A9E3-66B2FB497F46}"/>
              </a:ext>
            </a:extLst>
          </p:cNvPr>
          <p:cNvSpPr txBox="1"/>
          <p:nvPr/>
        </p:nvSpPr>
        <p:spPr>
          <a:xfrm flipH="1">
            <a:off x="170132" y="2389218"/>
            <a:ext cx="1046110" cy="307777"/>
          </a:xfrm>
          <a:prstGeom prst="rect">
            <a:avLst/>
          </a:prstGeom>
          <a:noFill/>
        </p:spPr>
        <p:txBody>
          <a:bodyPr wrap="square" rtlCol="0">
            <a:spAutoFit/>
          </a:bodyPr>
          <a:lstStyle/>
          <a:p>
            <a:r>
              <a:rPr lang="en-US" sz="1400"/>
              <a:t>This is:</a:t>
            </a:r>
          </a:p>
        </p:txBody>
      </p:sp>
      <p:graphicFrame>
        <p:nvGraphicFramePr>
          <p:cNvPr id="7" name="Object 6">
            <a:extLst>
              <a:ext uri="{FF2B5EF4-FFF2-40B4-BE49-F238E27FC236}">
                <a16:creationId xmlns:a16="http://schemas.microsoft.com/office/drawing/2014/main" id="{1AEAF807-9114-475B-A509-FE2ED13FF6C8}"/>
              </a:ext>
            </a:extLst>
          </p:cNvPr>
          <p:cNvGraphicFramePr>
            <a:graphicFrameLocks noChangeAspect="1"/>
          </p:cNvGraphicFramePr>
          <p:nvPr/>
        </p:nvGraphicFramePr>
        <p:xfrm>
          <a:off x="251039" y="1814784"/>
          <a:ext cx="1936268" cy="307777"/>
        </p:xfrm>
        <a:graphic>
          <a:graphicData uri="http://schemas.openxmlformats.org/presentationml/2006/ole">
            <mc:AlternateContent xmlns:mc="http://schemas.openxmlformats.org/markup-compatibility/2006">
              <mc:Choice xmlns:v="urn:schemas-microsoft-com:vml" Requires="v">
                <p:oleObj name="Equation" r:id="rId2" imgW="1562100" imgH="254000" progId="Equation.DSMT4">
                  <p:embed/>
                </p:oleObj>
              </mc:Choice>
              <mc:Fallback>
                <p:oleObj name="Equation" r:id="rId2" imgW="1562100" imgH="254000" progId="Equation.DSMT4">
                  <p:embed/>
                  <p:pic>
                    <p:nvPicPr>
                      <p:cNvPr id="7" name="Object 6">
                        <a:extLst>
                          <a:ext uri="{FF2B5EF4-FFF2-40B4-BE49-F238E27FC236}">
                            <a16:creationId xmlns:a16="http://schemas.microsoft.com/office/drawing/2014/main" id="{1AEAF807-9114-475B-A509-FE2ED13FF6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039" y="1814784"/>
                        <a:ext cx="1936268" cy="307777"/>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EB6E928C-CFFC-4945-898A-8E787A4F7A9C}"/>
              </a:ext>
            </a:extLst>
          </p:cNvPr>
          <p:cNvGraphicFramePr>
            <a:graphicFrameLocks noChangeAspect="1"/>
          </p:cNvGraphicFramePr>
          <p:nvPr>
            <p:extLst>
              <p:ext uri="{D42A27DB-BD31-4B8C-83A1-F6EECF244321}">
                <p14:modId xmlns:p14="http://schemas.microsoft.com/office/powerpoint/2010/main" val="468860598"/>
              </p:ext>
            </p:extLst>
          </p:nvPr>
        </p:nvGraphicFramePr>
        <p:xfrm>
          <a:off x="251039" y="2840585"/>
          <a:ext cx="5844961" cy="1382572"/>
        </p:xfrm>
        <a:graphic>
          <a:graphicData uri="http://schemas.openxmlformats.org/presentationml/2006/ole">
            <mc:AlternateContent xmlns:mc="http://schemas.openxmlformats.org/markup-compatibility/2006">
              <mc:Choice xmlns:v="urn:schemas-microsoft-com:vml" Requires="v">
                <p:oleObj name="Equation" r:id="rId4" imgW="5448240" imgH="1320480" progId="Equation.DSMT4">
                  <p:embed/>
                </p:oleObj>
              </mc:Choice>
              <mc:Fallback>
                <p:oleObj name="Equation" r:id="rId4" imgW="5448240" imgH="1320480" progId="Equation.DSMT4">
                  <p:embed/>
                  <p:pic>
                    <p:nvPicPr>
                      <p:cNvPr id="14" name="Object 13">
                        <a:extLst>
                          <a:ext uri="{FF2B5EF4-FFF2-40B4-BE49-F238E27FC236}">
                            <a16:creationId xmlns:a16="http://schemas.microsoft.com/office/drawing/2014/main" id="{EB6E928C-CFFC-4945-898A-8E787A4F7A9C}"/>
                          </a:ext>
                        </a:extLst>
                      </p:cNvPr>
                      <p:cNvPicPr>
                        <a:picLocks noChangeAspect="1" noChangeArrowheads="1"/>
                      </p:cNvPicPr>
                      <p:nvPr/>
                    </p:nvPicPr>
                    <p:blipFill>
                      <a:blip r:embed="rId5"/>
                      <a:srcRect/>
                      <a:stretch>
                        <a:fillRect/>
                      </a:stretch>
                    </p:blipFill>
                    <p:spPr bwMode="auto">
                      <a:xfrm>
                        <a:off x="251039" y="2840585"/>
                        <a:ext cx="5844961" cy="1382572"/>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66F4DE74-B84D-49E7-98DD-C96A29B39A53}"/>
              </a:ext>
            </a:extLst>
          </p:cNvPr>
          <p:cNvGraphicFramePr>
            <a:graphicFrameLocks noChangeAspect="1"/>
          </p:cNvGraphicFramePr>
          <p:nvPr>
            <p:extLst>
              <p:ext uri="{D42A27DB-BD31-4B8C-83A1-F6EECF244321}">
                <p14:modId xmlns:p14="http://schemas.microsoft.com/office/powerpoint/2010/main" val="2517435404"/>
              </p:ext>
            </p:extLst>
          </p:nvPr>
        </p:nvGraphicFramePr>
        <p:xfrm>
          <a:off x="6721181" y="5016989"/>
          <a:ext cx="3111500" cy="1104900"/>
        </p:xfrm>
        <a:graphic>
          <a:graphicData uri="http://schemas.openxmlformats.org/presentationml/2006/ole">
            <mc:AlternateContent xmlns:mc="http://schemas.openxmlformats.org/markup-compatibility/2006">
              <mc:Choice xmlns:v="urn:schemas-microsoft-com:vml" Requires="v">
                <p:oleObj name="Equation" r:id="rId6" imgW="2514600" imgH="914400" progId="Equation.DSMT4">
                  <p:embed/>
                </p:oleObj>
              </mc:Choice>
              <mc:Fallback>
                <p:oleObj name="Equation" r:id="rId6" imgW="2514600" imgH="914400" progId="Equation.DSMT4">
                  <p:embed/>
                  <p:pic>
                    <p:nvPicPr>
                      <p:cNvPr id="22" name="Object 21">
                        <a:extLst>
                          <a:ext uri="{FF2B5EF4-FFF2-40B4-BE49-F238E27FC236}">
                            <a16:creationId xmlns:a16="http://schemas.microsoft.com/office/drawing/2014/main" id="{66F4DE74-B84D-49E7-98DD-C96A29B39A53}"/>
                          </a:ext>
                        </a:extLst>
                      </p:cNvPr>
                      <p:cNvPicPr>
                        <a:picLocks noChangeAspect="1" noChangeArrowheads="1"/>
                      </p:cNvPicPr>
                      <p:nvPr/>
                    </p:nvPicPr>
                    <p:blipFill>
                      <a:blip r:embed="rId7"/>
                      <a:srcRect/>
                      <a:stretch>
                        <a:fillRect/>
                      </a:stretch>
                    </p:blipFill>
                    <p:spPr bwMode="auto">
                      <a:xfrm>
                        <a:off x="6721181" y="5016989"/>
                        <a:ext cx="3111500" cy="1104900"/>
                      </a:xfrm>
                      <a:prstGeom prst="rect">
                        <a:avLst/>
                      </a:prstGeom>
                      <a:noFill/>
                      <a:ln>
                        <a:solidFill>
                          <a:srgbClr val="FF0000"/>
                        </a:solidFill>
                      </a:ln>
                    </p:spPr>
                  </p:pic>
                </p:oleObj>
              </mc:Fallback>
            </mc:AlternateContent>
          </a:graphicData>
        </a:graphic>
      </p:graphicFrame>
      <p:sp>
        <p:nvSpPr>
          <p:cNvPr id="24" name="TextBox 23">
            <a:extLst>
              <a:ext uri="{FF2B5EF4-FFF2-40B4-BE49-F238E27FC236}">
                <a16:creationId xmlns:a16="http://schemas.microsoft.com/office/drawing/2014/main" id="{116EE010-34D3-44D8-B877-A2897D6BE70C}"/>
              </a:ext>
            </a:extLst>
          </p:cNvPr>
          <p:cNvSpPr txBox="1"/>
          <p:nvPr/>
        </p:nvSpPr>
        <p:spPr>
          <a:xfrm flipH="1">
            <a:off x="241154" y="4440189"/>
            <a:ext cx="1791832" cy="307777"/>
          </a:xfrm>
          <a:prstGeom prst="rect">
            <a:avLst/>
          </a:prstGeom>
          <a:noFill/>
        </p:spPr>
        <p:txBody>
          <a:bodyPr wrap="square" rtlCol="0">
            <a:spAutoFit/>
          </a:bodyPr>
          <a:lstStyle/>
          <a:p>
            <a:r>
              <a:rPr lang="en-US" sz="1400"/>
              <a:t>And now we set </a:t>
            </a:r>
            <a:r>
              <a:rPr lang="en-US" sz="1400" b="1"/>
              <a:t>j</a:t>
            </a:r>
            <a:r>
              <a:rPr lang="en-US" sz="1400"/>
              <a:t> = 0:</a:t>
            </a:r>
          </a:p>
        </p:txBody>
      </p:sp>
      <p:graphicFrame>
        <p:nvGraphicFramePr>
          <p:cNvPr id="25" name="Object 24">
            <a:extLst>
              <a:ext uri="{FF2B5EF4-FFF2-40B4-BE49-F238E27FC236}">
                <a16:creationId xmlns:a16="http://schemas.microsoft.com/office/drawing/2014/main" id="{9CD527CD-6177-430A-9345-E0BE1E3A724D}"/>
              </a:ext>
            </a:extLst>
          </p:cNvPr>
          <p:cNvGraphicFramePr>
            <a:graphicFrameLocks noChangeAspect="1"/>
          </p:cNvGraphicFramePr>
          <p:nvPr>
            <p:extLst>
              <p:ext uri="{D42A27DB-BD31-4B8C-83A1-F6EECF244321}">
                <p14:modId xmlns:p14="http://schemas.microsoft.com/office/powerpoint/2010/main" val="610962865"/>
              </p:ext>
            </p:extLst>
          </p:nvPr>
        </p:nvGraphicFramePr>
        <p:xfrm>
          <a:off x="298002" y="4860734"/>
          <a:ext cx="2814637" cy="512762"/>
        </p:xfrm>
        <a:graphic>
          <a:graphicData uri="http://schemas.openxmlformats.org/presentationml/2006/ole">
            <mc:AlternateContent xmlns:mc="http://schemas.openxmlformats.org/markup-compatibility/2006">
              <mc:Choice xmlns:v="urn:schemas-microsoft-com:vml" Requires="v">
                <p:oleObj name="Equation" r:id="rId8" imgW="2184120" imgH="393480" progId="Equation.DSMT4">
                  <p:embed/>
                </p:oleObj>
              </mc:Choice>
              <mc:Fallback>
                <p:oleObj name="Equation" r:id="rId8" imgW="2184120" imgH="393480" progId="Equation.DSMT4">
                  <p:embed/>
                  <p:pic>
                    <p:nvPicPr>
                      <p:cNvPr id="25" name="Object 24">
                        <a:extLst>
                          <a:ext uri="{FF2B5EF4-FFF2-40B4-BE49-F238E27FC236}">
                            <a16:creationId xmlns:a16="http://schemas.microsoft.com/office/drawing/2014/main" id="{9CD527CD-6177-430A-9345-E0BE1E3A724D}"/>
                          </a:ext>
                        </a:extLst>
                      </p:cNvPr>
                      <p:cNvPicPr>
                        <a:picLocks noChangeAspect="1" noChangeArrowheads="1"/>
                      </p:cNvPicPr>
                      <p:nvPr/>
                    </p:nvPicPr>
                    <p:blipFill>
                      <a:blip r:embed="rId9"/>
                      <a:srcRect/>
                      <a:stretch>
                        <a:fillRect/>
                      </a:stretch>
                    </p:blipFill>
                    <p:spPr bwMode="auto">
                      <a:xfrm>
                        <a:off x="298002" y="4860734"/>
                        <a:ext cx="2814637" cy="512762"/>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29B7896A-229E-43C6-832B-89C6A39C1EA7}"/>
              </a:ext>
            </a:extLst>
          </p:cNvPr>
          <p:cNvSpPr txBox="1"/>
          <p:nvPr/>
        </p:nvSpPr>
        <p:spPr>
          <a:xfrm flipH="1">
            <a:off x="241152" y="5501291"/>
            <a:ext cx="4677076" cy="307777"/>
          </a:xfrm>
          <a:prstGeom prst="rect">
            <a:avLst/>
          </a:prstGeom>
          <a:noFill/>
        </p:spPr>
        <p:txBody>
          <a:bodyPr wrap="square" rtlCol="0">
            <a:spAutoFit/>
          </a:bodyPr>
          <a:lstStyle/>
          <a:p>
            <a:r>
              <a:rPr lang="en-US" sz="1400"/>
              <a:t>Solve for </a:t>
            </a:r>
            <a:r>
              <a:rPr lang="en-US" sz="1400">
                <a:latin typeface="Cambria Math" panose="02040503050406030204" pitchFamily="18" charset="0"/>
                <a:ea typeface="Cambria Math" panose="02040503050406030204" pitchFamily="18" charset="0"/>
              </a:rPr>
              <a:t>∇</a:t>
            </a:r>
            <a:r>
              <a:rPr lang="el-GR" sz="1400">
                <a:latin typeface="Cambria Math" panose="02040503050406030204" pitchFamily="18" charset="0"/>
                <a:ea typeface="Cambria Math" panose="02040503050406030204" pitchFamily="18" charset="0"/>
              </a:rPr>
              <a:t>μ</a:t>
            </a:r>
            <a:r>
              <a:rPr lang="en-US" sz="1400">
                <a:latin typeface="Cambria Math" panose="02040503050406030204" pitchFamily="18" charset="0"/>
                <a:ea typeface="Cambria Math" panose="02040503050406030204" pitchFamily="18" charset="0"/>
              </a:rPr>
              <a:t>, say, and plug into Tj</a:t>
            </a:r>
            <a:r>
              <a:rPr lang="en-US" sz="1400" baseline="-25000">
                <a:latin typeface="Cambria Math" panose="02040503050406030204" pitchFamily="18" charset="0"/>
                <a:ea typeface="Cambria Math" panose="02040503050406030204" pitchFamily="18" charset="0"/>
              </a:rPr>
              <a:t>s</a:t>
            </a:r>
            <a:r>
              <a:rPr lang="en-US" sz="1400">
                <a:latin typeface="Cambria Math" panose="02040503050406030204" pitchFamily="18" charset="0"/>
                <a:ea typeface="Cambria Math" panose="02040503050406030204" pitchFamily="18" charset="0"/>
              </a:rPr>
              <a:t>.  And we get thereby: </a:t>
            </a:r>
            <a:endParaRPr lang="en-US" sz="1400"/>
          </a:p>
        </p:txBody>
      </p:sp>
      <p:graphicFrame>
        <p:nvGraphicFramePr>
          <p:cNvPr id="28" name="Object 27">
            <a:extLst>
              <a:ext uri="{FF2B5EF4-FFF2-40B4-BE49-F238E27FC236}">
                <a16:creationId xmlns:a16="http://schemas.microsoft.com/office/drawing/2014/main" id="{B65DE364-B902-4125-B9C5-E8B58CD2E5E1}"/>
              </a:ext>
            </a:extLst>
          </p:cNvPr>
          <p:cNvGraphicFramePr>
            <a:graphicFrameLocks noChangeAspect="1"/>
          </p:cNvGraphicFramePr>
          <p:nvPr>
            <p:extLst>
              <p:ext uri="{D42A27DB-BD31-4B8C-83A1-F6EECF244321}">
                <p14:modId xmlns:p14="http://schemas.microsoft.com/office/powerpoint/2010/main" val="399891989"/>
              </p:ext>
            </p:extLst>
          </p:nvPr>
        </p:nvGraphicFramePr>
        <p:xfrm>
          <a:off x="298002" y="6001292"/>
          <a:ext cx="4446588" cy="523875"/>
        </p:xfrm>
        <a:graphic>
          <a:graphicData uri="http://schemas.openxmlformats.org/presentationml/2006/ole">
            <mc:AlternateContent xmlns:mc="http://schemas.openxmlformats.org/markup-compatibility/2006">
              <mc:Choice xmlns:v="urn:schemas-microsoft-com:vml" Requires="v">
                <p:oleObj name="Equation" r:id="rId10" imgW="3466800" imgH="419040" progId="Equation.DSMT4">
                  <p:embed/>
                </p:oleObj>
              </mc:Choice>
              <mc:Fallback>
                <p:oleObj name="Equation" r:id="rId10" imgW="3466800" imgH="419040" progId="Equation.DSMT4">
                  <p:embed/>
                  <p:pic>
                    <p:nvPicPr>
                      <p:cNvPr id="28" name="Object 27">
                        <a:extLst>
                          <a:ext uri="{FF2B5EF4-FFF2-40B4-BE49-F238E27FC236}">
                            <a16:creationId xmlns:a16="http://schemas.microsoft.com/office/drawing/2014/main" id="{B65DE364-B902-4125-B9C5-E8B58CD2E5E1}"/>
                          </a:ext>
                        </a:extLst>
                      </p:cNvPr>
                      <p:cNvPicPr>
                        <a:picLocks noChangeAspect="1" noChangeArrowheads="1"/>
                      </p:cNvPicPr>
                      <p:nvPr/>
                    </p:nvPicPr>
                    <p:blipFill>
                      <a:blip r:embed="rId11"/>
                      <a:srcRect/>
                      <a:stretch>
                        <a:fillRect/>
                      </a:stretch>
                    </p:blipFill>
                    <p:spPr bwMode="auto">
                      <a:xfrm>
                        <a:off x="298002" y="6001292"/>
                        <a:ext cx="4446588" cy="523875"/>
                      </a:xfrm>
                      <a:prstGeom prst="rect">
                        <a:avLst/>
                      </a:prstGeom>
                      <a:solidFill>
                        <a:srgbClr val="CCFFCC"/>
                      </a:solidFill>
                    </p:spPr>
                  </p:pic>
                </p:oleObj>
              </mc:Fallback>
            </mc:AlternateContent>
          </a:graphicData>
        </a:graphic>
      </p:graphicFrame>
      <p:graphicFrame>
        <p:nvGraphicFramePr>
          <p:cNvPr id="4" name="Object 3">
            <a:extLst>
              <a:ext uri="{FF2B5EF4-FFF2-40B4-BE49-F238E27FC236}">
                <a16:creationId xmlns:a16="http://schemas.microsoft.com/office/drawing/2014/main" id="{52E076CD-3174-9479-30F3-DFCBE79BF1DE}"/>
              </a:ext>
            </a:extLst>
          </p:cNvPr>
          <p:cNvGraphicFramePr>
            <a:graphicFrameLocks noChangeAspect="1"/>
          </p:cNvGraphicFramePr>
          <p:nvPr>
            <p:extLst>
              <p:ext uri="{D42A27DB-BD31-4B8C-83A1-F6EECF244321}">
                <p14:modId xmlns:p14="http://schemas.microsoft.com/office/powerpoint/2010/main" val="1822409996"/>
              </p:ext>
            </p:extLst>
          </p:nvPr>
        </p:nvGraphicFramePr>
        <p:xfrm>
          <a:off x="6618077" y="2840585"/>
          <a:ext cx="5332769" cy="1668806"/>
        </p:xfrm>
        <a:graphic>
          <a:graphicData uri="http://schemas.openxmlformats.org/presentationml/2006/ole">
            <mc:AlternateContent xmlns:mc="http://schemas.openxmlformats.org/markup-compatibility/2006">
              <mc:Choice xmlns:v="urn:schemas-microsoft-com:vml" Requires="v">
                <p:oleObj name="Equation" r:id="rId12" imgW="5841720" imgH="1828800" progId="Equation.DSMT4">
                  <p:embed/>
                </p:oleObj>
              </mc:Choice>
              <mc:Fallback>
                <p:oleObj name="Equation" r:id="rId12" imgW="5841720" imgH="1828800" progId="Equation.DSMT4">
                  <p:embed/>
                  <p:pic>
                    <p:nvPicPr>
                      <p:cNvPr id="0" name=""/>
                      <p:cNvPicPr/>
                      <p:nvPr/>
                    </p:nvPicPr>
                    <p:blipFill>
                      <a:blip r:embed="rId13"/>
                      <a:stretch>
                        <a:fillRect/>
                      </a:stretch>
                    </p:blipFill>
                    <p:spPr>
                      <a:xfrm>
                        <a:off x="6618077" y="2840585"/>
                        <a:ext cx="5332769" cy="1668806"/>
                      </a:xfrm>
                      <a:prstGeom prst="rect">
                        <a:avLst/>
                      </a:prstGeom>
                    </p:spPr>
                  </p:pic>
                </p:oleObj>
              </mc:Fallback>
            </mc:AlternateContent>
          </a:graphicData>
        </a:graphic>
      </p:graphicFrame>
    </p:spTree>
    <p:extLst>
      <p:ext uri="{BB962C8B-B14F-4D97-AF65-F5344CB8AC3E}">
        <p14:creationId xmlns:p14="http://schemas.microsoft.com/office/powerpoint/2010/main" val="229444242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581714" y="107286"/>
            <a:ext cx="4173135" cy="584775"/>
          </a:xfrm>
          <a:prstGeom prst="rect">
            <a:avLst/>
          </a:prstGeom>
          <a:noFill/>
        </p:spPr>
        <p:txBody>
          <a:bodyPr wrap="square" rtlCol="0">
            <a:spAutoFit/>
          </a:bodyPr>
          <a:lstStyle/>
          <a:p>
            <a:r>
              <a:rPr lang="en-US" sz="3200" b="1" u="sng"/>
              <a:t>Classical NESM (RTA)</a:t>
            </a:r>
          </a:p>
        </p:txBody>
      </p:sp>
      <p:sp>
        <p:nvSpPr>
          <p:cNvPr id="15" name="TextBox 14">
            <a:extLst>
              <a:ext uri="{FF2B5EF4-FFF2-40B4-BE49-F238E27FC236}">
                <a16:creationId xmlns:a16="http://schemas.microsoft.com/office/drawing/2014/main" id="{60F7F427-755B-4C9E-B461-E0079C927244}"/>
              </a:ext>
            </a:extLst>
          </p:cNvPr>
          <p:cNvSpPr txBox="1"/>
          <p:nvPr/>
        </p:nvSpPr>
        <p:spPr>
          <a:xfrm>
            <a:off x="202832" y="658429"/>
            <a:ext cx="11175292" cy="984885"/>
          </a:xfrm>
          <a:prstGeom prst="rect">
            <a:avLst/>
          </a:prstGeom>
          <a:noFill/>
        </p:spPr>
        <p:txBody>
          <a:bodyPr wrap="square">
            <a:spAutoFit/>
          </a:bodyPr>
          <a:lstStyle/>
          <a:p>
            <a:r>
              <a:rPr lang="en-US" sz="1600" b="1"/>
              <a:t>Viscosity</a:t>
            </a:r>
          </a:p>
          <a:p>
            <a:r>
              <a:rPr lang="en-US" sz="1400"/>
              <a:t>Ugh.  Does this ever end?  Now viscosity.  So consider for example a paralleliped of water (or gas).  Consider the surface defined by having its normal vector in the z direction.  If we exert a shear force/pressure in the x direction, say, this will induce the layers to move in the x direction, i.e., giving them a velocity u</a:t>
            </a:r>
            <a:r>
              <a:rPr lang="en-US" sz="1400" baseline="-25000"/>
              <a:t>x</a:t>
            </a:r>
            <a:r>
              <a:rPr lang="en-US" sz="1400"/>
              <a:t>, which changes in value along the z-direction.  Turns out this shear pressure and the velocity gradient are proportional.  We could say:</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a:extLst>
              <a:ext uri="{FF2B5EF4-FFF2-40B4-BE49-F238E27FC236}">
                <a16:creationId xmlns:a16="http://schemas.microsoft.com/office/drawing/2014/main" id="{6D44021A-B350-4C23-BCA9-B269F50093D4}"/>
              </a:ext>
            </a:extLst>
          </p:cNvPr>
          <p:cNvSpPr>
            <a:spLocks noChangeArrowheads="1"/>
          </p:cNvSpPr>
          <p:nvPr/>
        </p:nvSpPr>
        <p:spPr bwMode="auto">
          <a:xfrm>
            <a:off x="202832" y="154145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B8B129A8-9741-4F2A-B2ED-E4C3AD03781C}"/>
              </a:ext>
            </a:extLst>
          </p:cNvPr>
          <p:cNvGraphicFramePr>
            <a:graphicFrameLocks noChangeAspect="1"/>
          </p:cNvGraphicFramePr>
          <p:nvPr>
            <p:extLst>
              <p:ext uri="{D42A27DB-BD31-4B8C-83A1-F6EECF244321}">
                <p14:modId xmlns:p14="http://schemas.microsoft.com/office/powerpoint/2010/main" val="2604299096"/>
              </p:ext>
            </p:extLst>
          </p:nvPr>
        </p:nvGraphicFramePr>
        <p:xfrm>
          <a:off x="189918" y="1745175"/>
          <a:ext cx="2541324" cy="1542946"/>
        </p:xfrm>
        <a:graphic>
          <a:graphicData uri="http://schemas.openxmlformats.org/presentationml/2006/ole">
            <mc:AlternateContent xmlns:mc="http://schemas.openxmlformats.org/markup-compatibility/2006">
              <mc:Choice xmlns:v="urn:schemas-microsoft-com:vml" Requires="v">
                <p:oleObj name="Bitmap Image" r:id="rId2" imgW="3169524" imgH="2011854" progId="Paint.Picture">
                  <p:embed/>
                </p:oleObj>
              </mc:Choice>
              <mc:Fallback>
                <p:oleObj name="Bitmap Image" r:id="rId2" imgW="3169524" imgH="2011854" progId="Paint.Picture">
                  <p:embed/>
                  <p:pic>
                    <p:nvPicPr>
                      <p:cNvPr id="4" name="Object 3">
                        <a:extLst>
                          <a:ext uri="{FF2B5EF4-FFF2-40B4-BE49-F238E27FC236}">
                            <a16:creationId xmlns:a16="http://schemas.microsoft.com/office/drawing/2014/main" id="{B8B129A8-9741-4F2A-B2ED-E4C3AD0378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965" t="6662" r="10870" b="14185"/>
                      <a:stretch>
                        <a:fillRect/>
                      </a:stretch>
                    </p:blipFill>
                    <p:spPr bwMode="auto">
                      <a:xfrm>
                        <a:off x="189918" y="1745175"/>
                        <a:ext cx="2541324" cy="1542946"/>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F078777A-D85C-4D16-82C3-0C278E6C3B2D}"/>
              </a:ext>
            </a:extLst>
          </p:cNvPr>
          <p:cNvGraphicFramePr>
            <a:graphicFrameLocks noChangeAspect="1"/>
          </p:cNvGraphicFramePr>
          <p:nvPr/>
        </p:nvGraphicFramePr>
        <p:xfrm>
          <a:off x="3821689" y="2809243"/>
          <a:ext cx="8170862" cy="538163"/>
        </p:xfrm>
        <a:graphic>
          <a:graphicData uri="http://schemas.openxmlformats.org/presentationml/2006/ole">
            <mc:AlternateContent xmlns:mc="http://schemas.openxmlformats.org/markup-compatibility/2006">
              <mc:Choice xmlns:v="urn:schemas-microsoft-com:vml" Requires="v">
                <p:oleObj name="Equation" r:id="rId4" imgW="6502320" imgH="431640" progId="Equation.DSMT4">
                  <p:embed/>
                </p:oleObj>
              </mc:Choice>
              <mc:Fallback>
                <p:oleObj name="Equation" r:id="rId4" imgW="6502320" imgH="431640" progId="Equation.DSMT4">
                  <p:embed/>
                  <p:pic>
                    <p:nvPicPr>
                      <p:cNvPr id="6" name="Object 5">
                        <a:extLst>
                          <a:ext uri="{FF2B5EF4-FFF2-40B4-BE49-F238E27FC236}">
                            <a16:creationId xmlns:a16="http://schemas.microsoft.com/office/drawing/2014/main" id="{F078777A-D85C-4D16-82C3-0C278E6C3B2D}"/>
                          </a:ext>
                        </a:extLst>
                      </p:cNvPr>
                      <p:cNvPicPr>
                        <a:picLocks noChangeAspect="1" noChangeArrowheads="1"/>
                      </p:cNvPicPr>
                      <p:nvPr/>
                    </p:nvPicPr>
                    <p:blipFill>
                      <a:blip r:embed="rId5"/>
                      <a:srcRect/>
                      <a:stretch>
                        <a:fillRect/>
                      </a:stretch>
                    </p:blipFill>
                    <p:spPr bwMode="auto">
                      <a:xfrm>
                        <a:off x="3821689" y="2809243"/>
                        <a:ext cx="8170862" cy="538163"/>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0E800BA4-4438-4494-B135-ECC5D6619DFC}"/>
              </a:ext>
            </a:extLst>
          </p:cNvPr>
          <p:cNvGraphicFramePr>
            <a:graphicFrameLocks noChangeAspect="1"/>
          </p:cNvGraphicFramePr>
          <p:nvPr>
            <p:extLst>
              <p:ext uri="{D42A27DB-BD31-4B8C-83A1-F6EECF244321}">
                <p14:modId xmlns:p14="http://schemas.microsoft.com/office/powerpoint/2010/main" val="141191547"/>
              </p:ext>
            </p:extLst>
          </p:nvPr>
        </p:nvGraphicFramePr>
        <p:xfrm>
          <a:off x="3821689" y="1700350"/>
          <a:ext cx="3127899" cy="516297"/>
        </p:xfrm>
        <a:graphic>
          <a:graphicData uri="http://schemas.openxmlformats.org/presentationml/2006/ole">
            <mc:AlternateContent xmlns:mc="http://schemas.openxmlformats.org/markup-compatibility/2006">
              <mc:Choice xmlns:v="urn:schemas-microsoft-com:vml" Requires="v">
                <p:oleObj name="Equation" r:id="rId6" imgW="2235200" imgH="393700" progId="Equation.DSMT4">
                  <p:embed/>
                </p:oleObj>
              </mc:Choice>
              <mc:Fallback>
                <p:oleObj name="Equation" r:id="rId6" imgW="2235200" imgH="393700" progId="Equation.DSMT4">
                  <p:embed/>
                  <p:pic>
                    <p:nvPicPr>
                      <p:cNvPr id="7" name="Object 6">
                        <a:extLst>
                          <a:ext uri="{FF2B5EF4-FFF2-40B4-BE49-F238E27FC236}">
                            <a16:creationId xmlns:a16="http://schemas.microsoft.com/office/drawing/2014/main" id="{0E800BA4-4438-4494-B135-ECC5D6619DF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21689" y="1700350"/>
                        <a:ext cx="3127899" cy="516297"/>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38223C5A-4678-4356-AA9C-9FE98EB50E1F}"/>
              </a:ext>
            </a:extLst>
          </p:cNvPr>
          <p:cNvSpPr txBox="1"/>
          <p:nvPr/>
        </p:nvSpPr>
        <p:spPr>
          <a:xfrm>
            <a:off x="3712812" y="2263218"/>
            <a:ext cx="8023211" cy="523220"/>
          </a:xfrm>
          <a:prstGeom prst="rect">
            <a:avLst/>
          </a:prstGeom>
          <a:noFill/>
        </p:spPr>
        <p:txBody>
          <a:bodyPr wrap="square">
            <a:spAutoFit/>
          </a:bodyPr>
          <a:lstStyle/>
          <a:p>
            <a:r>
              <a:rPr lang="en-US" sz="1400"/>
              <a:t>More generally, the liquid (gas) can not only shear, but also dilate, etc. (see notes in Classical Mechanics perhaps).  And the general phenomenological relationship between pressure tensor </a:t>
            </a:r>
            <a:r>
              <a:rPr lang="el-GR" sz="1400" b="1">
                <a:latin typeface="Cambria Math" panose="02040503050406030204" pitchFamily="18" charset="0"/>
                <a:ea typeface="Cambria Math" panose="02040503050406030204" pitchFamily="18" charset="0"/>
              </a:rPr>
              <a:t>π</a:t>
            </a:r>
            <a:r>
              <a:rPr lang="en-US" sz="1400">
                <a:latin typeface="Cambria Math" panose="02040503050406030204" pitchFamily="18" charset="0"/>
                <a:ea typeface="Cambria Math" panose="02040503050406030204" pitchFamily="18" charset="0"/>
              </a:rPr>
              <a:t> and velocity </a:t>
            </a:r>
            <a:r>
              <a:rPr lang="en-US" sz="1400" b="1">
                <a:latin typeface="Cambria Math" panose="02040503050406030204" pitchFamily="18" charset="0"/>
                <a:ea typeface="Cambria Math" panose="02040503050406030204" pitchFamily="18" charset="0"/>
              </a:rPr>
              <a:t>u</a:t>
            </a:r>
            <a:r>
              <a:rPr lang="en-US" sz="1400">
                <a:latin typeface="Cambria Math" panose="02040503050406030204" pitchFamily="18" charset="0"/>
                <a:ea typeface="Cambria Math" panose="02040503050406030204" pitchFamily="18" charset="0"/>
              </a:rPr>
              <a:t>, is:</a:t>
            </a:r>
            <a:endParaRPr lang="en-US" sz="1400" b="1"/>
          </a:p>
        </p:txBody>
      </p:sp>
      <p:graphicFrame>
        <p:nvGraphicFramePr>
          <p:cNvPr id="9" name="Object 8">
            <a:extLst>
              <a:ext uri="{FF2B5EF4-FFF2-40B4-BE49-F238E27FC236}">
                <a16:creationId xmlns:a16="http://schemas.microsoft.com/office/drawing/2014/main" id="{EC345C4F-C116-4BBC-91E4-52F299424FA4}"/>
              </a:ext>
            </a:extLst>
          </p:cNvPr>
          <p:cNvGraphicFramePr>
            <a:graphicFrameLocks noChangeAspect="1"/>
          </p:cNvGraphicFramePr>
          <p:nvPr>
            <p:extLst>
              <p:ext uri="{D42A27DB-BD31-4B8C-83A1-F6EECF244321}">
                <p14:modId xmlns:p14="http://schemas.microsoft.com/office/powerpoint/2010/main" val="1635965806"/>
              </p:ext>
            </p:extLst>
          </p:nvPr>
        </p:nvGraphicFramePr>
        <p:xfrm>
          <a:off x="331788" y="3879850"/>
          <a:ext cx="10348912" cy="660400"/>
        </p:xfrm>
        <a:graphic>
          <a:graphicData uri="http://schemas.openxmlformats.org/presentationml/2006/ole">
            <mc:AlternateContent xmlns:mc="http://schemas.openxmlformats.org/markup-compatibility/2006">
              <mc:Choice xmlns:v="urn:schemas-microsoft-com:vml" Requires="v">
                <p:oleObj name="Equation" r:id="rId8" imgW="8546760" imgH="545760" progId="Equation.DSMT4">
                  <p:embed/>
                </p:oleObj>
              </mc:Choice>
              <mc:Fallback>
                <p:oleObj name="Equation" r:id="rId8" imgW="8546760" imgH="545760" progId="Equation.DSMT4">
                  <p:embed/>
                  <p:pic>
                    <p:nvPicPr>
                      <p:cNvPr id="9" name="Object 8">
                        <a:extLst>
                          <a:ext uri="{FF2B5EF4-FFF2-40B4-BE49-F238E27FC236}">
                            <a16:creationId xmlns:a16="http://schemas.microsoft.com/office/drawing/2014/main" id="{EC345C4F-C116-4BBC-91E4-52F299424FA4}"/>
                          </a:ext>
                        </a:extLst>
                      </p:cNvPr>
                      <p:cNvPicPr>
                        <a:picLocks noChangeAspect="1" noChangeArrowheads="1"/>
                      </p:cNvPicPr>
                      <p:nvPr/>
                    </p:nvPicPr>
                    <p:blipFill>
                      <a:blip r:embed="rId9"/>
                      <a:srcRect/>
                      <a:stretch>
                        <a:fillRect/>
                      </a:stretch>
                    </p:blipFill>
                    <p:spPr bwMode="auto">
                      <a:xfrm>
                        <a:off x="331788" y="3879850"/>
                        <a:ext cx="10348912" cy="660400"/>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903B0B7C-1363-40D1-A7C0-38CE20289544}"/>
              </a:ext>
            </a:extLst>
          </p:cNvPr>
          <p:cNvSpPr txBox="1"/>
          <p:nvPr/>
        </p:nvSpPr>
        <p:spPr>
          <a:xfrm>
            <a:off x="249013" y="3522071"/>
            <a:ext cx="9541532" cy="307777"/>
          </a:xfrm>
          <a:prstGeom prst="rect">
            <a:avLst/>
          </a:prstGeom>
          <a:noFill/>
        </p:spPr>
        <p:txBody>
          <a:bodyPr wrap="square">
            <a:spAutoFit/>
          </a:bodyPr>
          <a:lstStyle/>
          <a:p>
            <a:r>
              <a:rPr lang="en-US" sz="1400"/>
              <a:t>Well to first order in gradients, we found, using the RTA approximation, a formula for the steady state distribution function f(</a:t>
            </a:r>
            <a:r>
              <a:rPr lang="en-US" sz="1400" b="1"/>
              <a:t>r</a:t>
            </a:r>
            <a:r>
              <a:rPr lang="en-US" sz="1400"/>
              <a:t>,</a:t>
            </a:r>
            <a:r>
              <a:rPr lang="en-US" sz="1400" b="1"/>
              <a:t>k</a:t>
            </a:r>
            <a:r>
              <a:rPr lang="en-US" sz="1400"/>
              <a:t>):</a:t>
            </a:r>
            <a:endParaRPr lang="en-US" sz="1400" b="1"/>
          </a:p>
        </p:txBody>
      </p:sp>
      <p:sp>
        <p:nvSpPr>
          <p:cNvPr id="14" name="TextBox 13">
            <a:extLst>
              <a:ext uri="{FF2B5EF4-FFF2-40B4-BE49-F238E27FC236}">
                <a16:creationId xmlns:a16="http://schemas.microsoft.com/office/drawing/2014/main" id="{8F6636BE-5B05-4312-A1D1-88C97C82B66E}"/>
              </a:ext>
            </a:extLst>
          </p:cNvPr>
          <p:cNvSpPr txBox="1"/>
          <p:nvPr/>
        </p:nvSpPr>
        <p:spPr>
          <a:xfrm>
            <a:off x="249012" y="4612705"/>
            <a:ext cx="4350695" cy="307777"/>
          </a:xfrm>
          <a:prstGeom prst="rect">
            <a:avLst/>
          </a:prstGeom>
          <a:noFill/>
        </p:spPr>
        <p:txBody>
          <a:bodyPr wrap="square">
            <a:spAutoFit/>
          </a:bodyPr>
          <a:lstStyle/>
          <a:p>
            <a:r>
              <a:rPr lang="en-US" sz="1400"/>
              <a:t>And we may simply use this to evaluate the pressure,</a:t>
            </a:r>
            <a:endParaRPr lang="en-US" sz="1400" b="1"/>
          </a:p>
        </p:txBody>
      </p:sp>
      <p:graphicFrame>
        <p:nvGraphicFramePr>
          <p:cNvPr id="16" name="Object 15">
            <a:extLst>
              <a:ext uri="{FF2B5EF4-FFF2-40B4-BE49-F238E27FC236}">
                <a16:creationId xmlns:a16="http://schemas.microsoft.com/office/drawing/2014/main" id="{17F68BBA-5DF5-4889-8A59-81496232CBD5}"/>
              </a:ext>
            </a:extLst>
          </p:cNvPr>
          <p:cNvGraphicFramePr>
            <a:graphicFrameLocks noChangeAspect="1"/>
          </p:cNvGraphicFramePr>
          <p:nvPr/>
        </p:nvGraphicFramePr>
        <p:xfrm>
          <a:off x="346728" y="4992986"/>
          <a:ext cx="2793634" cy="577993"/>
        </p:xfrm>
        <a:graphic>
          <a:graphicData uri="http://schemas.openxmlformats.org/presentationml/2006/ole">
            <mc:AlternateContent xmlns:mc="http://schemas.openxmlformats.org/markup-compatibility/2006">
              <mc:Choice xmlns:v="urn:schemas-microsoft-com:vml" Requires="v">
                <p:oleObj name="Equation" r:id="rId10" imgW="2209800" imgH="457200" progId="Equation.DSMT4">
                  <p:embed/>
                </p:oleObj>
              </mc:Choice>
              <mc:Fallback>
                <p:oleObj name="Equation" r:id="rId10" imgW="2209800" imgH="457200" progId="Equation.DSMT4">
                  <p:embed/>
                  <p:pic>
                    <p:nvPicPr>
                      <p:cNvPr id="16" name="Object 15">
                        <a:extLst>
                          <a:ext uri="{FF2B5EF4-FFF2-40B4-BE49-F238E27FC236}">
                            <a16:creationId xmlns:a16="http://schemas.microsoft.com/office/drawing/2014/main" id="{17F68BBA-5DF5-4889-8A59-81496232CBD5}"/>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46728" y="4992986"/>
                        <a:ext cx="2793634" cy="577993"/>
                      </a:xfrm>
                      <a:prstGeom prst="rect">
                        <a:avLst/>
                      </a:prstGeom>
                      <a:noFill/>
                    </p:spPr>
                  </p:pic>
                </p:oleObj>
              </mc:Fallback>
            </mc:AlternateContent>
          </a:graphicData>
        </a:graphic>
      </p:graphicFrame>
      <p:sp>
        <p:nvSpPr>
          <p:cNvPr id="18" name="TextBox 17">
            <a:extLst>
              <a:ext uri="{FF2B5EF4-FFF2-40B4-BE49-F238E27FC236}">
                <a16:creationId xmlns:a16="http://schemas.microsoft.com/office/drawing/2014/main" id="{68446689-AFC5-43AD-A6D8-F504AE25FEE5}"/>
              </a:ext>
            </a:extLst>
          </p:cNvPr>
          <p:cNvSpPr txBox="1"/>
          <p:nvPr/>
        </p:nvSpPr>
        <p:spPr>
          <a:xfrm>
            <a:off x="269816" y="5665354"/>
            <a:ext cx="4496146" cy="307777"/>
          </a:xfrm>
          <a:prstGeom prst="rect">
            <a:avLst/>
          </a:prstGeom>
          <a:noFill/>
        </p:spPr>
        <p:txBody>
          <a:bodyPr wrap="square">
            <a:spAutoFit/>
          </a:bodyPr>
          <a:lstStyle/>
          <a:p>
            <a:r>
              <a:rPr lang="en-US" sz="1400"/>
              <a:t>and extract the viscosity, </a:t>
            </a:r>
            <a:r>
              <a:rPr lang="el-GR" sz="1400">
                <a:latin typeface="Cambria Math" panose="02040503050406030204" pitchFamily="18" charset="0"/>
                <a:ea typeface="Cambria Math" panose="02040503050406030204" pitchFamily="18" charset="0"/>
              </a:rPr>
              <a:t>η</a:t>
            </a:r>
            <a:r>
              <a:rPr lang="en-US" sz="1400">
                <a:latin typeface="Cambria Math" panose="02040503050406030204" pitchFamily="18" charset="0"/>
                <a:ea typeface="Cambria Math" panose="02040503050406030204" pitchFamily="18" charset="0"/>
              </a:rPr>
              <a:t>, and dilation guy </a:t>
            </a:r>
            <a:r>
              <a:rPr lang="el-GR" sz="1400">
                <a:latin typeface="Cambria Math" panose="02040503050406030204" pitchFamily="18" charset="0"/>
                <a:ea typeface="Cambria Math" panose="02040503050406030204" pitchFamily="18" charset="0"/>
              </a:rPr>
              <a:t>λ</a:t>
            </a:r>
            <a:r>
              <a:rPr lang="en-US" sz="1400">
                <a:latin typeface="Cambria Math" panose="02040503050406030204" pitchFamily="18" charset="0"/>
                <a:ea typeface="Cambria Math" panose="02040503050406030204" pitchFamily="18" charset="0"/>
              </a:rPr>
              <a:t>.  We find:</a:t>
            </a:r>
            <a:endParaRPr lang="en-US" sz="1400"/>
          </a:p>
        </p:txBody>
      </p:sp>
      <p:graphicFrame>
        <p:nvGraphicFramePr>
          <p:cNvPr id="20" name="Object 19">
            <a:extLst>
              <a:ext uri="{FF2B5EF4-FFF2-40B4-BE49-F238E27FC236}">
                <a16:creationId xmlns:a16="http://schemas.microsoft.com/office/drawing/2014/main" id="{C1EE17FD-89B6-4340-9880-68D01440DDA3}"/>
              </a:ext>
            </a:extLst>
          </p:cNvPr>
          <p:cNvGraphicFramePr>
            <a:graphicFrameLocks noChangeAspect="1"/>
          </p:cNvGraphicFramePr>
          <p:nvPr/>
        </p:nvGraphicFramePr>
        <p:xfrm>
          <a:off x="346728" y="6154067"/>
          <a:ext cx="3474961" cy="515639"/>
        </p:xfrm>
        <a:graphic>
          <a:graphicData uri="http://schemas.openxmlformats.org/presentationml/2006/ole">
            <mc:AlternateContent xmlns:mc="http://schemas.openxmlformats.org/markup-compatibility/2006">
              <mc:Choice xmlns:v="urn:schemas-microsoft-com:vml" Requires="v">
                <p:oleObj name="Equation" r:id="rId12" imgW="2654300" imgH="393700" progId="Equation.DSMT4">
                  <p:embed/>
                </p:oleObj>
              </mc:Choice>
              <mc:Fallback>
                <p:oleObj name="Equation" r:id="rId12" imgW="2654300" imgH="393700" progId="Equation.DSMT4">
                  <p:embed/>
                  <p:pic>
                    <p:nvPicPr>
                      <p:cNvPr id="20" name="Object 19">
                        <a:extLst>
                          <a:ext uri="{FF2B5EF4-FFF2-40B4-BE49-F238E27FC236}">
                            <a16:creationId xmlns:a16="http://schemas.microsoft.com/office/drawing/2014/main" id="{C1EE17FD-89B6-4340-9880-68D01440DDA3}"/>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46728" y="6154067"/>
                        <a:ext cx="3474961" cy="515639"/>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4">
            <p14:nvContentPartPr>
              <p14:cNvPr id="21" name="Ink 20">
                <a:extLst>
                  <a:ext uri="{FF2B5EF4-FFF2-40B4-BE49-F238E27FC236}">
                    <a16:creationId xmlns:a16="http://schemas.microsoft.com/office/drawing/2014/main" id="{0EC2587A-FFC2-418F-92DC-C78DA665C5AE}"/>
                  </a:ext>
                </a:extLst>
              </p14:cNvPr>
              <p14:cNvContentPartPr/>
              <p14:nvPr/>
            </p14:nvContentPartPr>
            <p14:xfrm>
              <a:off x="4294618" y="6317098"/>
              <a:ext cx="1652040" cy="208080"/>
            </p14:xfrm>
          </p:contentPart>
        </mc:Choice>
        <mc:Fallback xmlns="">
          <p:pic>
            <p:nvPicPr>
              <p:cNvPr id="21" name="Ink 20">
                <a:extLst>
                  <a:ext uri="{FF2B5EF4-FFF2-40B4-BE49-F238E27FC236}">
                    <a16:creationId xmlns:a16="http://schemas.microsoft.com/office/drawing/2014/main" id="{0EC2587A-FFC2-418F-92DC-C78DA665C5AE}"/>
                  </a:ext>
                </a:extLst>
              </p:cNvPr>
              <p:cNvPicPr/>
              <p:nvPr/>
            </p:nvPicPr>
            <p:blipFill>
              <a:blip r:embed="rId16"/>
              <a:stretch>
                <a:fillRect/>
              </a:stretch>
            </p:blipFill>
            <p:spPr>
              <a:xfrm>
                <a:off x="4276978" y="6299458"/>
                <a:ext cx="1687680" cy="243720"/>
              </a:xfrm>
              <a:prstGeom prst="rect">
                <a:avLst/>
              </a:prstGeom>
            </p:spPr>
          </p:pic>
        </mc:Fallback>
      </mc:AlternateContent>
      <p:graphicFrame>
        <p:nvGraphicFramePr>
          <p:cNvPr id="23" name="Object 22">
            <a:extLst>
              <a:ext uri="{FF2B5EF4-FFF2-40B4-BE49-F238E27FC236}">
                <a16:creationId xmlns:a16="http://schemas.microsoft.com/office/drawing/2014/main" id="{A4EA1554-2C3F-4AEA-8CB7-9CD00EA9FE32}"/>
              </a:ext>
            </a:extLst>
          </p:cNvPr>
          <p:cNvGraphicFramePr>
            <a:graphicFrameLocks noChangeAspect="1"/>
          </p:cNvGraphicFramePr>
          <p:nvPr/>
        </p:nvGraphicFramePr>
        <p:xfrm>
          <a:off x="6345670" y="6123754"/>
          <a:ext cx="3444875" cy="576263"/>
        </p:xfrm>
        <a:graphic>
          <a:graphicData uri="http://schemas.openxmlformats.org/presentationml/2006/ole">
            <mc:AlternateContent xmlns:mc="http://schemas.openxmlformats.org/markup-compatibility/2006">
              <mc:Choice xmlns:v="urn:schemas-microsoft-com:vml" Requires="v">
                <p:oleObj name="Equation" r:id="rId17" imgW="2666880" imgH="444240" progId="Equation.DSMT4">
                  <p:embed/>
                </p:oleObj>
              </mc:Choice>
              <mc:Fallback>
                <p:oleObj name="Equation" r:id="rId17" imgW="2666880" imgH="444240" progId="Equation.DSMT4">
                  <p:embed/>
                  <p:pic>
                    <p:nvPicPr>
                      <p:cNvPr id="23" name="Object 22">
                        <a:extLst>
                          <a:ext uri="{FF2B5EF4-FFF2-40B4-BE49-F238E27FC236}">
                            <a16:creationId xmlns:a16="http://schemas.microsoft.com/office/drawing/2014/main" id="{A4EA1554-2C3F-4AEA-8CB7-9CD00EA9FE32}"/>
                          </a:ext>
                        </a:extLst>
                      </p:cNvPr>
                      <p:cNvPicPr>
                        <a:picLocks noChangeAspect="1" noChangeArrowheads="1"/>
                      </p:cNvPicPr>
                      <p:nvPr/>
                    </p:nvPicPr>
                    <p:blipFill>
                      <a:blip r:embed="rId18"/>
                      <a:srcRect/>
                      <a:stretch>
                        <a:fillRect/>
                      </a:stretch>
                    </p:blipFill>
                    <p:spPr bwMode="auto">
                      <a:xfrm>
                        <a:off x="6345670" y="6123754"/>
                        <a:ext cx="3444875" cy="576263"/>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9">
            <p14:nvContentPartPr>
              <p14:cNvPr id="24" name="Ink 23">
                <a:extLst>
                  <a:ext uri="{FF2B5EF4-FFF2-40B4-BE49-F238E27FC236}">
                    <a16:creationId xmlns:a16="http://schemas.microsoft.com/office/drawing/2014/main" id="{4ED9198A-3DE5-4F37-A3FD-862072255A77}"/>
                  </a:ext>
                </a:extLst>
              </p14:cNvPr>
              <p14:cNvContentPartPr/>
              <p14:nvPr/>
            </p14:nvContentPartPr>
            <p14:xfrm>
              <a:off x="6749818" y="5749018"/>
              <a:ext cx="242280" cy="466920"/>
            </p14:xfrm>
          </p:contentPart>
        </mc:Choice>
        <mc:Fallback xmlns="">
          <p:pic>
            <p:nvPicPr>
              <p:cNvPr id="24" name="Ink 23">
                <a:extLst>
                  <a:ext uri="{FF2B5EF4-FFF2-40B4-BE49-F238E27FC236}">
                    <a16:creationId xmlns:a16="http://schemas.microsoft.com/office/drawing/2014/main" id="{4ED9198A-3DE5-4F37-A3FD-862072255A77}"/>
                  </a:ext>
                </a:extLst>
              </p:cNvPr>
              <p:cNvPicPr/>
              <p:nvPr/>
            </p:nvPicPr>
            <p:blipFill>
              <a:blip r:embed="rId20"/>
              <a:stretch>
                <a:fillRect/>
              </a:stretch>
            </p:blipFill>
            <p:spPr>
              <a:xfrm>
                <a:off x="6740818" y="5740378"/>
                <a:ext cx="259920" cy="48456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5" name="Ink 24">
                <a:extLst>
                  <a:ext uri="{FF2B5EF4-FFF2-40B4-BE49-F238E27FC236}">
                    <a16:creationId xmlns:a16="http://schemas.microsoft.com/office/drawing/2014/main" id="{2FC382DE-43CF-4FC4-80FD-C9F4F5FE09A3}"/>
                  </a:ext>
                </a:extLst>
              </p14:cNvPr>
              <p14:cNvContentPartPr/>
              <p14:nvPr/>
            </p14:nvContentPartPr>
            <p14:xfrm rot="12752277">
              <a:off x="10082026" y="5938918"/>
              <a:ext cx="187200" cy="554040"/>
            </p14:xfrm>
          </p:contentPart>
        </mc:Choice>
        <mc:Fallback xmlns="">
          <p:pic>
            <p:nvPicPr>
              <p:cNvPr id="25" name="Ink 24">
                <a:extLst>
                  <a:ext uri="{FF2B5EF4-FFF2-40B4-BE49-F238E27FC236}">
                    <a16:creationId xmlns:a16="http://schemas.microsoft.com/office/drawing/2014/main" id="{2FC382DE-43CF-4FC4-80FD-C9F4F5FE09A3}"/>
                  </a:ext>
                </a:extLst>
              </p:cNvPr>
              <p:cNvPicPr/>
              <p:nvPr/>
            </p:nvPicPr>
            <p:blipFill>
              <a:blip r:embed="rId22"/>
              <a:stretch>
                <a:fillRect/>
              </a:stretch>
            </p:blipFill>
            <p:spPr>
              <a:xfrm rot="12752277">
                <a:off x="10073386" y="5930278"/>
                <a:ext cx="204840" cy="571680"/>
              </a:xfrm>
              <a:prstGeom prst="rect">
                <a:avLst/>
              </a:prstGeom>
            </p:spPr>
          </p:pic>
        </mc:Fallback>
      </mc:AlternateContent>
      <p:sp>
        <p:nvSpPr>
          <p:cNvPr id="26" name="TextBox 25">
            <a:extLst>
              <a:ext uri="{FF2B5EF4-FFF2-40B4-BE49-F238E27FC236}">
                <a16:creationId xmlns:a16="http://schemas.microsoft.com/office/drawing/2014/main" id="{650582B3-05C9-4121-A7DC-F6C52EDA6957}"/>
              </a:ext>
            </a:extLst>
          </p:cNvPr>
          <p:cNvSpPr txBox="1"/>
          <p:nvPr/>
        </p:nvSpPr>
        <p:spPr>
          <a:xfrm>
            <a:off x="5668282" y="5144982"/>
            <a:ext cx="2093982" cy="738664"/>
          </a:xfrm>
          <a:prstGeom prst="rect">
            <a:avLst/>
          </a:prstGeom>
          <a:noFill/>
        </p:spPr>
        <p:txBody>
          <a:bodyPr wrap="square" rtlCol="0">
            <a:spAutoFit/>
          </a:bodyPr>
          <a:lstStyle/>
          <a:p>
            <a:r>
              <a:rPr lang="en-US" sz="1400"/>
              <a:t>Throwing in our estimate for </a:t>
            </a:r>
            <a:r>
              <a:rPr lang="el-GR" sz="1400"/>
              <a:t>τ</a:t>
            </a:r>
            <a:r>
              <a:rPr lang="en-US" sz="1400"/>
              <a:t> (see one of those RTA files)</a:t>
            </a:r>
          </a:p>
        </p:txBody>
      </p:sp>
      <p:sp>
        <p:nvSpPr>
          <p:cNvPr id="27" name="TextBox 26">
            <a:extLst>
              <a:ext uri="{FF2B5EF4-FFF2-40B4-BE49-F238E27FC236}">
                <a16:creationId xmlns:a16="http://schemas.microsoft.com/office/drawing/2014/main" id="{8CAEC2AD-3BEB-466A-B9D6-B189ABE79B61}"/>
              </a:ext>
            </a:extLst>
          </p:cNvPr>
          <p:cNvSpPr txBox="1"/>
          <p:nvPr/>
        </p:nvSpPr>
        <p:spPr>
          <a:xfrm>
            <a:off x="8361840" y="5114787"/>
            <a:ext cx="3483432" cy="738664"/>
          </a:xfrm>
          <a:prstGeom prst="rect">
            <a:avLst/>
          </a:prstGeom>
          <a:noFill/>
        </p:spPr>
        <p:txBody>
          <a:bodyPr wrap="square" rtlCol="0">
            <a:spAutoFit/>
          </a:bodyPr>
          <a:lstStyle/>
          <a:p>
            <a:r>
              <a:rPr lang="en-US" sz="1400"/>
              <a:t>Turns out </a:t>
            </a:r>
            <a:r>
              <a:rPr lang="el-GR" sz="1400"/>
              <a:t>λ</a:t>
            </a:r>
            <a:r>
              <a:rPr lang="en-US" sz="1400"/>
              <a:t> does = 0 for monatomic gasses (which is what our approximate f presumes - as we don’t include any internal d.o.f.)</a:t>
            </a:r>
          </a:p>
        </p:txBody>
      </p:sp>
    </p:spTree>
    <p:extLst>
      <p:ext uri="{BB962C8B-B14F-4D97-AF65-F5344CB8AC3E}">
        <p14:creationId xmlns:p14="http://schemas.microsoft.com/office/powerpoint/2010/main" val="48628619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563661" y="187263"/>
            <a:ext cx="4163804" cy="584775"/>
          </a:xfrm>
          <a:prstGeom prst="rect">
            <a:avLst/>
          </a:prstGeom>
          <a:noFill/>
        </p:spPr>
        <p:txBody>
          <a:bodyPr wrap="square" rtlCol="0">
            <a:spAutoFit/>
          </a:bodyPr>
          <a:lstStyle/>
          <a:p>
            <a:r>
              <a:rPr lang="en-US" sz="3200" b="1" u="sng"/>
              <a:t>Classical NESM (RTA)</a:t>
            </a:r>
          </a:p>
        </p:txBody>
      </p:sp>
      <p:sp>
        <p:nvSpPr>
          <p:cNvPr id="15" name="TextBox 14">
            <a:extLst>
              <a:ext uri="{FF2B5EF4-FFF2-40B4-BE49-F238E27FC236}">
                <a16:creationId xmlns:a16="http://schemas.microsoft.com/office/drawing/2014/main" id="{60F7F427-755B-4C9E-B461-E0079C927244}"/>
              </a:ext>
            </a:extLst>
          </p:cNvPr>
          <p:cNvSpPr txBox="1"/>
          <p:nvPr/>
        </p:nvSpPr>
        <p:spPr>
          <a:xfrm>
            <a:off x="277600" y="1190412"/>
            <a:ext cx="11415877" cy="769441"/>
          </a:xfrm>
          <a:prstGeom prst="rect">
            <a:avLst/>
          </a:prstGeom>
          <a:noFill/>
        </p:spPr>
        <p:txBody>
          <a:bodyPr wrap="square">
            <a:spAutoFit/>
          </a:bodyPr>
          <a:lstStyle/>
          <a:p>
            <a:r>
              <a:rPr lang="en-US" sz="1600" b="1"/>
              <a:t>Electric Susceptibility </a:t>
            </a:r>
          </a:p>
          <a:p>
            <a:r>
              <a:rPr lang="en-US" sz="1400"/>
              <a:t>We worked out an expression for the electric susceptibility in the EM folder, but now I’d like to revisit that calculation in the context of the Boltzman equation.  We can go back to our MF RTA equation,</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2D0C612A-FD56-6BF3-07A9-087431CD3C99}"/>
              </a:ext>
            </a:extLst>
          </p:cNvPr>
          <p:cNvGraphicFramePr>
            <a:graphicFrameLocks noChangeAspect="1"/>
          </p:cNvGraphicFramePr>
          <p:nvPr>
            <p:extLst>
              <p:ext uri="{D42A27DB-BD31-4B8C-83A1-F6EECF244321}">
                <p14:modId xmlns:p14="http://schemas.microsoft.com/office/powerpoint/2010/main" val="3590719174"/>
              </p:ext>
            </p:extLst>
          </p:nvPr>
        </p:nvGraphicFramePr>
        <p:xfrm>
          <a:off x="374022" y="3802365"/>
          <a:ext cx="3310219" cy="584156"/>
        </p:xfrm>
        <a:graphic>
          <a:graphicData uri="http://schemas.openxmlformats.org/presentationml/2006/ole">
            <mc:AlternateContent xmlns:mc="http://schemas.openxmlformats.org/markup-compatibility/2006">
              <mc:Choice xmlns:v="urn:schemas-microsoft-com:vml" Requires="v">
                <p:oleObj name="Equation" r:id="rId2" imgW="2590560" imgH="457200" progId="Equation.DSMT4">
                  <p:embed/>
                </p:oleObj>
              </mc:Choice>
              <mc:Fallback>
                <p:oleObj name="Equation" r:id="rId2" imgW="2590560" imgH="457200" progId="Equation.DSMT4">
                  <p:embed/>
                  <p:pic>
                    <p:nvPicPr>
                      <p:cNvPr id="0" name=""/>
                      <p:cNvPicPr/>
                      <p:nvPr/>
                    </p:nvPicPr>
                    <p:blipFill>
                      <a:blip r:embed="rId3"/>
                      <a:stretch>
                        <a:fillRect/>
                      </a:stretch>
                    </p:blipFill>
                    <p:spPr>
                      <a:xfrm>
                        <a:off x="374022" y="3802365"/>
                        <a:ext cx="3310219" cy="584156"/>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D648E2E5-7D1A-BD91-9692-F0CCFE4327DE}"/>
              </a:ext>
            </a:extLst>
          </p:cNvPr>
          <p:cNvGraphicFramePr>
            <a:graphicFrameLocks noChangeAspect="1"/>
          </p:cNvGraphicFramePr>
          <p:nvPr>
            <p:extLst>
              <p:ext uri="{D42A27DB-BD31-4B8C-83A1-F6EECF244321}">
                <p14:modId xmlns:p14="http://schemas.microsoft.com/office/powerpoint/2010/main" val="449974991"/>
              </p:ext>
            </p:extLst>
          </p:nvPr>
        </p:nvGraphicFramePr>
        <p:xfrm>
          <a:off x="344418" y="2112299"/>
          <a:ext cx="3275012" cy="1019175"/>
        </p:xfrm>
        <a:graphic>
          <a:graphicData uri="http://schemas.openxmlformats.org/presentationml/2006/ole">
            <mc:AlternateContent xmlns:mc="http://schemas.openxmlformats.org/markup-compatibility/2006">
              <mc:Choice xmlns:v="urn:schemas-microsoft-com:vml" Requires="v">
                <p:oleObj name="Equation" r:id="rId4" imgW="2692080" imgH="838080" progId="Equation.DSMT4">
                  <p:embed/>
                </p:oleObj>
              </mc:Choice>
              <mc:Fallback>
                <p:oleObj name="Equation" r:id="rId4" imgW="2692080" imgH="838080" progId="Equation.DSMT4">
                  <p:embed/>
                  <p:pic>
                    <p:nvPicPr>
                      <p:cNvPr id="0" name=""/>
                      <p:cNvPicPr/>
                      <p:nvPr/>
                    </p:nvPicPr>
                    <p:blipFill>
                      <a:blip r:embed="rId5"/>
                      <a:stretch>
                        <a:fillRect/>
                      </a:stretch>
                    </p:blipFill>
                    <p:spPr>
                      <a:xfrm>
                        <a:off x="344418" y="2112299"/>
                        <a:ext cx="3275012" cy="1019175"/>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C0ADEF27-18EE-5045-0683-0592285044C0}"/>
              </a:ext>
            </a:extLst>
          </p:cNvPr>
          <p:cNvSpPr txBox="1"/>
          <p:nvPr/>
        </p:nvSpPr>
        <p:spPr>
          <a:xfrm>
            <a:off x="344418" y="3332888"/>
            <a:ext cx="7747279" cy="307777"/>
          </a:xfrm>
          <a:prstGeom prst="rect">
            <a:avLst/>
          </a:prstGeom>
          <a:noFill/>
        </p:spPr>
        <p:txBody>
          <a:bodyPr wrap="square" rtlCol="0">
            <a:spAutoFit/>
          </a:bodyPr>
          <a:lstStyle/>
          <a:p>
            <a:r>
              <a:rPr lang="en-US" sz="1400"/>
              <a:t>if we take out the magnetic field, and look for harmonic solutions, we find:</a:t>
            </a:r>
          </a:p>
        </p:txBody>
      </p:sp>
      <p:graphicFrame>
        <p:nvGraphicFramePr>
          <p:cNvPr id="12" name="Object 11">
            <a:extLst>
              <a:ext uri="{FF2B5EF4-FFF2-40B4-BE49-F238E27FC236}">
                <a16:creationId xmlns:a16="http://schemas.microsoft.com/office/drawing/2014/main" id="{48B5935B-FC7B-0A66-6F3E-549C13AD910B}"/>
              </a:ext>
            </a:extLst>
          </p:cNvPr>
          <p:cNvGraphicFramePr>
            <a:graphicFrameLocks noChangeAspect="1"/>
          </p:cNvGraphicFramePr>
          <p:nvPr>
            <p:extLst>
              <p:ext uri="{D42A27DB-BD31-4B8C-83A1-F6EECF244321}">
                <p14:modId xmlns:p14="http://schemas.microsoft.com/office/powerpoint/2010/main" val="3479648808"/>
              </p:ext>
            </p:extLst>
          </p:nvPr>
        </p:nvGraphicFramePr>
        <p:xfrm>
          <a:off x="5361650" y="2637081"/>
          <a:ext cx="1247775" cy="527050"/>
        </p:xfrm>
        <a:graphic>
          <a:graphicData uri="http://schemas.openxmlformats.org/presentationml/2006/ole">
            <mc:AlternateContent xmlns:mc="http://schemas.openxmlformats.org/markup-compatibility/2006">
              <mc:Choice xmlns:v="urn:schemas-microsoft-com:vml" Requires="v">
                <p:oleObj name="Equation" r:id="rId6" imgW="1248262" imgH="527435" progId="Equation.DSMT4">
                  <p:embed/>
                </p:oleObj>
              </mc:Choice>
              <mc:Fallback>
                <p:oleObj name="Equation" r:id="rId6" imgW="1248262" imgH="527435" progId="Equation.DSMT4">
                  <p:embed/>
                  <p:pic>
                    <p:nvPicPr>
                      <p:cNvPr id="0" name=""/>
                      <p:cNvPicPr/>
                      <p:nvPr/>
                    </p:nvPicPr>
                    <p:blipFill>
                      <a:blip r:embed="rId7"/>
                      <a:stretch>
                        <a:fillRect/>
                      </a:stretch>
                    </p:blipFill>
                    <p:spPr>
                      <a:xfrm>
                        <a:off x="5361650" y="2637081"/>
                        <a:ext cx="1247775" cy="527050"/>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61958F7E-6396-84F1-A25E-49D9286A30E4}"/>
              </a:ext>
            </a:extLst>
          </p:cNvPr>
          <p:cNvGraphicFramePr>
            <a:graphicFrameLocks noChangeAspect="1"/>
          </p:cNvGraphicFramePr>
          <p:nvPr>
            <p:extLst>
              <p:ext uri="{D42A27DB-BD31-4B8C-83A1-F6EECF244321}">
                <p14:modId xmlns:p14="http://schemas.microsoft.com/office/powerpoint/2010/main" val="4176707925"/>
              </p:ext>
            </p:extLst>
          </p:nvPr>
        </p:nvGraphicFramePr>
        <p:xfrm>
          <a:off x="374022" y="5193816"/>
          <a:ext cx="3739985" cy="1481128"/>
        </p:xfrm>
        <a:graphic>
          <a:graphicData uri="http://schemas.openxmlformats.org/presentationml/2006/ole">
            <mc:AlternateContent xmlns:mc="http://schemas.openxmlformats.org/markup-compatibility/2006">
              <mc:Choice xmlns:v="urn:schemas-microsoft-com:vml" Requires="v">
                <p:oleObj name="Equation" r:id="rId8" imgW="3275203" imgH="1297137" progId="Equation.DSMT4">
                  <p:embed/>
                </p:oleObj>
              </mc:Choice>
              <mc:Fallback>
                <p:oleObj name="Equation" r:id="rId8" imgW="3275203" imgH="1297137" progId="Equation.DSMT4">
                  <p:embed/>
                  <p:pic>
                    <p:nvPicPr>
                      <p:cNvPr id="0" name=""/>
                      <p:cNvPicPr/>
                      <p:nvPr/>
                    </p:nvPicPr>
                    <p:blipFill>
                      <a:blip r:embed="rId9"/>
                      <a:stretch>
                        <a:fillRect/>
                      </a:stretch>
                    </p:blipFill>
                    <p:spPr>
                      <a:xfrm>
                        <a:off x="374022" y="5193816"/>
                        <a:ext cx="3739985" cy="1481128"/>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686231D0-23C2-E44C-4996-1377FED84D94}"/>
              </a:ext>
            </a:extLst>
          </p:cNvPr>
          <p:cNvSpPr txBox="1"/>
          <p:nvPr/>
        </p:nvSpPr>
        <p:spPr>
          <a:xfrm>
            <a:off x="344418" y="4506030"/>
            <a:ext cx="9124048" cy="523220"/>
          </a:xfrm>
          <a:prstGeom prst="rect">
            <a:avLst/>
          </a:prstGeom>
          <a:noFill/>
        </p:spPr>
        <p:txBody>
          <a:bodyPr wrap="square" rtlCol="0">
            <a:spAutoFit/>
          </a:bodyPr>
          <a:lstStyle/>
          <a:p>
            <a:r>
              <a:rPr lang="en-US" sz="1400"/>
              <a:t>and we can form the dielectric function (call it the Thomas-Fermi dielectric function b/c our two equations constitute the classical limit of limit of the Boltzman equation).  </a:t>
            </a:r>
          </a:p>
        </p:txBody>
      </p:sp>
    </p:spTree>
    <p:extLst>
      <p:ext uri="{BB962C8B-B14F-4D97-AF65-F5344CB8AC3E}">
        <p14:creationId xmlns:p14="http://schemas.microsoft.com/office/powerpoint/2010/main" val="346428500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563661" y="187263"/>
            <a:ext cx="4163804" cy="584775"/>
          </a:xfrm>
          <a:prstGeom prst="rect">
            <a:avLst/>
          </a:prstGeom>
          <a:noFill/>
        </p:spPr>
        <p:txBody>
          <a:bodyPr wrap="square" rtlCol="0">
            <a:spAutoFit/>
          </a:bodyPr>
          <a:lstStyle/>
          <a:p>
            <a:r>
              <a:rPr lang="en-US" sz="3200" b="1" u="sng"/>
              <a:t>Classical NESM (RTA)</a:t>
            </a:r>
          </a:p>
        </p:txBody>
      </p:sp>
      <p:sp>
        <p:nvSpPr>
          <p:cNvPr id="15" name="TextBox 14">
            <a:extLst>
              <a:ext uri="{FF2B5EF4-FFF2-40B4-BE49-F238E27FC236}">
                <a16:creationId xmlns:a16="http://schemas.microsoft.com/office/drawing/2014/main" id="{60F7F427-755B-4C9E-B461-E0079C927244}"/>
              </a:ext>
            </a:extLst>
          </p:cNvPr>
          <p:cNvSpPr txBox="1"/>
          <p:nvPr/>
        </p:nvSpPr>
        <p:spPr>
          <a:xfrm>
            <a:off x="157020" y="959301"/>
            <a:ext cx="11415877" cy="984885"/>
          </a:xfrm>
          <a:prstGeom prst="rect">
            <a:avLst/>
          </a:prstGeom>
          <a:noFill/>
        </p:spPr>
        <p:txBody>
          <a:bodyPr wrap="square">
            <a:spAutoFit/>
          </a:bodyPr>
          <a:lstStyle/>
          <a:p>
            <a:r>
              <a:rPr lang="en-US" sz="1600" b="1"/>
              <a:t>Electric Susceptibility </a:t>
            </a:r>
          </a:p>
          <a:p>
            <a:r>
              <a:rPr lang="en-US" sz="1400"/>
              <a:t>We worked out an expression for the electric susceptibility in the EM folder, but now I’d like to revisit that calculation in the context of the Boltzman equation.  Not sure the exact physical model, but we’ll say that our electron cloud is subject to the force F(r), under the influence of which, our distribution function would evolve according to the LHS of the Boltzman equation.  </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2C59BB6C-F4FD-4100-B451-10D89CA9D1F4}"/>
              </a:ext>
            </a:extLst>
          </p:cNvPr>
          <p:cNvGraphicFramePr>
            <a:graphicFrameLocks noChangeAspect="1"/>
          </p:cNvGraphicFramePr>
          <p:nvPr>
            <p:extLst>
              <p:ext uri="{D42A27DB-BD31-4B8C-83A1-F6EECF244321}">
                <p14:modId xmlns:p14="http://schemas.microsoft.com/office/powerpoint/2010/main" val="1570504039"/>
              </p:ext>
            </p:extLst>
          </p:nvPr>
        </p:nvGraphicFramePr>
        <p:xfrm>
          <a:off x="7713663" y="2459038"/>
          <a:ext cx="2603500" cy="498475"/>
        </p:xfrm>
        <a:graphic>
          <a:graphicData uri="http://schemas.openxmlformats.org/presentationml/2006/ole">
            <mc:AlternateContent xmlns:mc="http://schemas.openxmlformats.org/markup-compatibility/2006">
              <mc:Choice xmlns:v="urn:schemas-microsoft-com:vml" Requires="v">
                <p:oleObj name="Equation" r:id="rId2" imgW="2184120" imgH="419040" progId="Equation.DSMT4">
                  <p:embed/>
                </p:oleObj>
              </mc:Choice>
              <mc:Fallback>
                <p:oleObj name="Equation" r:id="rId2" imgW="2184120" imgH="419040" progId="Equation.DSMT4">
                  <p:embed/>
                  <p:pic>
                    <p:nvPicPr>
                      <p:cNvPr id="4" name="Object 3">
                        <a:extLst>
                          <a:ext uri="{FF2B5EF4-FFF2-40B4-BE49-F238E27FC236}">
                            <a16:creationId xmlns:a16="http://schemas.microsoft.com/office/drawing/2014/main" id="{2C59BB6C-F4FD-4100-B451-10D89CA9D1F4}"/>
                          </a:ext>
                        </a:extLst>
                      </p:cNvPr>
                      <p:cNvPicPr>
                        <a:picLocks noChangeAspect="1" noChangeArrowheads="1"/>
                      </p:cNvPicPr>
                      <p:nvPr/>
                    </p:nvPicPr>
                    <p:blipFill>
                      <a:blip r:embed="rId3"/>
                      <a:srcRect/>
                      <a:stretch>
                        <a:fillRect/>
                      </a:stretch>
                    </p:blipFill>
                    <p:spPr bwMode="auto">
                      <a:xfrm>
                        <a:off x="7713663" y="2459038"/>
                        <a:ext cx="2603500" cy="498475"/>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D4AFEE83-C16C-444C-BE9F-432F5933F39A}"/>
              </a:ext>
            </a:extLst>
          </p:cNvPr>
          <p:cNvGraphicFramePr>
            <a:graphicFrameLocks noChangeAspect="1"/>
          </p:cNvGraphicFramePr>
          <p:nvPr/>
        </p:nvGraphicFramePr>
        <p:xfrm>
          <a:off x="1037506" y="2795634"/>
          <a:ext cx="2924896" cy="463680"/>
        </p:xfrm>
        <a:graphic>
          <a:graphicData uri="http://schemas.openxmlformats.org/presentationml/2006/ole">
            <mc:AlternateContent xmlns:mc="http://schemas.openxmlformats.org/markup-compatibility/2006">
              <mc:Choice xmlns:v="urn:schemas-microsoft-com:vml" Requires="v">
                <p:oleObj name="Equation" r:id="rId4" imgW="2501640" imgH="393480" progId="Equation.DSMT4">
                  <p:embed/>
                </p:oleObj>
              </mc:Choice>
              <mc:Fallback>
                <p:oleObj name="Equation" r:id="rId4" imgW="2501640" imgH="393480" progId="Equation.DSMT4">
                  <p:embed/>
                  <p:pic>
                    <p:nvPicPr>
                      <p:cNvPr id="8" name="Object 7">
                        <a:extLst>
                          <a:ext uri="{FF2B5EF4-FFF2-40B4-BE49-F238E27FC236}">
                            <a16:creationId xmlns:a16="http://schemas.microsoft.com/office/drawing/2014/main" id="{D4AFEE83-C16C-444C-BE9F-432F5933F39A}"/>
                          </a:ext>
                        </a:extLst>
                      </p:cNvPr>
                      <p:cNvPicPr>
                        <a:picLocks noChangeAspect="1" noChangeArrowheads="1"/>
                      </p:cNvPicPr>
                      <p:nvPr/>
                    </p:nvPicPr>
                    <p:blipFill>
                      <a:blip r:embed="rId5"/>
                      <a:srcRect/>
                      <a:stretch>
                        <a:fillRect/>
                      </a:stretch>
                    </p:blipFill>
                    <p:spPr bwMode="auto">
                      <a:xfrm>
                        <a:off x="1037506" y="2795634"/>
                        <a:ext cx="2924896" cy="463680"/>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BA41B3E3-F795-4874-8B33-3FB2AB023D9A}"/>
              </a:ext>
            </a:extLst>
          </p:cNvPr>
          <p:cNvSpPr txBox="1"/>
          <p:nvPr/>
        </p:nvSpPr>
        <p:spPr>
          <a:xfrm>
            <a:off x="4290158" y="2261646"/>
            <a:ext cx="3149600" cy="954107"/>
          </a:xfrm>
          <a:prstGeom prst="rect">
            <a:avLst/>
          </a:prstGeom>
          <a:noFill/>
        </p:spPr>
        <p:txBody>
          <a:bodyPr wrap="square">
            <a:spAutoFit/>
          </a:bodyPr>
          <a:lstStyle/>
          <a:p>
            <a:r>
              <a:rPr lang="en-US" sz="1400"/>
              <a:t>But then we’ll also presume there are dissipative effects, which I guess would come from thermal interactions (i.e., weak interactions) among other atoms. </a:t>
            </a:r>
          </a:p>
        </p:txBody>
      </p:sp>
      <p:sp>
        <p:nvSpPr>
          <p:cNvPr id="23" name="TextBox 22">
            <a:extLst>
              <a:ext uri="{FF2B5EF4-FFF2-40B4-BE49-F238E27FC236}">
                <a16:creationId xmlns:a16="http://schemas.microsoft.com/office/drawing/2014/main" id="{A49F10F1-E7DF-4D97-846B-5EC16E249089}"/>
              </a:ext>
            </a:extLst>
          </p:cNvPr>
          <p:cNvSpPr txBox="1"/>
          <p:nvPr/>
        </p:nvSpPr>
        <p:spPr>
          <a:xfrm>
            <a:off x="157020" y="3657370"/>
            <a:ext cx="3502134" cy="954107"/>
          </a:xfrm>
          <a:prstGeom prst="rect">
            <a:avLst/>
          </a:prstGeom>
          <a:noFill/>
        </p:spPr>
        <p:txBody>
          <a:bodyPr wrap="square">
            <a:spAutoFit/>
          </a:bodyPr>
          <a:lstStyle/>
          <a:p>
            <a:r>
              <a:rPr lang="en-US" sz="1400"/>
              <a:t>Instead of trying to outright solve for f, it’d be more convenient to look for a self-consistent equation for &lt;r(t)&gt;.  So we multiply both sides by r and integrate.  We get:</a:t>
            </a:r>
          </a:p>
        </p:txBody>
      </p:sp>
      <p:graphicFrame>
        <p:nvGraphicFramePr>
          <p:cNvPr id="13" name="Object 12">
            <a:extLst>
              <a:ext uri="{FF2B5EF4-FFF2-40B4-BE49-F238E27FC236}">
                <a16:creationId xmlns:a16="http://schemas.microsoft.com/office/drawing/2014/main" id="{BB189B94-F11C-4522-9AC4-2338D33DB21D}"/>
              </a:ext>
            </a:extLst>
          </p:cNvPr>
          <p:cNvGraphicFramePr>
            <a:graphicFrameLocks noChangeAspect="1"/>
          </p:cNvGraphicFramePr>
          <p:nvPr/>
        </p:nvGraphicFramePr>
        <p:xfrm>
          <a:off x="3756886" y="3849152"/>
          <a:ext cx="2039574" cy="523220"/>
        </p:xfrm>
        <a:graphic>
          <a:graphicData uri="http://schemas.openxmlformats.org/presentationml/2006/ole">
            <mc:AlternateContent xmlns:mc="http://schemas.openxmlformats.org/markup-compatibility/2006">
              <mc:Choice xmlns:v="urn:schemas-microsoft-com:vml" Requires="v">
                <p:oleObj name="Equation" r:id="rId6" imgW="1638000" imgH="419040" progId="Equation.DSMT4">
                  <p:embed/>
                </p:oleObj>
              </mc:Choice>
              <mc:Fallback>
                <p:oleObj name="Equation" r:id="rId6" imgW="1638000" imgH="419040" progId="Equation.DSMT4">
                  <p:embed/>
                  <p:pic>
                    <p:nvPicPr>
                      <p:cNvPr id="13" name="Object 12">
                        <a:extLst>
                          <a:ext uri="{FF2B5EF4-FFF2-40B4-BE49-F238E27FC236}">
                            <a16:creationId xmlns:a16="http://schemas.microsoft.com/office/drawing/2014/main" id="{BB189B94-F11C-4522-9AC4-2338D33DB21D}"/>
                          </a:ext>
                        </a:extLst>
                      </p:cNvPr>
                      <p:cNvPicPr>
                        <a:picLocks noChangeAspect="1" noChangeArrowheads="1"/>
                      </p:cNvPicPr>
                      <p:nvPr/>
                    </p:nvPicPr>
                    <p:blipFill>
                      <a:blip r:embed="rId7"/>
                      <a:srcRect/>
                      <a:stretch>
                        <a:fillRect/>
                      </a:stretch>
                    </p:blipFill>
                    <p:spPr bwMode="auto">
                      <a:xfrm>
                        <a:off x="3756886" y="3849152"/>
                        <a:ext cx="2039574" cy="523220"/>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D30E185B-57BE-46EE-9595-9A200BAA072C}"/>
              </a:ext>
            </a:extLst>
          </p:cNvPr>
          <p:cNvSpPr txBox="1"/>
          <p:nvPr/>
        </p:nvSpPr>
        <p:spPr>
          <a:xfrm>
            <a:off x="5887168" y="3633708"/>
            <a:ext cx="3502134" cy="1169551"/>
          </a:xfrm>
          <a:prstGeom prst="rect">
            <a:avLst/>
          </a:prstGeom>
          <a:noFill/>
        </p:spPr>
        <p:txBody>
          <a:bodyPr wrap="square">
            <a:spAutoFit/>
          </a:bodyPr>
          <a:lstStyle/>
          <a:p>
            <a:r>
              <a:rPr lang="en-US" sz="1400"/>
              <a:t>So our equation requires knowledge of &lt;k(t)&gt; too.  So we multiply both sides of our Boltzman equation by k, and integrate.  I also make the simplifying assumption that &lt;F(r,t)&gt; ~ F(&lt;r(t)&gt;,t)).  </a:t>
            </a:r>
          </a:p>
        </p:txBody>
      </p:sp>
      <p:graphicFrame>
        <p:nvGraphicFramePr>
          <p:cNvPr id="16" name="Object 15">
            <a:extLst>
              <a:ext uri="{FF2B5EF4-FFF2-40B4-BE49-F238E27FC236}">
                <a16:creationId xmlns:a16="http://schemas.microsoft.com/office/drawing/2014/main" id="{8500E2DF-72E0-4FAC-9BC0-B0FF4D2D424B}"/>
              </a:ext>
            </a:extLst>
          </p:cNvPr>
          <p:cNvGraphicFramePr>
            <a:graphicFrameLocks noChangeAspect="1"/>
          </p:cNvGraphicFramePr>
          <p:nvPr/>
        </p:nvGraphicFramePr>
        <p:xfrm>
          <a:off x="9454718" y="3790266"/>
          <a:ext cx="2333389" cy="501232"/>
        </p:xfrm>
        <a:graphic>
          <a:graphicData uri="http://schemas.openxmlformats.org/presentationml/2006/ole">
            <mc:AlternateContent xmlns:mc="http://schemas.openxmlformats.org/markup-compatibility/2006">
              <mc:Choice xmlns:v="urn:schemas-microsoft-com:vml" Requires="v">
                <p:oleObj name="Equation" r:id="rId8" imgW="1943100" imgH="419100" progId="Equation.DSMT4">
                  <p:embed/>
                </p:oleObj>
              </mc:Choice>
              <mc:Fallback>
                <p:oleObj name="Equation" r:id="rId8" imgW="1943100" imgH="419100" progId="Equation.DSMT4">
                  <p:embed/>
                  <p:pic>
                    <p:nvPicPr>
                      <p:cNvPr id="16" name="Object 15">
                        <a:extLst>
                          <a:ext uri="{FF2B5EF4-FFF2-40B4-BE49-F238E27FC236}">
                            <a16:creationId xmlns:a16="http://schemas.microsoft.com/office/drawing/2014/main" id="{8500E2DF-72E0-4FAC-9BC0-B0FF4D2D424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454718" y="3790266"/>
                        <a:ext cx="2333389" cy="501232"/>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62B1FEAE-A409-4D2E-B13E-6739F9D1F16B}"/>
              </a:ext>
            </a:extLst>
          </p:cNvPr>
          <p:cNvSpPr txBox="1"/>
          <p:nvPr/>
        </p:nvSpPr>
        <p:spPr>
          <a:xfrm>
            <a:off x="157020" y="5194759"/>
            <a:ext cx="3502134" cy="523220"/>
          </a:xfrm>
          <a:prstGeom prst="rect">
            <a:avLst/>
          </a:prstGeom>
          <a:noFill/>
        </p:spPr>
        <p:txBody>
          <a:bodyPr wrap="square">
            <a:spAutoFit/>
          </a:bodyPr>
          <a:lstStyle/>
          <a:p>
            <a:r>
              <a:rPr lang="en-US" sz="1400"/>
              <a:t>So now we can solve our simultaneous equations, and we get: </a:t>
            </a:r>
          </a:p>
        </p:txBody>
      </p:sp>
      <p:graphicFrame>
        <p:nvGraphicFramePr>
          <p:cNvPr id="18" name="Object 17">
            <a:extLst>
              <a:ext uri="{FF2B5EF4-FFF2-40B4-BE49-F238E27FC236}">
                <a16:creationId xmlns:a16="http://schemas.microsoft.com/office/drawing/2014/main" id="{EFF8F7F7-E7F1-4CD3-A432-3E9DC6EBF62E}"/>
              </a:ext>
            </a:extLst>
          </p:cNvPr>
          <p:cNvGraphicFramePr>
            <a:graphicFrameLocks noChangeAspect="1"/>
          </p:cNvGraphicFramePr>
          <p:nvPr/>
        </p:nvGraphicFramePr>
        <p:xfrm>
          <a:off x="230099" y="5860212"/>
          <a:ext cx="2282192" cy="587281"/>
        </p:xfrm>
        <a:graphic>
          <a:graphicData uri="http://schemas.openxmlformats.org/presentationml/2006/ole">
            <mc:AlternateContent xmlns:mc="http://schemas.openxmlformats.org/markup-compatibility/2006">
              <mc:Choice xmlns:v="urn:schemas-microsoft-com:vml" Requires="v">
                <p:oleObj name="Equation" r:id="rId10" imgW="1676160" imgH="431640" progId="Equation.DSMT4">
                  <p:embed/>
                </p:oleObj>
              </mc:Choice>
              <mc:Fallback>
                <p:oleObj name="Equation" r:id="rId10" imgW="1676160" imgH="431640" progId="Equation.DSMT4">
                  <p:embed/>
                  <p:pic>
                    <p:nvPicPr>
                      <p:cNvPr id="18" name="Object 17">
                        <a:extLst>
                          <a:ext uri="{FF2B5EF4-FFF2-40B4-BE49-F238E27FC236}">
                            <a16:creationId xmlns:a16="http://schemas.microsoft.com/office/drawing/2014/main" id="{EFF8F7F7-E7F1-4CD3-A432-3E9DC6EBF62E}"/>
                          </a:ext>
                        </a:extLst>
                      </p:cNvPr>
                      <p:cNvPicPr>
                        <a:picLocks noChangeAspect="1" noChangeArrowheads="1"/>
                      </p:cNvPicPr>
                      <p:nvPr/>
                    </p:nvPicPr>
                    <p:blipFill>
                      <a:blip r:embed="rId11"/>
                      <a:srcRect/>
                      <a:stretch>
                        <a:fillRect/>
                      </a:stretch>
                    </p:blipFill>
                    <p:spPr bwMode="auto">
                      <a:xfrm>
                        <a:off x="230099" y="5860212"/>
                        <a:ext cx="2282192" cy="587281"/>
                      </a:xfrm>
                      <a:prstGeom prst="rect">
                        <a:avLst/>
                      </a:prstGeom>
                      <a:noFill/>
                    </p:spPr>
                  </p:pic>
                </p:oleObj>
              </mc:Fallback>
            </mc:AlternateContent>
          </a:graphicData>
        </a:graphic>
      </p:graphicFrame>
      <p:graphicFrame>
        <p:nvGraphicFramePr>
          <p:cNvPr id="20" name="Object 19">
            <a:extLst>
              <a:ext uri="{FF2B5EF4-FFF2-40B4-BE49-F238E27FC236}">
                <a16:creationId xmlns:a16="http://schemas.microsoft.com/office/drawing/2014/main" id="{8898DAEA-7D29-4C4A-BA40-DEC68381872F}"/>
              </a:ext>
            </a:extLst>
          </p:cNvPr>
          <p:cNvGraphicFramePr>
            <a:graphicFrameLocks noChangeAspect="1"/>
          </p:cNvGraphicFramePr>
          <p:nvPr/>
        </p:nvGraphicFramePr>
        <p:xfrm>
          <a:off x="3839588" y="5981822"/>
          <a:ext cx="1627964" cy="314037"/>
        </p:xfrm>
        <a:graphic>
          <a:graphicData uri="http://schemas.openxmlformats.org/presentationml/2006/ole">
            <mc:AlternateContent xmlns:mc="http://schemas.openxmlformats.org/markup-compatibility/2006">
              <mc:Choice xmlns:v="urn:schemas-microsoft-com:vml" Requires="v">
                <p:oleObj name="Equation" r:id="rId12" imgW="1028254" imgH="203112" progId="Equation.DSMT4">
                  <p:embed/>
                </p:oleObj>
              </mc:Choice>
              <mc:Fallback>
                <p:oleObj name="Equation" r:id="rId12" imgW="1028254" imgH="203112" progId="Equation.DSMT4">
                  <p:embed/>
                  <p:pic>
                    <p:nvPicPr>
                      <p:cNvPr id="20" name="Object 19">
                        <a:extLst>
                          <a:ext uri="{FF2B5EF4-FFF2-40B4-BE49-F238E27FC236}">
                            <a16:creationId xmlns:a16="http://schemas.microsoft.com/office/drawing/2014/main" id="{8898DAEA-7D29-4C4A-BA40-DEC68381872F}"/>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839588" y="5981822"/>
                        <a:ext cx="1627964" cy="314037"/>
                      </a:xfrm>
                      <a:prstGeom prst="rect">
                        <a:avLst/>
                      </a:prstGeom>
                      <a:noFill/>
                    </p:spPr>
                  </p:pic>
                </p:oleObj>
              </mc:Fallback>
            </mc:AlternateContent>
          </a:graphicData>
        </a:graphic>
      </p:graphicFrame>
      <p:sp>
        <p:nvSpPr>
          <p:cNvPr id="33" name="TextBox 32">
            <a:extLst>
              <a:ext uri="{FF2B5EF4-FFF2-40B4-BE49-F238E27FC236}">
                <a16:creationId xmlns:a16="http://schemas.microsoft.com/office/drawing/2014/main" id="{4BF48E48-E275-403E-816A-ED86C2B6EEB5}"/>
              </a:ext>
            </a:extLst>
          </p:cNvPr>
          <p:cNvSpPr txBox="1"/>
          <p:nvPr/>
        </p:nvSpPr>
        <p:spPr>
          <a:xfrm>
            <a:off x="3839588" y="5188992"/>
            <a:ext cx="1415903" cy="307777"/>
          </a:xfrm>
          <a:prstGeom prst="rect">
            <a:avLst/>
          </a:prstGeom>
          <a:noFill/>
        </p:spPr>
        <p:txBody>
          <a:bodyPr wrap="square">
            <a:spAutoFit/>
          </a:bodyPr>
          <a:lstStyle/>
          <a:p>
            <a:r>
              <a:rPr lang="en-US" sz="1400"/>
              <a:t>Polarization is:</a:t>
            </a:r>
          </a:p>
        </p:txBody>
      </p:sp>
      <p:sp>
        <p:nvSpPr>
          <p:cNvPr id="35" name="TextBox 34">
            <a:extLst>
              <a:ext uri="{FF2B5EF4-FFF2-40B4-BE49-F238E27FC236}">
                <a16:creationId xmlns:a16="http://schemas.microsoft.com/office/drawing/2014/main" id="{2595787B-F4F2-4FDA-9118-E1ED506FDE51}"/>
              </a:ext>
            </a:extLst>
          </p:cNvPr>
          <p:cNvSpPr txBox="1"/>
          <p:nvPr/>
        </p:nvSpPr>
        <p:spPr>
          <a:xfrm>
            <a:off x="6099501" y="5188992"/>
            <a:ext cx="1415903" cy="523220"/>
          </a:xfrm>
          <a:prstGeom prst="rect">
            <a:avLst/>
          </a:prstGeom>
          <a:noFill/>
        </p:spPr>
        <p:txBody>
          <a:bodyPr wrap="square">
            <a:spAutoFit/>
          </a:bodyPr>
          <a:lstStyle/>
          <a:p>
            <a:r>
              <a:rPr lang="en-US" sz="1400"/>
              <a:t>And so susceptibility is:</a:t>
            </a:r>
          </a:p>
        </p:txBody>
      </p:sp>
      <p:graphicFrame>
        <p:nvGraphicFramePr>
          <p:cNvPr id="26" name="Object 25">
            <a:extLst>
              <a:ext uri="{FF2B5EF4-FFF2-40B4-BE49-F238E27FC236}">
                <a16:creationId xmlns:a16="http://schemas.microsoft.com/office/drawing/2014/main" id="{2F26A40C-F5EF-4EFC-91D2-5738BA59BBA0}"/>
              </a:ext>
            </a:extLst>
          </p:cNvPr>
          <p:cNvGraphicFramePr>
            <a:graphicFrameLocks noChangeAspect="1"/>
          </p:cNvGraphicFramePr>
          <p:nvPr/>
        </p:nvGraphicFramePr>
        <p:xfrm>
          <a:off x="6179936" y="5886148"/>
          <a:ext cx="2198255" cy="586201"/>
        </p:xfrm>
        <a:graphic>
          <a:graphicData uri="http://schemas.openxmlformats.org/presentationml/2006/ole">
            <mc:AlternateContent xmlns:mc="http://schemas.openxmlformats.org/markup-compatibility/2006">
              <mc:Choice xmlns:v="urn:schemas-microsoft-com:vml" Requires="v">
                <p:oleObj name="Equation" r:id="rId14" imgW="1714500" imgH="457200" progId="Equation.DSMT4">
                  <p:embed/>
                </p:oleObj>
              </mc:Choice>
              <mc:Fallback>
                <p:oleObj name="Equation" r:id="rId14" imgW="1714500" imgH="457200" progId="Equation.DSMT4">
                  <p:embed/>
                  <p:pic>
                    <p:nvPicPr>
                      <p:cNvPr id="26" name="Object 25">
                        <a:extLst>
                          <a:ext uri="{FF2B5EF4-FFF2-40B4-BE49-F238E27FC236}">
                            <a16:creationId xmlns:a16="http://schemas.microsoft.com/office/drawing/2014/main" id="{2F26A40C-F5EF-4EFC-91D2-5738BA59BBA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179936" y="5886148"/>
                        <a:ext cx="2198255" cy="586201"/>
                      </a:xfrm>
                      <a:prstGeom prst="rect">
                        <a:avLst/>
                      </a:prstGeom>
                      <a:solidFill>
                        <a:srgbClr val="CCFFCC"/>
                      </a:solidFill>
                    </p:spPr>
                  </p:pic>
                </p:oleObj>
              </mc:Fallback>
            </mc:AlternateContent>
          </a:graphicData>
        </a:graphic>
      </p:graphicFrame>
      <p:pic>
        <p:nvPicPr>
          <p:cNvPr id="3" name="Picture 2">
            <a:extLst>
              <a:ext uri="{FF2B5EF4-FFF2-40B4-BE49-F238E27FC236}">
                <a16:creationId xmlns:a16="http://schemas.microsoft.com/office/drawing/2014/main" id="{5416355D-B6FF-2A2E-FAB5-7EF66BFD7EF2}"/>
              </a:ext>
            </a:extLst>
          </p:cNvPr>
          <p:cNvPicPr>
            <a:picLocks noChangeAspect="1"/>
          </p:cNvPicPr>
          <p:nvPr/>
        </p:nvPicPr>
        <p:blipFill>
          <a:blip r:embed="rId16"/>
          <a:stretch>
            <a:fillRect/>
          </a:stretch>
        </p:blipFill>
        <p:spPr>
          <a:xfrm>
            <a:off x="229647" y="2086419"/>
            <a:ext cx="610107" cy="1278318"/>
          </a:xfrm>
          <a:prstGeom prst="rect">
            <a:avLst/>
          </a:prstGeom>
        </p:spPr>
      </p:pic>
    </p:spTree>
    <p:extLst>
      <p:ext uri="{BB962C8B-B14F-4D97-AF65-F5344CB8AC3E}">
        <p14:creationId xmlns:p14="http://schemas.microsoft.com/office/powerpoint/2010/main" val="150273495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645546" y="164812"/>
            <a:ext cx="5397623" cy="584775"/>
          </a:xfrm>
          <a:prstGeom prst="rect">
            <a:avLst/>
          </a:prstGeom>
          <a:noFill/>
        </p:spPr>
        <p:txBody>
          <a:bodyPr wrap="square" rtlCol="0">
            <a:spAutoFit/>
          </a:bodyPr>
          <a:lstStyle/>
          <a:p>
            <a:r>
              <a:rPr lang="en-US" sz="3200" b="1" u="sng"/>
              <a:t>Classical NESM (Boltzman 1PI)</a:t>
            </a:r>
          </a:p>
        </p:txBody>
      </p:sp>
      <p:sp>
        <p:nvSpPr>
          <p:cNvPr id="5" name="TextBox 4">
            <a:extLst>
              <a:ext uri="{FF2B5EF4-FFF2-40B4-BE49-F238E27FC236}">
                <a16:creationId xmlns:a16="http://schemas.microsoft.com/office/drawing/2014/main" id="{15DEC327-9DDA-4E6E-9F1B-83401B8588F0}"/>
              </a:ext>
            </a:extLst>
          </p:cNvPr>
          <p:cNvSpPr txBox="1"/>
          <p:nvPr/>
        </p:nvSpPr>
        <p:spPr>
          <a:xfrm>
            <a:off x="291023" y="837008"/>
            <a:ext cx="9860682" cy="307777"/>
          </a:xfrm>
          <a:prstGeom prst="rect">
            <a:avLst/>
          </a:prstGeom>
          <a:noFill/>
        </p:spPr>
        <p:txBody>
          <a:bodyPr wrap="square" rtlCol="0">
            <a:spAutoFit/>
          </a:bodyPr>
          <a:lstStyle/>
          <a:p>
            <a:r>
              <a:rPr lang="en-US" sz="1400"/>
              <a:t>We’d like, now, to leave the RTA behind, and go back to the original Boltzman equation, sans the 2PI (N</a:t>
            </a:r>
            <a:r>
              <a:rPr lang="en-US" sz="1400" baseline="-25000"/>
              <a:t>i</a:t>
            </a:r>
            <a:r>
              <a:rPr lang="en-US" sz="1400"/>
              <a:t> is number of impurities):</a:t>
            </a:r>
            <a:endParaRPr lang="en-US" sz="1600"/>
          </a:p>
        </p:txBody>
      </p:sp>
      <p:graphicFrame>
        <p:nvGraphicFramePr>
          <p:cNvPr id="4" name="Object 3">
            <a:extLst>
              <a:ext uri="{FF2B5EF4-FFF2-40B4-BE49-F238E27FC236}">
                <a16:creationId xmlns:a16="http://schemas.microsoft.com/office/drawing/2014/main" id="{9746D325-DE3A-45B9-B1FD-8C74A50B1641}"/>
              </a:ext>
            </a:extLst>
          </p:cNvPr>
          <p:cNvGraphicFramePr>
            <a:graphicFrameLocks noChangeAspect="1"/>
          </p:cNvGraphicFramePr>
          <p:nvPr>
            <p:extLst>
              <p:ext uri="{D42A27DB-BD31-4B8C-83A1-F6EECF244321}">
                <p14:modId xmlns:p14="http://schemas.microsoft.com/office/powerpoint/2010/main" val="2404311964"/>
              </p:ext>
            </p:extLst>
          </p:nvPr>
        </p:nvGraphicFramePr>
        <p:xfrm>
          <a:off x="347663" y="1226307"/>
          <a:ext cx="7159625" cy="554037"/>
        </p:xfrm>
        <a:graphic>
          <a:graphicData uri="http://schemas.openxmlformats.org/presentationml/2006/ole">
            <mc:AlternateContent xmlns:mc="http://schemas.openxmlformats.org/markup-compatibility/2006">
              <mc:Choice xmlns:v="urn:schemas-microsoft-com:vml" Requires="v">
                <p:oleObj name="Equation" r:id="rId2" imgW="5854680" imgH="457200" progId="Equation.DSMT4">
                  <p:embed/>
                </p:oleObj>
              </mc:Choice>
              <mc:Fallback>
                <p:oleObj name="Equation" r:id="rId2" imgW="5854680" imgH="457200" progId="Equation.DSMT4">
                  <p:embed/>
                  <p:pic>
                    <p:nvPicPr>
                      <p:cNvPr id="4" name="Object 3">
                        <a:extLst>
                          <a:ext uri="{FF2B5EF4-FFF2-40B4-BE49-F238E27FC236}">
                            <a16:creationId xmlns:a16="http://schemas.microsoft.com/office/drawing/2014/main" id="{9746D325-DE3A-45B9-B1FD-8C74A50B1641}"/>
                          </a:ext>
                        </a:extLst>
                      </p:cNvPr>
                      <p:cNvPicPr>
                        <a:picLocks noChangeAspect="1" noChangeArrowheads="1"/>
                      </p:cNvPicPr>
                      <p:nvPr/>
                    </p:nvPicPr>
                    <p:blipFill>
                      <a:blip r:embed="rId3"/>
                      <a:srcRect/>
                      <a:stretch>
                        <a:fillRect/>
                      </a:stretch>
                    </p:blipFill>
                    <p:spPr bwMode="auto">
                      <a:xfrm>
                        <a:off x="347663" y="1226307"/>
                        <a:ext cx="7159625" cy="554037"/>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8F6664D4-83D5-406D-B3B6-F31EB9785160}"/>
              </a:ext>
            </a:extLst>
          </p:cNvPr>
          <p:cNvSpPr txBox="1"/>
          <p:nvPr/>
        </p:nvSpPr>
        <p:spPr>
          <a:xfrm>
            <a:off x="291023" y="1886008"/>
            <a:ext cx="11502871" cy="738664"/>
          </a:xfrm>
          <a:prstGeom prst="rect">
            <a:avLst/>
          </a:prstGeom>
          <a:noFill/>
        </p:spPr>
        <p:txBody>
          <a:bodyPr wrap="square">
            <a:spAutoFit/>
          </a:bodyPr>
          <a:lstStyle/>
          <a:p>
            <a:r>
              <a:rPr lang="en-US" sz="1400"/>
              <a:t>and make a more rigorous approximation to the </a:t>
            </a:r>
            <a:r>
              <a:rPr lang="en-US" sz="1400" b="1"/>
              <a:t>F</a:t>
            </a:r>
            <a:r>
              <a:rPr lang="en-US" sz="1400" baseline="-25000"/>
              <a:t>imp</a:t>
            </a:r>
            <a:r>
              <a:rPr lang="en-US" sz="1400"/>
              <a:t> guy.  Actually it’s rather heuristic, but I’m thinking it can be justified like we can with the 2PI.  Anyway, we first consider the particles in our system broken up into states in phase space of width </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r</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 = (2πħ)</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   And let f(r,k,t) be the probability of a particle being in such a  chunk.  Then we can say,</a:t>
            </a:r>
            <a:endParaRPr lang="en-US" sz="1400"/>
          </a:p>
        </p:txBody>
      </p:sp>
      <p:graphicFrame>
        <p:nvGraphicFramePr>
          <p:cNvPr id="6" name="Object 5">
            <a:extLst>
              <a:ext uri="{FF2B5EF4-FFF2-40B4-BE49-F238E27FC236}">
                <a16:creationId xmlns:a16="http://schemas.microsoft.com/office/drawing/2014/main" id="{0E564073-74F7-B9AA-8FDE-1F3EEA5F3672}"/>
              </a:ext>
            </a:extLst>
          </p:cNvPr>
          <p:cNvGraphicFramePr>
            <a:graphicFrameLocks noChangeAspect="1"/>
          </p:cNvGraphicFramePr>
          <p:nvPr>
            <p:extLst>
              <p:ext uri="{D42A27DB-BD31-4B8C-83A1-F6EECF244321}">
                <p14:modId xmlns:p14="http://schemas.microsoft.com/office/powerpoint/2010/main" val="3834132579"/>
              </p:ext>
            </p:extLst>
          </p:nvPr>
        </p:nvGraphicFramePr>
        <p:xfrm>
          <a:off x="347663" y="2746288"/>
          <a:ext cx="10785476" cy="485775"/>
        </p:xfrm>
        <a:graphic>
          <a:graphicData uri="http://schemas.openxmlformats.org/presentationml/2006/ole">
            <mc:AlternateContent xmlns:mc="http://schemas.openxmlformats.org/markup-compatibility/2006">
              <mc:Choice xmlns:v="urn:schemas-microsoft-com:vml" Requires="v">
                <p:oleObj name="Equation" r:id="rId4" imgW="8750160" imgH="393480" progId="Equation.DSMT4">
                  <p:embed/>
                </p:oleObj>
              </mc:Choice>
              <mc:Fallback>
                <p:oleObj name="Equation" r:id="rId4" imgW="8750160" imgH="393480" progId="Equation.DSMT4">
                  <p:embed/>
                  <p:pic>
                    <p:nvPicPr>
                      <p:cNvPr id="0" name=""/>
                      <p:cNvPicPr/>
                      <p:nvPr/>
                    </p:nvPicPr>
                    <p:blipFill>
                      <a:blip r:embed="rId5"/>
                      <a:stretch>
                        <a:fillRect/>
                      </a:stretch>
                    </p:blipFill>
                    <p:spPr>
                      <a:xfrm>
                        <a:off x="347663" y="2746288"/>
                        <a:ext cx="10785476" cy="485775"/>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58AAA40C-A9A6-90CA-EC98-3BDD44FADB0D}"/>
              </a:ext>
            </a:extLst>
          </p:cNvPr>
          <p:cNvGraphicFramePr>
            <a:graphicFrameLocks noChangeAspect="1"/>
          </p:cNvGraphicFramePr>
          <p:nvPr>
            <p:extLst>
              <p:ext uri="{D42A27DB-BD31-4B8C-83A1-F6EECF244321}">
                <p14:modId xmlns:p14="http://schemas.microsoft.com/office/powerpoint/2010/main" val="3954989313"/>
              </p:ext>
            </p:extLst>
          </p:nvPr>
        </p:nvGraphicFramePr>
        <p:xfrm>
          <a:off x="347663" y="3733618"/>
          <a:ext cx="9048264" cy="1547184"/>
        </p:xfrm>
        <a:graphic>
          <a:graphicData uri="http://schemas.openxmlformats.org/presentationml/2006/ole">
            <mc:AlternateContent xmlns:mc="http://schemas.openxmlformats.org/markup-compatibility/2006">
              <mc:Choice xmlns:v="urn:schemas-microsoft-com:vml" Requires="v">
                <p:oleObj name="Equation" r:id="rId6" imgW="8318160" imgH="1422360" progId="Equation.DSMT4">
                  <p:embed/>
                </p:oleObj>
              </mc:Choice>
              <mc:Fallback>
                <p:oleObj name="Equation" r:id="rId6" imgW="8318160" imgH="1422360" progId="Equation.DSMT4">
                  <p:embed/>
                  <p:pic>
                    <p:nvPicPr>
                      <p:cNvPr id="0" name=""/>
                      <p:cNvPicPr/>
                      <p:nvPr/>
                    </p:nvPicPr>
                    <p:blipFill>
                      <a:blip r:embed="rId7"/>
                      <a:stretch>
                        <a:fillRect/>
                      </a:stretch>
                    </p:blipFill>
                    <p:spPr>
                      <a:xfrm>
                        <a:off x="347663" y="3733618"/>
                        <a:ext cx="9048264" cy="1547184"/>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78AC2461-6D5C-6C6B-7DAC-27FA82CC7DFD}"/>
              </a:ext>
            </a:extLst>
          </p:cNvPr>
          <p:cNvGraphicFramePr>
            <a:graphicFrameLocks noChangeAspect="1"/>
          </p:cNvGraphicFramePr>
          <p:nvPr>
            <p:extLst>
              <p:ext uri="{D42A27DB-BD31-4B8C-83A1-F6EECF244321}">
                <p14:modId xmlns:p14="http://schemas.microsoft.com/office/powerpoint/2010/main" val="4061962781"/>
              </p:ext>
            </p:extLst>
          </p:nvPr>
        </p:nvGraphicFramePr>
        <p:xfrm>
          <a:off x="347662" y="6006074"/>
          <a:ext cx="5651921" cy="531567"/>
        </p:xfrm>
        <a:graphic>
          <a:graphicData uri="http://schemas.openxmlformats.org/presentationml/2006/ole">
            <mc:AlternateContent xmlns:mc="http://schemas.openxmlformats.org/markup-compatibility/2006">
              <mc:Choice xmlns:v="urn:schemas-microsoft-com:vml" Requires="v">
                <p:oleObj name="Equation" r:id="rId8" imgW="4455816" imgH="419641" progId="Equation.DSMT4">
                  <p:embed/>
                </p:oleObj>
              </mc:Choice>
              <mc:Fallback>
                <p:oleObj name="Equation" r:id="rId8" imgW="4455816" imgH="419641" progId="Equation.DSMT4">
                  <p:embed/>
                  <p:pic>
                    <p:nvPicPr>
                      <p:cNvPr id="0" name=""/>
                      <p:cNvPicPr/>
                      <p:nvPr/>
                    </p:nvPicPr>
                    <p:blipFill>
                      <a:blip r:embed="rId9"/>
                      <a:stretch>
                        <a:fillRect/>
                      </a:stretch>
                    </p:blipFill>
                    <p:spPr>
                      <a:xfrm>
                        <a:off x="347662" y="6006074"/>
                        <a:ext cx="5651921" cy="531567"/>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3CDDFE2C-7936-ABFE-F3A1-7004CC96A449}"/>
              </a:ext>
            </a:extLst>
          </p:cNvPr>
          <p:cNvSpPr txBox="1"/>
          <p:nvPr/>
        </p:nvSpPr>
        <p:spPr>
          <a:xfrm>
            <a:off x="291023" y="3400152"/>
            <a:ext cx="2936713" cy="307777"/>
          </a:xfrm>
          <a:prstGeom prst="rect">
            <a:avLst/>
          </a:prstGeom>
          <a:noFill/>
        </p:spPr>
        <p:txBody>
          <a:bodyPr wrap="square" rtlCol="0">
            <a:spAutoFit/>
          </a:bodyPr>
          <a:lstStyle/>
          <a:p>
            <a:r>
              <a:rPr lang="en-US" sz="1400"/>
              <a:t>these probabilities can be written as:</a:t>
            </a:r>
            <a:endParaRPr lang="en-US"/>
          </a:p>
        </p:txBody>
      </p:sp>
      <p:sp>
        <p:nvSpPr>
          <p:cNvPr id="16" name="TextBox 15">
            <a:extLst>
              <a:ext uri="{FF2B5EF4-FFF2-40B4-BE49-F238E27FC236}">
                <a16:creationId xmlns:a16="http://schemas.microsoft.com/office/drawing/2014/main" id="{0933331F-BBFB-E672-E143-1CBC2806B234}"/>
              </a:ext>
            </a:extLst>
          </p:cNvPr>
          <p:cNvSpPr txBox="1"/>
          <p:nvPr/>
        </p:nvSpPr>
        <p:spPr>
          <a:xfrm>
            <a:off x="291023" y="5516962"/>
            <a:ext cx="8012566" cy="307777"/>
          </a:xfrm>
          <a:prstGeom prst="rect">
            <a:avLst/>
          </a:prstGeom>
          <a:noFill/>
        </p:spPr>
        <p:txBody>
          <a:bodyPr wrap="square" rtlCol="0">
            <a:spAutoFit/>
          </a:bodyPr>
          <a:lstStyle/>
          <a:p>
            <a:r>
              <a:rPr lang="en-US" sz="1400"/>
              <a:t>fill this in, and then convert to densities: f(r,k,t) </a:t>
            </a:r>
            <a:r>
              <a:rPr lang="en-US" sz="1400">
                <a:sym typeface="Wingdings" panose="05000000000000000000" pitchFamily="2" charset="2"/>
              </a:rPr>
              <a:t> f(r,k,t)</a:t>
            </a:r>
            <a:r>
              <a:rPr lang="el-GR" sz="1400">
                <a:latin typeface="Calibri" panose="020F0502020204030204" pitchFamily="34" charset="0"/>
                <a:cs typeface="Calibri" panose="020F0502020204030204" pitchFamily="34" charset="0"/>
              </a:rPr>
              <a:t> 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r</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 and W(k-&gt;k’) -&gt; W(k-&gt;k’)</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  And we get: </a:t>
            </a:r>
            <a:endParaRPr lang="en-US" sz="1400"/>
          </a:p>
        </p:txBody>
      </p:sp>
    </p:spTree>
    <p:extLst>
      <p:ext uri="{BB962C8B-B14F-4D97-AF65-F5344CB8AC3E}">
        <p14:creationId xmlns:p14="http://schemas.microsoft.com/office/powerpoint/2010/main" val="185263381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645546" y="164812"/>
            <a:ext cx="5397623" cy="584775"/>
          </a:xfrm>
          <a:prstGeom prst="rect">
            <a:avLst/>
          </a:prstGeom>
          <a:noFill/>
        </p:spPr>
        <p:txBody>
          <a:bodyPr wrap="square" rtlCol="0">
            <a:spAutoFit/>
          </a:bodyPr>
          <a:lstStyle/>
          <a:p>
            <a:r>
              <a:rPr lang="en-US" sz="3200" b="1" u="sng"/>
              <a:t>Classical NESM (Boltzman 1PI)</a:t>
            </a:r>
          </a:p>
        </p:txBody>
      </p:sp>
      <p:sp>
        <p:nvSpPr>
          <p:cNvPr id="5" name="TextBox 4">
            <a:extLst>
              <a:ext uri="{FF2B5EF4-FFF2-40B4-BE49-F238E27FC236}">
                <a16:creationId xmlns:a16="http://schemas.microsoft.com/office/drawing/2014/main" id="{15DEC327-9DDA-4E6E-9F1B-83401B8588F0}"/>
              </a:ext>
            </a:extLst>
          </p:cNvPr>
          <p:cNvSpPr txBox="1"/>
          <p:nvPr/>
        </p:nvSpPr>
        <p:spPr>
          <a:xfrm>
            <a:off x="291023" y="1005764"/>
            <a:ext cx="8395777" cy="307777"/>
          </a:xfrm>
          <a:prstGeom prst="rect">
            <a:avLst/>
          </a:prstGeom>
          <a:noFill/>
        </p:spPr>
        <p:txBody>
          <a:bodyPr wrap="square" rtlCol="0">
            <a:spAutoFit/>
          </a:bodyPr>
          <a:lstStyle/>
          <a:p>
            <a:r>
              <a:rPr lang="en-US" sz="1400"/>
              <a:t>Can do a semi-classical approximation along the same lines.  Start with discrete version of Boltzman equation.</a:t>
            </a:r>
            <a:endParaRPr lang="en-US" sz="1600"/>
          </a:p>
        </p:txBody>
      </p:sp>
      <p:graphicFrame>
        <p:nvGraphicFramePr>
          <p:cNvPr id="6" name="Object 5">
            <a:extLst>
              <a:ext uri="{FF2B5EF4-FFF2-40B4-BE49-F238E27FC236}">
                <a16:creationId xmlns:a16="http://schemas.microsoft.com/office/drawing/2014/main" id="{0E564073-74F7-B9AA-8FDE-1F3EEA5F3672}"/>
              </a:ext>
            </a:extLst>
          </p:cNvPr>
          <p:cNvGraphicFramePr>
            <a:graphicFrameLocks noChangeAspect="1"/>
          </p:cNvGraphicFramePr>
          <p:nvPr>
            <p:extLst>
              <p:ext uri="{D42A27DB-BD31-4B8C-83A1-F6EECF244321}">
                <p14:modId xmlns:p14="http://schemas.microsoft.com/office/powerpoint/2010/main" val="2425617274"/>
              </p:ext>
            </p:extLst>
          </p:nvPr>
        </p:nvGraphicFramePr>
        <p:xfrm>
          <a:off x="360022" y="1575065"/>
          <a:ext cx="11239500" cy="939800"/>
        </p:xfrm>
        <a:graphic>
          <a:graphicData uri="http://schemas.openxmlformats.org/presentationml/2006/ole">
            <mc:AlternateContent xmlns:mc="http://schemas.openxmlformats.org/markup-compatibility/2006">
              <mc:Choice xmlns:v="urn:schemas-microsoft-com:vml" Requires="v">
                <p:oleObj name="Equation" r:id="rId2" imgW="9118440" imgH="761760" progId="Equation.DSMT4">
                  <p:embed/>
                </p:oleObj>
              </mc:Choice>
              <mc:Fallback>
                <p:oleObj name="Equation" r:id="rId2" imgW="9118440" imgH="761760" progId="Equation.DSMT4">
                  <p:embed/>
                  <p:pic>
                    <p:nvPicPr>
                      <p:cNvPr id="6" name="Object 5">
                        <a:extLst>
                          <a:ext uri="{FF2B5EF4-FFF2-40B4-BE49-F238E27FC236}">
                            <a16:creationId xmlns:a16="http://schemas.microsoft.com/office/drawing/2014/main" id="{0E564073-74F7-B9AA-8FDE-1F3EEA5F3672}"/>
                          </a:ext>
                        </a:extLst>
                      </p:cNvPr>
                      <p:cNvPicPr/>
                      <p:nvPr/>
                    </p:nvPicPr>
                    <p:blipFill>
                      <a:blip r:embed="rId3"/>
                      <a:stretch>
                        <a:fillRect/>
                      </a:stretch>
                    </p:blipFill>
                    <p:spPr>
                      <a:xfrm>
                        <a:off x="360022" y="1575065"/>
                        <a:ext cx="11239500" cy="939800"/>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3CDDFE2C-7936-ABFE-F3A1-7004CC96A449}"/>
              </a:ext>
            </a:extLst>
          </p:cNvPr>
          <p:cNvSpPr txBox="1"/>
          <p:nvPr/>
        </p:nvSpPr>
        <p:spPr>
          <a:xfrm>
            <a:off x="291023" y="2629780"/>
            <a:ext cx="5804977" cy="307777"/>
          </a:xfrm>
          <a:prstGeom prst="rect">
            <a:avLst/>
          </a:prstGeom>
          <a:noFill/>
        </p:spPr>
        <p:txBody>
          <a:bodyPr wrap="square" rtlCol="0">
            <a:spAutoFit/>
          </a:bodyPr>
          <a:lstStyle/>
          <a:p>
            <a:r>
              <a:rPr lang="en-US" sz="1400"/>
              <a:t>then add in factors excluding scattering if state chunk is occupied,</a:t>
            </a:r>
            <a:endParaRPr lang="en-US"/>
          </a:p>
        </p:txBody>
      </p:sp>
      <p:sp>
        <p:nvSpPr>
          <p:cNvPr id="16" name="TextBox 15">
            <a:extLst>
              <a:ext uri="{FF2B5EF4-FFF2-40B4-BE49-F238E27FC236}">
                <a16:creationId xmlns:a16="http://schemas.microsoft.com/office/drawing/2014/main" id="{0933331F-BBFB-E672-E143-1CBC2806B234}"/>
              </a:ext>
            </a:extLst>
          </p:cNvPr>
          <p:cNvSpPr txBox="1"/>
          <p:nvPr/>
        </p:nvSpPr>
        <p:spPr>
          <a:xfrm>
            <a:off x="291023" y="3953283"/>
            <a:ext cx="11372242" cy="307777"/>
          </a:xfrm>
          <a:prstGeom prst="rect">
            <a:avLst/>
          </a:prstGeom>
          <a:noFill/>
        </p:spPr>
        <p:txBody>
          <a:bodyPr wrap="square" rtlCol="0">
            <a:spAutoFit/>
          </a:bodyPr>
          <a:lstStyle/>
          <a:p>
            <a:r>
              <a:rPr lang="en-US" sz="1400"/>
              <a:t>then convert to densities: f(r,k,t) </a:t>
            </a:r>
            <a:r>
              <a:rPr lang="en-US" sz="1400">
                <a:sym typeface="Wingdings" panose="05000000000000000000" pitchFamily="2" charset="2"/>
              </a:rPr>
              <a:t> f(r,k,t)</a:t>
            </a:r>
            <a:r>
              <a:rPr lang="el-GR" sz="1400">
                <a:latin typeface="Calibri" panose="020F0502020204030204" pitchFamily="34" charset="0"/>
                <a:cs typeface="Calibri" panose="020F0502020204030204" pitchFamily="34" charset="0"/>
              </a:rPr>
              <a:t> 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r</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 and W(k-&gt;k’) -&gt; W(k-&gt;k’)</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 and use </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r</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 = (2πħ)</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  And presuming TRS, we still get the same thing,</a:t>
            </a:r>
            <a:endParaRPr lang="en-US" sz="1400"/>
          </a:p>
        </p:txBody>
      </p:sp>
      <p:graphicFrame>
        <p:nvGraphicFramePr>
          <p:cNvPr id="18" name="Object 17">
            <a:extLst>
              <a:ext uri="{FF2B5EF4-FFF2-40B4-BE49-F238E27FC236}">
                <a16:creationId xmlns:a16="http://schemas.microsoft.com/office/drawing/2014/main" id="{83D81443-FB0C-A159-584E-EA42385B175A}"/>
              </a:ext>
            </a:extLst>
          </p:cNvPr>
          <p:cNvGraphicFramePr>
            <a:graphicFrameLocks noChangeAspect="1"/>
          </p:cNvGraphicFramePr>
          <p:nvPr>
            <p:extLst>
              <p:ext uri="{D42A27DB-BD31-4B8C-83A1-F6EECF244321}">
                <p14:modId xmlns:p14="http://schemas.microsoft.com/office/powerpoint/2010/main" val="3731842601"/>
              </p:ext>
            </p:extLst>
          </p:nvPr>
        </p:nvGraphicFramePr>
        <p:xfrm>
          <a:off x="5144829" y="5445550"/>
          <a:ext cx="2534007" cy="507856"/>
        </p:xfrm>
        <a:graphic>
          <a:graphicData uri="http://schemas.openxmlformats.org/presentationml/2006/ole">
            <mc:AlternateContent xmlns:mc="http://schemas.openxmlformats.org/markup-compatibility/2006">
              <mc:Choice xmlns:v="urn:schemas-microsoft-com:vml" Requires="v">
                <p:oleObj name="Equation" r:id="rId4" imgW="1968480" imgH="393480" progId="Equation.DSMT4">
                  <p:embed/>
                </p:oleObj>
              </mc:Choice>
              <mc:Fallback>
                <p:oleObj name="Equation" r:id="rId4" imgW="1968480" imgH="393480" progId="Equation.DSMT4">
                  <p:embed/>
                  <p:pic>
                    <p:nvPicPr>
                      <p:cNvPr id="18" name="Object 17">
                        <a:extLst>
                          <a:ext uri="{FF2B5EF4-FFF2-40B4-BE49-F238E27FC236}">
                            <a16:creationId xmlns:a16="http://schemas.microsoft.com/office/drawing/2014/main" id="{83D81443-FB0C-A159-584E-EA42385B175A}"/>
                          </a:ext>
                        </a:extLst>
                      </p:cNvPr>
                      <p:cNvPicPr/>
                      <p:nvPr/>
                    </p:nvPicPr>
                    <p:blipFill>
                      <a:blip r:embed="rId5"/>
                      <a:stretch>
                        <a:fillRect/>
                      </a:stretch>
                    </p:blipFill>
                    <p:spPr>
                      <a:xfrm>
                        <a:off x="5144829" y="5445550"/>
                        <a:ext cx="2534007" cy="507856"/>
                      </a:xfrm>
                      <a:prstGeom prst="rect">
                        <a:avLst/>
                      </a:prstGeom>
                      <a:ln>
                        <a:solidFill>
                          <a:srgbClr val="FF0000"/>
                        </a:solidFill>
                      </a:ln>
                    </p:spPr>
                  </p:pic>
                </p:oleObj>
              </mc:Fallback>
            </mc:AlternateContent>
          </a:graphicData>
        </a:graphic>
      </p:graphicFrame>
      <p:graphicFrame>
        <p:nvGraphicFramePr>
          <p:cNvPr id="3" name="Object 2">
            <a:extLst>
              <a:ext uri="{FF2B5EF4-FFF2-40B4-BE49-F238E27FC236}">
                <a16:creationId xmlns:a16="http://schemas.microsoft.com/office/drawing/2014/main" id="{E7FC30AA-AE11-83D5-67B7-E2FD8258607A}"/>
              </a:ext>
            </a:extLst>
          </p:cNvPr>
          <p:cNvGraphicFramePr>
            <a:graphicFrameLocks noChangeAspect="1"/>
          </p:cNvGraphicFramePr>
          <p:nvPr>
            <p:extLst>
              <p:ext uri="{D42A27DB-BD31-4B8C-83A1-F6EECF244321}">
                <p14:modId xmlns:p14="http://schemas.microsoft.com/office/powerpoint/2010/main" val="2219828126"/>
              </p:ext>
            </p:extLst>
          </p:nvPr>
        </p:nvGraphicFramePr>
        <p:xfrm>
          <a:off x="360022" y="3100675"/>
          <a:ext cx="8499475" cy="658812"/>
        </p:xfrm>
        <a:graphic>
          <a:graphicData uri="http://schemas.openxmlformats.org/presentationml/2006/ole">
            <mc:AlternateContent xmlns:mc="http://schemas.openxmlformats.org/markup-compatibility/2006">
              <mc:Choice xmlns:v="urn:schemas-microsoft-com:vml" Requires="v">
                <p:oleObj name="Equation" r:id="rId6" imgW="6553080" imgH="507960" progId="Equation.DSMT4">
                  <p:embed/>
                </p:oleObj>
              </mc:Choice>
              <mc:Fallback>
                <p:oleObj name="Equation" r:id="rId6" imgW="6553080" imgH="507960" progId="Equation.DSMT4">
                  <p:embed/>
                  <p:pic>
                    <p:nvPicPr>
                      <p:cNvPr id="0" name=""/>
                      <p:cNvPicPr/>
                      <p:nvPr/>
                    </p:nvPicPr>
                    <p:blipFill>
                      <a:blip r:embed="rId7"/>
                      <a:stretch>
                        <a:fillRect/>
                      </a:stretch>
                    </p:blipFill>
                    <p:spPr>
                      <a:xfrm>
                        <a:off x="360022" y="3100675"/>
                        <a:ext cx="8499475" cy="658812"/>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456E4EED-20C2-D813-F44B-D96E6D7EBC34}"/>
              </a:ext>
            </a:extLst>
          </p:cNvPr>
          <p:cNvGraphicFramePr>
            <a:graphicFrameLocks noChangeAspect="1"/>
          </p:cNvGraphicFramePr>
          <p:nvPr>
            <p:extLst>
              <p:ext uri="{D42A27DB-BD31-4B8C-83A1-F6EECF244321}">
                <p14:modId xmlns:p14="http://schemas.microsoft.com/office/powerpoint/2010/main" val="1746009819"/>
              </p:ext>
            </p:extLst>
          </p:nvPr>
        </p:nvGraphicFramePr>
        <p:xfrm>
          <a:off x="360022" y="4535245"/>
          <a:ext cx="7649490" cy="512615"/>
        </p:xfrm>
        <a:graphic>
          <a:graphicData uri="http://schemas.openxmlformats.org/presentationml/2006/ole">
            <mc:AlternateContent xmlns:mc="http://schemas.openxmlformats.org/markup-compatibility/2006">
              <mc:Choice xmlns:v="urn:schemas-microsoft-com:vml" Requires="v">
                <p:oleObj name="Equation" r:id="rId8" imgW="6112129" imgH="410267" progId="Equation.DSMT4">
                  <p:embed/>
                </p:oleObj>
              </mc:Choice>
              <mc:Fallback>
                <p:oleObj name="Equation" r:id="rId8" imgW="6112129" imgH="410267" progId="Equation.DSMT4">
                  <p:embed/>
                  <p:pic>
                    <p:nvPicPr>
                      <p:cNvPr id="0" name=""/>
                      <p:cNvPicPr/>
                      <p:nvPr/>
                    </p:nvPicPr>
                    <p:blipFill>
                      <a:blip r:embed="rId9"/>
                      <a:stretch>
                        <a:fillRect/>
                      </a:stretch>
                    </p:blipFill>
                    <p:spPr>
                      <a:xfrm>
                        <a:off x="360022" y="4535245"/>
                        <a:ext cx="7649490" cy="512615"/>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D0BB0892-2284-C72C-1C06-2D1A97BEAC61}"/>
              </a:ext>
            </a:extLst>
          </p:cNvPr>
          <p:cNvSpPr txBox="1"/>
          <p:nvPr/>
        </p:nvSpPr>
        <p:spPr>
          <a:xfrm>
            <a:off x="8043170" y="5544459"/>
            <a:ext cx="2603060" cy="307777"/>
          </a:xfrm>
          <a:prstGeom prst="rect">
            <a:avLst/>
          </a:prstGeom>
          <a:noFill/>
        </p:spPr>
        <p:txBody>
          <a:bodyPr wrap="square" rtlCol="0">
            <a:spAutoFit/>
          </a:bodyPr>
          <a:lstStyle/>
          <a:p>
            <a:r>
              <a:rPr lang="en-US" sz="1400"/>
              <a:t>spin-independent W is this guy.</a:t>
            </a:r>
            <a:endParaRPr lang="en-US"/>
          </a:p>
        </p:txBody>
      </p:sp>
      <mc:AlternateContent xmlns:mc="http://schemas.openxmlformats.org/markup-compatibility/2006" xmlns:p14="http://schemas.microsoft.com/office/powerpoint/2010/main">
        <mc:Choice Requires="p14">
          <p:contentPart p14:bwMode="auto" r:id="rId10">
            <p14:nvContentPartPr>
              <p14:cNvPr id="10" name="Ink 9">
                <a:extLst>
                  <a:ext uri="{FF2B5EF4-FFF2-40B4-BE49-F238E27FC236}">
                    <a16:creationId xmlns:a16="http://schemas.microsoft.com/office/drawing/2014/main" id="{299AD797-01DD-F38E-D4B8-E2183915C818}"/>
                  </a:ext>
                </a:extLst>
              </p14:cNvPr>
              <p14:cNvContentPartPr/>
              <p14:nvPr/>
            </p14:nvContentPartPr>
            <p14:xfrm>
              <a:off x="5252716" y="5113190"/>
              <a:ext cx="338040" cy="174960"/>
            </p14:xfrm>
          </p:contentPart>
        </mc:Choice>
        <mc:Fallback xmlns="">
          <p:pic>
            <p:nvPicPr>
              <p:cNvPr id="10" name="Ink 9">
                <a:extLst>
                  <a:ext uri="{FF2B5EF4-FFF2-40B4-BE49-F238E27FC236}">
                    <a16:creationId xmlns:a16="http://schemas.microsoft.com/office/drawing/2014/main" id="{299AD797-01DD-F38E-D4B8-E2183915C818}"/>
                  </a:ext>
                </a:extLst>
              </p:cNvPr>
              <p:cNvPicPr/>
              <p:nvPr/>
            </p:nvPicPr>
            <p:blipFill>
              <a:blip r:embed="rId11"/>
              <a:stretch>
                <a:fillRect/>
              </a:stretch>
            </p:blipFill>
            <p:spPr>
              <a:xfrm>
                <a:off x="5244076" y="5104190"/>
                <a:ext cx="355680" cy="192600"/>
              </a:xfrm>
              <a:prstGeom prst="rect">
                <a:avLst/>
              </a:prstGeom>
            </p:spPr>
          </p:pic>
        </mc:Fallback>
      </mc:AlternateContent>
    </p:spTree>
    <p:extLst>
      <p:ext uri="{BB962C8B-B14F-4D97-AF65-F5344CB8AC3E}">
        <p14:creationId xmlns:p14="http://schemas.microsoft.com/office/powerpoint/2010/main" val="253715541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876366" y="182568"/>
            <a:ext cx="5397623" cy="584775"/>
          </a:xfrm>
          <a:prstGeom prst="rect">
            <a:avLst/>
          </a:prstGeom>
          <a:noFill/>
        </p:spPr>
        <p:txBody>
          <a:bodyPr wrap="square" rtlCol="0">
            <a:spAutoFit/>
          </a:bodyPr>
          <a:lstStyle/>
          <a:p>
            <a:r>
              <a:rPr lang="en-US" sz="3200" b="1" u="sng"/>
              <a:t>Classical NESM (Boltzman 1PI)</a:t>
            </a:r>
          </a:p>
        </p:txBody>
      </p:sp>
      <p:sp>
        <p:nvSpPr>
          <p:cNvPr id="5" name="TextBox 4">
            <a:extLst>
              <a:ext uri="{FF2B5EF4-FFF2-40B4-BE49-F238E27FC236}">
                <a16:creationId xmlns:a16="http://schemas.microsoft.com/office/drawing/2014/main" id="{15DEC327-9DDA-4E6E-9F1B-83401B8588F0}"/>
              </a:ext>
            </a:extLst>
          </p:cNvPr>
          <p:cNvSpPr txBox="1"/>
          <p:nvPr/>
        </p:nvSpPr>
        <p:spPr>
          <a:xfrm>
            <a:off x="116074" y="1035373"/>
            <a:ext cx="11561051" cy="800219"/>
          </a:xfrm>
          <a:prstGeom prst="rect">
            <a:avLst/>
          </a:prstGeom>
          <a:noFill/>
        </p:spPr>
        <p:txBody>
          <a:bodyPr wrap="square" rtlCol="0">
            <a:spAutoFit/>
          </a:bodyPr>
          <a:lstStyle/>
          <a:p>
            <a:r>
              <a:rPr lang="en-US" b="1"/>
              <a:t>Boltzman 1PI Solution</a:t>
            </a:r>
            <a:endParaRPr lang="en-US" sz="1400" b="1"/>
          </a:p>
          <a:p>
            <a:r>
              <a:rPr lang="en-US" sz="1400"/>
              <a:t>Going to throw in some random-ish comments.  First, when we solve the 1PI equation perturbatively, we more or less get the same thing as the RTI, to first order in gradients, except with an explicit formula for the scattering time, which is actually the energy transport time (or rather rate).</a:t>
            </a:r>
            <a:endParaRPr lang="en-US" sz="1600"/>
          </a:p>
        </p:txBody>
      </p:sp>
      <p:graphicFrame>
        <p:nvGraphicFramePr>
          <p:cNvPr id="4" name="Object 3">
            <a:extLst>
              <a:ext uri="{FF2B5EF4-FFF2-40B4-BE49-F238E27FC236}">
                <a16:creationId xmlns:a16="http://schemas.microsoft.com/office/drawing/2014/main" id="{9746D325-DE3A-45B9-B1FD-8C74A50B1641}"/>
              </a:ext>
            </a:extLst>
          </p:cNvPr>
          <p:cNvGraphicFramePr>
            <a:graphicFrameLocks noChangeAspect="1"/>
          </p:cNvGraphicFramePr>
          <p:nvPr>
            <p:extLst>
              <p:ext uri="{D42A27DB-BD31-4B8C-83A1-F6EECF244321}">
                <p14:modId xmlns:p14="http://schemas.microsoft.com/office/powerpoint/2010/main" val="245284535"/>
              </p:ext>
            </p:extLst>
          </p:nvPr>
        </p:nvGraphicFramePr>
        <p:xfrm>
          <a:off x="271893" y="3242621"/>
          <a:ext cx="3849688" cy="519112"/>
        </p:xfrm>
        <a:graphic>
          <a:graphicData uri="http://schemas.openxmlformats.org/presentationml/2006/ole">
            <mc:AlternateContent xmlns:mc="http://schemas.openxmlformats.org/markup-compatibility/2006">
              <mc:Choice xmlns:v="urn:schemas-microsoft-com:vml" Requires="v">
                <p:oleObj name="Equation" r:id="rId2" imgW="3149280" imgH="431640" progId="Equation.DSMT4">
                  <p:embed/>
                </p:oleObj>
              </mc:Choice>
              <mc:Fallback>
                <p:oleObj name="Equation" r:id="rId2" imgW="3149280" imgH="431640" progId="Equation.DSMT4">
                  <p:embed/>
                  <p:pic>
                    <p:nvPicPr>
                      <p:cNvPr id="4" name="Object 3">
                        <a:extLst>
                          <a:ext uri="{FF2B5EF4-FFF2-40B4-BE49-F238E27FC236}">
                            <a16:creationId xmlns:a16="http://schemas.microsoft.com/office/drawing/2014/main" id="{9746D325-DE3A-45B9-B1FD-8C74A50B1641}"/>
                          </a:ext>
                        </a:extLst>
                      </p:cNvPr>
                      <p:cNvPicPr>
                        <a:picLocks noChangeAspect="1" noChangeArrowheads="1"/>
                      </p:cNvPicPr>
                      <p:nvPr/>
                    </p:nvPicPr>
                    <p:blipFill>
                      <a:blip r:embed="rId3"/>
                      <a:srcRect/>
                      <a:stretch>
                        <a:fillRect/>
                      </a:stretch>
                    </p:blipFill>
                    <p:spPr bwMode="auto">
                      <a:xfrm>
                        <a:off x="271893" y="3242621"/>
                        <a:ext cx="3849688" cy="519112"/>
                      </a:xfrm>
                      <a:prstGeom prst="rect">
                        <a:avLst/>
                      </a:prstGeom>
                      <a:solidFill>
                        <a:schemeClr val="accent1">
                          <a:alpha val="21000"/>
                        </a:schemeClr>
                      </a:solidFill>
                    </p:spPr>
                  </p:pic>
                </p:oleObj>
              </mc:Fallback>
            </mc:AlternateContent>
          </a:graphicData>
        </a:graphic>
      </p:graphicFrame>
      <p:grpSp>
        <p:nvGrpSpPr>
          <p:cNvPr id="83" name="Group 82">
            <a:extLst>
              <a:ext uri="{FF2B5EF4-FFF2-40B4-BE49-F238E27FC236}">
                <a16:creationId xmlns:a16="http://schemas.microsoft.com/office/drawing/2014/main" id="{B7E65DA0-2E52-4FC9-B1F2-AD2149D0BD70}"/>
              </a:ext>
            </a:extLst>
          </p:cNvPr>
          <p:cNvGrpSpPr/>
          <p:nvPr/>
        </p:nvGrpSpPr>
        <p:grpSpPr>
          <a:xfrm>
            <a:off x="5689864" y="2116687"/>
            <a:ext cx="360" cy="360"/>
            <a:chOff x="5699195" y="1819468"/>
            <a:chExt cx="360" cy="360"/>
          </a:xfrm>
        </p:grpSpPr>
        <mc:AlternateContent xmlns:mc="http://schemas.openxmlformats.org/markup-compatibility/2006" xmlns:p14="http://schemas.microsoft.com/office/powerpoint/2010/main">
          <mc:Choice Requires="p14">
            <p:contentPart p14:bwMode="auto" r:id="rId4">
              <p14:nvContentPartPr>
                <p14:cNvPr id="81" name="Ink 80">
                  <a:extLst>
                    <a:ext uri="{FF2B5EF4-FFF2-40B4-BE49-F238E27FC236}">
                      <a16:creationId xmlns:a16="http://schemas.microsoft.com/office/drawing/2014/main" id="{AC9A45D7-2FDC-4484-8736-DC14453CA3DD}"/>
                    </a:ext>
                  </a:extLst>
                </p14:cNvPr>
                <p14:cNvContentPartPr/>
                <p14:nvPr/>
              </p14:nvContentPartPr>
              <p14:xfrm>
                <a:off x="5699195" y="1819468"/>
                <a:ext cx="360" cy="360"/>
              </p14:xfrm>
            </p:contentPart>
          </mc:Choice>
          <mc:Fallback xmlns="">
            <p:pic>
              <p:nvPicPr>
                <p:cNvPr id="81" name="Ink 80">
                  <a:extLst>
                    <a:ext uri="{FF2B5EF4-FFF2-40B4-BE49-F238E27FC236}">
                      <a16:creationId xmlns:a16="http://schemas.microsoft.com/office/drawing/2014/main" id="{AC9A45D7-2FDC-4484-8736-DC14453CA3DD}"/>
                    </a:ext>
                  </a:extLst>
                </p:cNvPr>
                <p:cNvPicPr/>
                <p:nvPr/>
              </p:nvPicPr>
              <p:blipFill>
                <a:blip r:embed="rId56"/>
                <a:stretch>
                  <a:fillRect/>
                </a:stretch>
              </p:blipFill>
              <p:spPr>
                <a:xfrm>
                  <a:off x="5694875" y="1815148"/>
                  <a:ext cx="9000" cy="900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82" name="Ink 81">
                  <a:extLst>
                    <a:ext uri="{FF2B5EF4-FFF2-40B4-BE49-F238E27FC236}">
                      <a16:creationId xmlns:a16="http://schemas.microsoft.com/office/drawing/2014/main" id="{837BE1B0-D445-46BC-8A43-A5BED9F5B01A}"/>
                    </a:ext>
                  </a:extLst>
                </p14:cNvPr>
                <p14:cNvContentPartPr/>
                <p14:nvPr/>
              </p14:nvContentPartPr>
              <p14:xfrm>
                <a:off x="5699195" y="1819468"/>
                <a:ext cx="360" cy="360"/>
              </p14:xfrm>
            </p:contentPart>
          </mc:Choice>
          <mc:Fallback xmlns="">
            <p:pic>
              <p:nvPicPr>
                <p:cNvPr id="82" name="Ink 81">
                  <a:extLst>
                    <a:ext uri="{FF2B5EF4-FFF2-40B4-BE49-F238E27FC236}">
                      <a16:creationId xmlns:a16="http://schemas.microsoft.com/office/drawing/2014/main" id="{837BE1B0-D445-46BC-8A43-A5BED9F5B01A}"/>
                    </a:ext>
                  </a:extLst>
                </p:cNvPr>
                <p:cNvPicPr/>
                <p:nvPr/>
              </p:nvPicPr>
              <p:blipFill>
                <a:blip r:embed="rId56"/>
                <a:stretch>
                  <a:fillRect/>
                </a:stretch>
              </p:blipFill>
              <p:spPr>
                <a:xfrm>
                  <a:off x="5694875" y="1815148"/>
                  <a:ext cx="9000" cy="9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8">
            <p14:nvContentPartPr>
              <p14:cNvPr id="89" name="Ink 88">
                <a:extLst>
                  <a:ext uri="{FF2B5EF4-FFF2-40B4-BE49-F238E27FC236}">
                    <a16:creationId xmlns:a16="http://schemas.microsoft.com/office/drawing/2014/main" id="{7ADB87F2-9A04-414B-A436-6DBEA2201BB5}"/>
                  </a:ext>
                </a:extLst>
              </p14:cNvPr>
              <p14:cNvContentPartPr/>
              <p14:nvPr/>
            </p14:nvContentPartPr>
            <p14:xfrm>
              <a:off x="10288504" y="1903567"/>
              <a:ext cx="360" cy="360"/>
            </p14:xfrm>
          </p:contentPart>
        </mc:Choice>
        <mc:Fallback xmlns="">
          <p:pic>
            <p:nvPicPr>
              <p:cNvPr id="89" name="Ink 88">
                <a:extLst>
                  <a:ext uri="{FF2B5EF4-FFF2-40B4-BE49-F238E27FC236}">
                    <a16:creationId xmlns:a16="http://schemas.microsoft.com/office/drawing/2014/main" id="{7ADB87F2-9A04-414B-A436-6DBEA2201BB5}"/>
                  </a:ext>
                </a:extLst>
              </p:cNvPr>
              <p:cNvPicPr/>
              <p:nvPr/>
            </p:nvPicPr>
            <p:blipFill>
              <a:blip r:embed="rId59"/>
              <a:stretch>
                <a:fillRect/>
              </a:stretch>
            </p:blipFill>
            <p:spPr>
              <a:xfrm>
                <a:off x="10284184" y="1899247"/>
                <a:ext cx="9000" cy="9000"/>
              </a:xfrm>
              <a:prstGeom prst="rect">
                <a:avLst/>
              </a:prstGeom>
            </p:spPr>
          </p:pic>
        </mc:Fallback>
      </mc:AlternateContent>
      <p:graphicFrame>
        <p:nvGraphicFramePr>
          <p:cNvPr id="6" name="Object 5">
            <a:extLst>
              <a:ext uri="{FF2B5EF4-FFF2-40B4-BE49-F238E27FC236}">
                <a16:creationId xmlns:a16="http://schemas.microsoft.com/office/drawing/2014/main" id="{542304A0-F918-4D61-B40D-A8FEB00EFD2E}"/>
              </a:ext>
            </a:extLst>
          </p:cNvPr>
          <p:cNvGraphicFramePr>
            <a:graphicFrameLocks noChangeAspect="1"/>
          </p:cNvGraphicFramePr>
          <p:nvPr>
            <p:extLst>
              <p:ext uri="{D42A27DB-BD31-4B8C-83A1-F6EECF244321}">
                <p14:modId xmlns:p14="http://schemas.microsoft.com/office/powerpoint/2010/main" val="909740947"/>
              </p:ext>
            </p:extLst>
          </p:nvPr>
        </p:nvGraphicFramePr>
        <p:xfrm>
          <a:off x="228041" y="2084017"/>
          <a:ext cx="4733403" cy="516128"/>
        </p:xfrm>
        <a:graphic>
          <a:graphicData uri="http://schemas.openxmlformats.org/presentationml/2006/ole">
            <mc:AlternateContent xmlns:mc="http://schemas.openxmlformats.org/markup-compatibility/2006">
              <mc:Choice xmlns:v="urn:schemas-microsoft-com:vml" Requires="v">
                <p:oleObj name="Equation" r:id="rId60" imgW="3911400" imgH="431640" progId="Equation.DSMT4">
                  <p:embed/>
                </p:oleObj>
              </mc:Choice>
              <mc:Fallback>
                <p:oleObj name="Equation" r:id="rId60" imgW="3911400" imgH="431640" progId="Equation.DSMT4">
                  <p:embed/>
                  <p:pic>
                    <p:nvPicPr>
                      <p:cNvPr id="0" name="Object 1"/>
                      <p:cNvPicPr>
                        <a:picLocks noChangeAspect="1" noChangeArrowheads="1"/>
                      </p:cNvPicPr>
                      <p:nvPr/>
                    </p:nvPicPr>
                    <p:blipFill>
                      <a:blip r:embed="rId61"/>
                      <a:srcRect/>
                      <a:stretch>
                        <a:fillRect/>
                      </a:stretch>
                    </p:blipFill>
                    <p:spPr bwMode="auto">
                      <a:xfrm>
                        <a:off x="228041" y="2084017"/>
                        <a:ext cx="4733403" cy="516128"/>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6D24B23E-912C-4465-9763-66809FF8FF5C}"/>
              </a:ext>
            </a:extLst>
          </p:cNvPr>
          <p:cNvSpPr txBox="1"/>
          <p:nvPr/>
        </p:nvSpPr>
        <p:spPr>
          <a:xfrm>
            <a:off x="182933" y="2780595"/>
            <a:ext cx="7966077" cy="307777"/>
          </a:xfrm>
          <a:prstGeom prst="rect">
            <a:avLst/>
          </a:prstGeom>
          <a:noFill/>
        </p:spPr>
        <p:txBody>
          <a:bodyPr wrap="square" rtlCol="0">
            <a:spAutoFit/>
          </a:bodyPr>
          <a:lstStyle/>
          <a:p>
            <a:r>
              <a:rPr lang="en-US" sz="1400"/>
              <a:t>For what it’s worth, if we have a hard core interaction, then the integral just gives us </a:t>
            </a:r>
            <a:r>
              <a:rPr lang="el-GR" sz="1400"/>
              <a:t>σ</a:t>
            </a:r>
            <a:r>
              <a:rPr lang="en-US" sz="1400"/>
              <a:t>.  And we’re left with:</a:t>
            </a:r>
          </a:p>
        </p:txBody>
      </p:sp>
    </p:spTree>
    <p:extLst>
      <p:ext uri="{BB962C8B-B14F-4D97-AF65-F5344CB8AC3E}">
        <p14:creationId xmlns:p14="http://schemas.microsoft.com/office/powerpoint/2010/main" val="3316976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4044099" y="74352"/>
            <a:ext cx="4509966" cy="523221"/>
          </a:xfrm>
        </p:spPr>
        <p:txBody>
          <a:bodyPr>
            <a:normAutofit fontScale="90000"/>
          </a:bodyPr>
          <a:lstStyle/>
          <a:p>
            <a:r>
              <a:rPr lang="en-US" sz="3200" b="1" u="sng">
                <a:latin typeface="+mn-lt"/>
              </a:rPr>
              <a:t>Ensembles and Formalism</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274946" y="698564"/>
            <a:ext cx="10989684" cy="1015663"/>
          </a:xfrm>
          <a:prstGeom prst="rect">
            <a:avLst/>
          </a:prstGeom>
          <a:noFill/>
        </p:spPr>
        <p:txBody>
          <a:bodyPr wrap="square" rtlCol="0">
            <a:spAutoFit/>
          </a:bodyPr>
          <a:lstStyle/>
          <a:p>
            <a:r>
              <a:rPr lang="en-US" b="1"/>
              <a:t>Independent Fermions/Bosons</a:t>
            </a:r>
            <a:endParaRPr lang="en-US"/>
          </a:p>
          <a:p>
            <a:r>
              <a:rPr lang="en-US" sz="1400"/>
              <a:t>Now let’s see if we can simplify our formula for independent fermions or bosons. And the many body states can be labelled with single particle occupation numbers which can go from 0 to ∞ in the boson case, or 0 to 1 in the fermion case.  We’ll label the states from 1 to M.  And the Hamiltonian will be given by:</a:t>
            </a:r>
          </a:p>
        </p:txBody>
      </p:sp>
      <p:graphicFrame>
        <p:nvGraphicFramePr>
          <p:cNvPr id="10" name="Object 9">
            <a:extLst>
              <a:ext uri="{FF2B5EF4-FFF2-40B4-BE49-F238E27FC236}">
                <a16:creationId xmlns:a16="http://schemas.microsoft.com/office/drawing/2014/main" id="{B6D02367-B94B-49F3-AE46-C90ACF35A283}"/>
              </a:ext>
            </a:extLst>
          </p:cNvPr>
          <p:cNvGraphicFramePr>
            <a:graphicFrameLocks noChangeAspect="1"/>
          </p:cNvGraphicFramePr>
          <p:nvPr>
            <p:extLst>
              <p:ext uri="{D42A27DB-BD31-4B8C-83A1-F6EECF244321}">
                <p14:modId xmlns:p14="http://schemas.microsoft.com/office/powerpoint/2010/main" val="3185491594"/>
              </p:ext>
            </p:extLst>
          </p:nvPr>
        </p:nvGraphicFramePr>
        <p:xfrm>
          <a:off x="333314" y="2928081"/>
          <a:ext cx="5859463" cy="1758950"/>
        </p:xfrm>
        <a:graphic>
          <a:graphicData uri="http://schemas.openxmlformats.org/presentationml/2006/ole">
            <mc:AlternateContent xmlns:mc="http://schemas.openxmlformats.org/markup-compatibility/2006">
              <mc:Choice xmlns:v="urn:schemas-microsoft-com:vml" Requires="v">
                <p:oleObj name="Equation" r:id="rId3" imgW="4660560" imgH="1396800" progId="Equation.DSMT4">
                  <p:embed/>
                </p:oleObj>
              </mc:Choice>
              <mc:Fallback>
                <p:oleObj name="Equation" r:id="rId3" imgW="4660560" imgH="1396800" progId="Equation.DSMT4">
                  <p:embed/>
                  <p:pic>
                    <p:nvPicPr>
                      <p:cNvPr id="6" name="Object 5">
                        <a:extLst>
                          <a:ext uri="{FF2B5EF4-FFF2-40B4-BE49-F238E27FC236}">
                            <a16:creationId xmlns:a16="http://schemas.microsoft.com/office/drawing/2014/main" id="{0873D6F0-A831-4F9B-864E-5BF5146BB7F4}"/>
                          </a:ext>
                        </a:extLst>
                      </p:cNvPr>
                      <p:cNvPicPr>
                        <a:picLocks noChangeAspect="1" noChangeArrowheads="1"/>
                      </p:cNvPicPr>
                      <p:nvPr/>
                    </p:nvPicPr>
                    <p:blipFill>
                      <a:blip r:embed="rId4"/>
                      <a:srcRect/>
                      <a:stretch>
                        <a:fillRect/>
                      </a:stretch>
                    </p:blipFill>
                    <p:spPr bwMode="auto">
                      <a:xfrm>
                        <a:off x="333314" y="2928081"/>
                        <a:ext cx="5859463" cy="1758950"/>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C2F4B16D-808E-4970-BA53-E589715EEA13}"/>
              </a:ext>
            </a:extLst>
          </p:cNvPr>
          <p:cNvGraphicFramePr>
            <a:graphicFrameLocks noChangeAspect="1"/>
          </p:cNvGraphicFramePr>
          <p:nvPr>
            <p:extLst>
              <p:ext uri="{D42A27DB-BD31-4B8C-83A1-F6EECF244321}">
                <p14:modId xmlns:p14="http://schemas.microsoft.com/office/powerpoint/2010/main" val="365651781"/>
              </p:ext>
            </p:extLst>
          </p:nvPr>
        </p:nvGraphicFramePr>
        <p:xfrm>
          <a:off x="333375" y="1733550"/>
          <a:ext cx="2774950" cy="584200"/>
        </p:xfrm>
        <a:graphic>
          <a:graphicData uri="http://schemas.openxmlformats.org/presentationml/2006/ole">
            <mc:AlternateContent xmlns:mc="http://schemas.openxmlformats.org/markup-compatibility/2006">
              <mc:Choice xmlns:v="urn:schemas-microsoft-com:vml" Requires="v">
                <p:oleObj name="Equation" r:id="rId5" imgW="2044440" imgH="431640" progId="Equation.DSMT4">
                  <p:embed/>
                </p:oleObj>
              </mc:Choice>
              <mc:Fallback>
                <p:oleObj name="Equation" r:id="rId5" imgW="2044440" imgH="431640" progId="Equation.DSMT4">
                  <p:embed/>
                  <p:pic>
                    <p:nvPicPr>
                      <p:cNvPr id="0" name="Object 9"/>
                      <p:cNvPicPr>
                        <a:picLocks noChangeAspect="1" noChangeArrowheads="1"/>
                      </p:cNvPicPr>
                      <p:nvPr/>
                    </p:nvPicPr>
                    <p:blipFill>
                      <a:blip r:embed="rId6"/>
                      <a:srcRect/>
                      <a:stretch>
                        <a:fillRect/>
                      </a:stretch>
                    </p:blipFill>
                    <p:spPr bwMode="auto">
                      <a:xfrm>
                        <a:off x="333375" y="1733550"/>
                        <a:ext cx="2774950" cy="584200"/>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F8E82BBF-DB55-4F55-94C0-E3A7FF10176D}"/>
              </a:ext>
            </a:extLst>
          </p:cNvPr>
          <p:cNvSpPr txBox="1"/>
          <p:nvPr/>
        </p:nvSpPr>
        <p:spPr>
          <a:xfrm>
            <a:off x="274946" y="2354511"/>
            <a:ext cx="10724090" cy="307777"/>
          </a:xfrm>
          <a:prstGeom prst="rect">
            <a:avLst/>
          </a:prstGeom>
          <a:noFill/>
        </p:spPr>
        <p:txBody>
          <a:bodyPr wrap="none" rtlCol="0">
            <a:spAutoFit/>
          </a:bodyPr>
          <a:lstStyle/>
          <a:p>
            <a:r>
              <a:rPr lang="en-US" sz="1400"/>
              <a:t>It’s easiest to get the grand partition function in this case, which will amount to summing over all energies of all occupation numbers.  We’ll have:</a:t>
            </a:r>
            <a:endParaRPr lang="en-US"/>
          </a:p>
        </p:txBody>
      </p:sp>
      <p:graphicFrame>
        <p:nvGraphicFramePr>
          <p:cNvPr id="18" name="Object 17">
            <a:extLst>
              <a:ext uri="{FF2B5EF4-FFF2-40B4-BE49-F238E27FC236}">
                <a16:creationId xmlns:a16="http://schemas.microsoft.com/office/drawing/2014/main" id="{69D37934-2EC8-4929-AC96-2D9DCE66CE8D}"/>
              </a:ext>
            </a:extLst>
          </p:cNvPr>
          <p:cNvGraphicFramePr>
            <a:graphicFrameLocks noChangeAspect="1"/>
          </p:cNvGraphicFramePr>
          <p:nvPr>
            <p:extLst>
              <p:ext uri="{D42A27DB-BD31-4B8C-83A1-F6EECF244321}">
                <p14:modId xmlns:p14="http://schemas.microsoft.com/office/powerpoint/2010/main" val="4285781938"/>
              </p:ext>
            </p:extLst>
          </p:nvPr>
        </p:nvGraphicFramePr>
        <p:xfrm>
          <a:off x="6661140" y="3468728"/>
          <a:ext cx="4244974" cy="1239164"/>
        </p:xfrm>
        <a:graphic>
          <a:graphicData uri="http://schemas.openxmlformats.org/presentationml/2006/ole">
            <mc:AlternateContent xmlns:mc="http://schemas.openxmlformats.org/markup-compatibility/2006">
              <mc:Choice xmlns:v="urn:schemas-microsoft-com:vml" Requires="v">
                <p:oleObj name="Equation" r:id="rId7" imgW="3213000" imgH="939600" progId="Equation.DSMT4">
                  <p:embed/>
                </p:oleObj>
              </mc:Choice>
              <mc:Fallback>
                <p:oleObj name="Equation" r:id="rId7" imgW="3213000" imgH="939600" progId="Equation.DSMT4">
                  <p:embed/>
                  <p:pic>
                    <p:nvPicPr>
                      <p:cNvPr id="0" name="Object 16"/>
                      <p:cNvPicPr>
                        <a:picLocks noChangeAspect="1" noChangeArrowheads="1"/>
                      </p:cNvPicPr>
                      <p:nvPr/>
                    </p:nvPicPr>
                    <p:blipFill>
                      <a:blip r:embed="rId8"/>
                      <a:srcRect/>
                      <a:stretch>
                        <a:fillRect/>
                      </a:stretch>
                    </p:blipFill>
                    <p:spPr bwMode="auto">
                      <a:xfrm>
                        <a:off x="6661140" y="3468728"/>
                        <a:ext cx="4244974" cy="1239164"/>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B8266BA1-F43A-48E5-B3FC-108CDB809C73}"/>
              </a:ext>
            </a:extLst>
          </p:cNvPr>
          <p:cNvSpPr txBox="1"/>
          <p:nvPr/>
        </p:nvSpPr>
        <p:spPr>
          <a:xfrm>
            <a:off x="6568741" y="2842989"/>
            <a:ext cx="3713395" cy="523220"/>
          </a:xfrm>
          <a:prstGeom prst="rect">
            <a:avLst/>
          </a:prstGeom>
          <a:noFill/>
        </p:spPr>
        <p:txBody>
          <a:bodyPr wrap="square" rtlCol="0">
            <a:spAutoFit/>
          </a:bodyPr>
          <a:lstStyle/>
          <a:p>
            <a:r>
              <a:rPr lang="en-US" sz="1400"/>
              <a:t>Carrying out the infinite sum (bosons) or the two part sum (fermions) we get:</a:t>
            </a:r>
            <a:endParaRPr lang="en-US"/>
          </a:p>
        </p:txBody>
      </p:sp>
      <p:sp>
        <p:nvSpPr>
          <p:cNvPr id="20" name="TextBox 19">
            <a:extLst>
              <a:ext uri="{FF2B5EF4-FFF2-40B4-BE49-F238E27FC236}">
                <a16:creationId xmlns:a16="http://schemas.microsoft.com/office/drawing/2014/main" id="{3F1D87C4-C98E-4EAB-BA0D-28709D65969C}"/>
              </a:ext>
            </a:extLst>
          </p:cNvPr>
          <p:cNvSpPr txBox="1"/>
          <p:nvPr/>
        </p:nvSpPr>
        <p:spPr>
          <a:xfrm>
            <a:off x="333314" y="4946547"/>
            <a:ext cx="4469505" cy="307777"/>
          </a:xfrm>
          <a:prstGeom prst="rect">
            <a:avLst/>
          </a:prstGeom>
          <a:noFill/>
        </p:spPr>
        <p:txBody>
          <a:bodyPr wrap="square" rtlCol="0">
            <a:spAutoFit/>
          </a:bodyPr>
          <a:lstStyle/>
          <a:p>
            <a:r>
              <a:rPr lang="en-US" sz="1400"/>
              <a:t>The Landau free energy follows from L = -kTln</a:t>
            </a:r>
            <a:r>
              <a:rPr lang="el-GR" sz="1400"/>
              <a:t>Ξ</a:t>
            </a:r>
            <a:r>
              <a:rPr lang="en-US" sz="1400"/>
              <a:t>:</a:t>
            </a:r>
            <a:endParaRPr lang="en-US"/>
          </a:p>
        </p:txBody>
      </p:sp>
      <p:graphicFrame>
        <p:nvGraphicFramePr>
          <p:cNvPr id="22" name="Object 21">
            <a:extLst>
              <a:ext uri="{FF2B5EF4-FFF2-40B4-BE49-F238E27FC236}">
                <a16:creationId xmlns:a16="http://schemas.microsoft.com/office/drawing/2014/main" id="{813CD8D5-6683-4A0F-9BAB-92BD7004257D}"/>
              </a:ext>
            </a:extLst>
          </p:cNvPr>
          <p:cNvGraphicFramePr>
            <a:graphicFrameLocks noChangeAspect="1"/>
          </p:cNvGraphicFramePr>
          <p:nvPr>
            <p:extLst>
              <p:ext uri="{D42A27DB-BD31-4B8C-83A1-F6EECF244321}">
                <p14:modId xmlns:p14="http://schemas.microsoft.com/office/powerpoint/2010/main" val="2002596483"/>
              </p:ext>
            </p:extLst>
          </p:nvPr>
        </p:nvGraphicFramePr>
        <p:xfrm>
          <a:off x="417105" y="5334468"/>
          <a:ext cx="4595024" cy="499015"/>
        </p:xfrm>
        <a:graphic>
          <a:graphicData uri="http://schemas.openxmlformats.org/presentationml/2006/ole">
            <mc:AlternateContent xmlns:mc="http://schemas.openxmlformats.org/markup-compatibility/2006">
              <mc:Choice xmlns:v="urn:schemas-microsoft-com:vml" Requires="v">
                <p:oleObj name="Equation" r:id="rId9" imgW="3924000" imgH="431640" progId="Equation.DSMT4">
                  <p:embed/>
                </p:oleObj>
              </mc:Choice>
              <mc:Fallback>
                <p:oleObj name="Equation" r:id="rId9" imgW="3924000" imgH="431640" progId="Equation.DSMT4">
                  <p:embed/>
                  <p:pic>
                    <p:nvPicPr>
                      <p:cNvPr id="0" name="Object 24"/>
                      <p:cNvPicPr>
                        <a:picLocks noChangeAspect="1" noChangeArrowheads="1"/>
                      </p:cNvPicPr>
                      <p:nvPr/>
                    </p:nvPicPr>
                    <p:blipFill>
                      <a:blip r:embed="rId10"/>
                      <a:srcRect/>
                      <a:stretch>
                        <a:fillRect/>
                      </a:stretch>
                    </p:blipFill>
                    <p:spPr bwMode="auto">
                      <a:xfrm>
                        <a:off x="417105" y="5334468"/>
                        <a:ext cx="4595024" cy="499015"/>
                      </a:xfrm>
                      <a:prstGeom prst="rect">
                        <a:avLst/>
                      </a:prstGeom>
                      <a:solidFill>
                        <a:srgbClr val="CCFFCC"/>
                      </a:solidFill>
                    </p:spPr>
                  </p:pic>
                </p:oleObj>
              </mc:Fallback>
            </mc:AlternateContent>
          </a:graphicData>
        </a:graphic>
      </p:graphicFrame>
      <p:sp>
        <p:nvSpPr>
          <p:cNvPr id="23" name="TextBox 22">
            <a:extLst>
              <a:ext uri="{FF2B5EF4-FFF2-40B4-BE49-F238E27FC236}">
                <a16:creationId xmlns:a16="http://schemas.microsoft.com/office/drawing/2014/main" id="{AA03D8C2-A64F-4870-BB08-D82F965F2E6D}"/>
              </a:ext>
            </a:extLst>
          </p:cNvPr>
          <p:cNvSpPr txBox="1"/>
          <p:nvPr/>
        </p:nvSpPr>
        <p:spPr>
          <a:xfrm>
            <a:off x="344112" y="6005547"/>
            <a:ext cx="2764151" cy="738664"/>
          </a:xfrm>
          <a:prstGeom prst="rect">
            <a:avLst/>
          </a:prstGeom>
          <a:noFill/>
        </p:spPr>
        <p:txBody>
          <a:bodyPr wrap="square" rtlCol="0">
            <a:spAutoFit/>
          </a:bodyPr>
          <a:lstStyle/>
          <a:p>
            <a:r>
              <a:rPr lang="en-US" sz="1400"/>
              <a:t>And we can work out the energy dependence of the occupation numbers by calculating &lt;N&gt;:</a:t>
            </a:r>
            <a:endParaRPr lang="en-US"/>
          </a:p>
        </p:txBody>
      </p:sp>
      <p:graphicFrame>
        <p:nvGraphicFramePr>
          <p:cNvPr id="25" name="Object 24">
            <a:extLst>
              <a:ext uri="{FF2B5EF4-FFF2-40B4-BE49-F238E27FC236}">
                <a16:creationId xmlns:a16="http://schemas.microsoft.com/office/drawing/2014/main" id="{8E93AD5C-E576-403D-8D7E-27AEFF1C86D3}"/>
              </a:ext>
            </a:extLst>
          </p:cNvPr>
          <p:cNvGraphicFramePr>
            <a:graphicFrameLocks noChangeAspect="1"/>
          </p:cNvGraphicFramePr>
          <p:nvPr>
            <p:extLst>
              <p:ext uri="{D42A27DB-BD31-4B8C-83A1-F6EECF244321}">
                <p14:modId xmlns:p14="http://schemas.microsoft.com/office/powerpoint/2010/main" val="2677350680"/>
              </p:ext>
            </p:extLst>
          </p:nvPr>
        </p:nvGraphicFramePr>
        <p:xfrm>
          <a:off x="2927350" y="6086475"/>
          <a:ext cx="2084388" cy="498475"/>
        </p:xfrm>
        <a:graphic>
          <a:graphicData uri="http://schemas.openxmlformats.org/presentationml/2006/ole">
            <mc:AlternateContent xmlns:mc="http://schemas.openxmlformats.org/markup-compatibility/2006">
              <mc:Choice xmlns:v="urn:schemas-microsoft-com:vml" Requires="v">
                <p:oleObj name="Equation" r:id="rId11" imgW="1879560" imgH="444240" progId="Equation.DSMT4">
                  <p:embed/>
                </p:oleObj>
              </mc:Choice>
              <mc:Fallback>
                <p:oleObj name="Equation" r:id="rId11" imgW="1879560" imgH="444240" progId="Equation.DSMT4">
                  <p:embed/>
                  <p:pic>
                    <p:nvPicPr>
                      <p:cNvPr id="0" name="Object 26"/>
                      <p:cNvPicPr>
                        <a:picLocks noChangeAspect="1" noChangeArrowheads="1"/>
                      </p:cNvPicPr>
                      <p:nvPr/>
                    </p:nvPicPr>
                    <p:blipFill>
                      <a:blip r:embed="rId12"/>
                      <a:srcRect/>
                      <a:stretch>
                        <a:fillRect/>
                      </a:stretch>
                    </p:blipFill>
                    <p:spPr bwMode="auto">
                      <a:xfrm>
                        <a:off x="2927350" y="6086475"/>
                        <a:ext cx="2084388" cy="498475"/>
                      </a:xfrm>
                      <a:prstGeom prst="rect">
                        <a:avLst/>
                      </a:prstGeom>
                      <a:solidFill>
                        <a:srgbClr val="CCFFCC"/>
                      </a:solidFill>
                    </p:spPr>
                  </p:pic>
                </p:oleObj>
              </mc:Fallback>
            </mc:AlternateContent>
          </a:graphicData>
        </a:graphic>
      </p:graphicFrame>
      <p:sp>
        <p:nvSpPr>
          <p:cNvPr id="26" name="TextBox 25">
            <a:extLst>
              <a:ext uri="{FF2B5EF4-FFF2-40B4-BE49-F238E27FC236}">
                <a16:creationId xmlns:a16="http://schemas.microsoft.com/office/drawing/2014/main" id="{FC4CAEC8-82F9-4FB5-B925-827CB2234EE0}"/>
              </a:ext>
            </a:extLst>
          </p:cNvPr>
          <p:cNvSpPr txBox="1"/>
          <p:nvPr/>
        </p:nvSpPr>
        <p:spPr>
          <a:xfrm>
            <a:off x="7524483" y="5071876"/>
            <a:ext cx="2276114" cy="1384995"/>
          </a:xfrm>
          <a:prstGeom prst="rect">
            <a:avLst/>
          </a:prstGeom>
          <a:noFill/>
        </p:spPr>
        <p:txBody>
          <a:bodyPr wrap="square" rtlCol="0">
            <a:spAutoFit/>
          </a:bodyPr>
          <a:lstStyle/>
          <a:p>
            <a:r>
              <a:rPr lang="en-US" sz="1400"/>
              <a:t>Close to T = 0, n</a:t>
            </a:r>
            <a:r>
              <a:rPr lang="en-US" sz="1400" baseline="-25000"/>
              <a:t>F</a:t>
            </a:r>
            <a:r>
              <a:rPr lang="en-US" sz="1400"/>
              <a:t> looks like this to left and n</a:t>
            </a:r>
            <a:r>
              <a:rPr lang="en-US" sz="1400" baseline="-25000"/>
              <a:t>B</a:t>
            </a:r>
            <a:r>
              <a:rPr lang="en-US" sz="1400"/>
              <a:t> to right.  Also, note how for energies much greater than kT, these reduce to the typical Boltzman distribution</a:t>
            </a:r>
            <a:endParaRPr lang="en-US"/>
          </a:p>
        </p:txBody>
      </p:sp>
      <p:graphicFrame>
        <p:nvGraphicFramePr>
          <p:cNvPr id="4" name="Object 3">
            <a:extLst>
              <a:ext uri="{FF2B5EF4-FFF2-40B4-BE49-F238E27FC236}">
                <a16:creationId xmlns:a16="http://schemas.microsoft.com/office/drawing/2014/main" id="{4C2B9769-7A35-406F-9184-0226F643B3FC}"/>
              </a:ext>
            </a:extLst>
          </p:cNvPr>
          <p:cNvGraphicFramePr>
            <a:graphicFrameLocks noChangeAspect="1"/>
          </p:cNvGraphicFramePr>
          <p:nvPr>
            <p:extLst>
              <p:ext uri="{D42A27DB-BD31-4B8C-83A1-F6EECF244321}">
                <p14:modId xmlns:p14="http://schemas.microsoft.com/office/powerpoint/2010/main" val="2860908168"/>
              </p:ext>
            </p:extLst>
          </p:nvPr>
        </p:nvGraphicFramePr>
        <p:xfrm>
          <a:off x="5480998" y="4958063"/>
          <a:ext cx="1698875" cy="1692817"/>
        </p:xfrm>
        <a:graphic>
          <a:graphicData uri="http://schemas.openxmlformats.org/presentationml/2006/ole">
            <mc:AlternateContent xmlns:mc="http://schemas.openxmlformats.org/markup-compatibility/2006">
              <mc:Choice xmlns:v="urn:schemas-microsoft-com:vml" Requires="v">
                <p:oleObj name="Bitmap Image" r:id="rId13" imgW="2903472" imgH="2895238" progId="Paint.Picture">
                  <p:embed/>
                </p:oleObj>
              </mc:Choice>
              <mc:Fallback>
                <p:oleObj name="Bitmap Image" r:id="rId13" imgW="2903472" imgH="2895238" progId="Paint.Picture">
                  <p:embed/>
                  <p:pic>
                    <p:nvPicPr>
                      <p:cNvPr id="0" name="Object 102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480998" y="4958063"/>
                        <a:ext cx="1698875" cy="1692817"/>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60A6C6E6-1A21-4725-BAFB-DEF42311D1F2}"/>
              </a:ext>
            </a:extLst>
          </p:cNvPr>
          <p:cNvGraphicFramePr>
            <a:graphicFrameLocks noChangeAspect="1"/>
          </p:cNvGraphicFramePr>
          <p:nvPr>
            <p:extLst>
              <p:ext uri="{D42A27DB-BD31-4B8C-83A1-F6EECF244321}">
                <p14:modId xmlns:p14="http://schemas.microsoft.com/office/powerpoint/2010/main" val="1644775280"/>
              </p:ext>
            </p:extLst>
          </p:nvPr>
        </p:nvGraphicFramePr>
        <p:xfrm>
          <a:off x="10145208" y="4880792"/>
          <a:ext cx="1850113" cy="1818532"/>
        </p:xfrm>
        <a:graphic>
          <a:graphicData uri="http://schemas.openxmlformats.org/presentationml/2006/ole">
            <mc:AlternateContent xmlns:mc="http://schemas.openxmlformats.org/markup-compatibility/2006">
              <mc:Choice xmlns:v="urn:schemas-microsoft-com:vml" Requires="v">
                <p:oleObj name="Bitmap Image" r:id="rId15" imgW="2933333" imgH="2887619" progId="Paint.Picture">
                  <p:embed/>
                </p:oleObj>
              </mc:Choice>
              <mc:Fallback>
                <p:oleObj name="Bitmap Image" r:id="rId15" imgW="2933333" imgH="2887619" progId="Paint.Picture">
                  <p:embed/>
                  <p:pic>
                    <p:nvPicPr>
                      <p:cNvPr id="0" name="Object 102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145208" y="4880792"/>
                        <a:ext cx="1850113" cy="1818532"/>
                      </a:xfrm>
                      <a:prstGeom prst="rect">
                        <a:avLst/>
                      </a:prstGeom>
                      <a:noFill/>
                    </p:spPr>
                  </p:pic>
                </p:oleObj>
              </mc:Fallback>
            </mc:AlternateContent>
          </a:graphicData>
        </a:graphic>
      </p:graphicFrame>
    </p:spTree>
    <p:extLst>
      <p:ext uri="{BB962C8B-B14F-4D97-AF65-F5344CB8AC3E}">
        <p14:creationId xmlns:p14="http://schemas.microsoft.com/office/powerpoint/2010/main" val="184027565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645546" y="164812"/>
            <a:ext cx="5397623" cy="584775"/>
          </a:xfrm>
          <a:prstGeom prst="rect">
            <a:avLst/>
          </a:prstGeom>
          <a:noFill/>
        </p:spPr>
        <p:txBody>
          <a:bodyPr wrap="square" rtlCol="0">
            <a:spAutoFit/>
          </a:bodyPr>
          <a:lstStyle/>
          <a:p>
            <a:r>
              <a:rPr lang="en-US" sz="3200" b="1" u="sng"/>
              <a:t>Classical NESM (Boltzman 2PI)</a:t>
            </a:r>
          </a:p>
        </p:txBody>
      </p:sp>
      <p:sp>
        <p:nvSpPr>
          <p:cNvPr id="5" name="TextBox 4">
            <a:extLst>
              <a:ext uri="{FF2B5EF4-FFF2-40B4-BE49-F238E27FC236}">
                <a16:creationId xmlns:a16="http://schemas.microsoft.com/office/drawing/2014/main" id="{15DEC327-9DDA-4E6E-9F1B-83401B8588F0}"/>
              </a:ext>
            </a:extLst>
          </p:cNvPr>
          <p:cNvSpPr txBox="1"/>
          <p:nvPr/>
        </p:nvSpPr>
        <p:spPr>
          <a:xfrm>
            <a:off x="291022" y="837008"/>
            <a:ext cx="11325589" cy="523220"/>
          </a:xfrm>
          <a:prstGeom prst="rect">
            <a:avLst/>
          </a:prstGeom>
          <a:noFill/>
        </p:spPr>
        <p:txBody>
          <a:bodyPr wrap="square" rtlCol="0">
            <a:spAutoFit/>
          </a:bodyPr>
          <a:lstStyle/>
          <a:p>
            <a:r>
              <a:rPr lang="en-US" sz="1400"/>
              <a:t>And now we’ll go back to original equation with the two-particle interaction.  We’ll take the same phenomenological approach towards the RHS, though in notes we also pursue a more rigorous treatment of the RHS.  </a:t>
            </a:r>
            <a:endParaRPr lang="en-US" sz="1600"/>
          </a:p>
        </p:txBody>
      </p:sp>
      <p:graphicFrame>
        <p:nvGraphicFramePr>
          <p:cNvPr id="4" name="Object 3">
            <a:extLst>
              <a:ext uri="{FF2B5EF4-FFF2-40B4-BE49-F238E27FC236}">
                <a16:creationId xmlns:a16="http://schemas.microsoft.com/office/drawing/2014/main" id="{9746D325-DE3A-45B9-B1FD-8C74A50B1641}"/>
              </a:ext>
            </a:extLst>
          </p:cNvPr>
          <p:cNvGraphicFramePr>
            <a:graphicFrameLocks noChangeAspect="1"/>
          </p:cNvGraphicFramePr>
          <p:nvPr>
            <p:extLst>
              <p:ext uri="{D42A27DB-BD31-4B8C-83A1-F6EECF244321}">
                <p14:modId xmlns:p14="http://schemas.microsoft.com/office/powerpoint/2010/main" val="3280604006"/>
              </p:ext>
            </p:extLst>
          </p:nvPr>
        </p:nvGraphicFramePr>
        <p:xfrm>
          <a:off x="347662" y="1398210"/>
          <a:ext cx="7050087" cy="523875"/>
        </p:xfrm>
        <a:graphic>
          <a:graphicData uri="http://schemas.openxmlformats.org/presentationml/2006/ole">
            <mc:AlternateContent xmlns:mc="http://schemas.openxmlformats.org/markup-compatibility/2006">
              <mc:Choice xmlns:v="urn:schemas-microsoft-com:vml" Requires="v">
                <p:oleObj name="Equation" r:id="rId2" imgW="5765760" imgH="431640" progId="Equation.DSMT4">
                  <p:embed/>
                </p:oleObj>
              </mc:Choice>
              <mc:Fallback>
                <p:oleObj name="Equation" r:id="rId2" imgW="5765760" imgH="431640" progId="Equation.DSMT4">
                  <p:embed/>
                  <p:pic>
                    <p:nvPicPr>
                      <p:cNvPr id="4" name="Object 3">
                        <a:extLst>
                          <a:ext uri="{FF2B5EF4-FFF2-40B4-BE49-F238E27FC236}">
                            <a16:creationId xmlns:a16="http://schemas.microsoft.com/office/drawing/2014/main" id="{9746D325-DE3A-45B9-B1FD-8C74A50B1641}"/>
                          </a:ext>
                        </a:extLst>
                      </p:cNvPr>
                      <p:cNvPicPr>
                        <a:picLocks noChangeAspect="1" noChangeArrowheads="1"/>
                      </p:cNvPicPr>
                      <p:nvPr/>
                    </p:nvPicPr>
                    <p:blipFill>
                      <a:blip r:embed="rId3"/>
                      <a:srcRect/>
                      <a:stretch>
                        <a:fillRect/>
                      </a:stretch>
                    </p:blipFill>
                    <p:spPr bwMode="auto">
                      <a:xfrm>
                        <a:off x="347662" y="1398210"/>
                        <a:ext cx="7050087" cy="523875"/>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8F6664D4-83D5-406D-B3B6-F31EB9785160}"/>
              </a:ext>
            </a:extLst>
          </p:cNvPr>
          <p:cNvSpPr txBox="1"/>
          <p:nvPr/>
        </p:nvSpPr>
        <p:spPr>
          <a:xfrm>
            <a:off x="248147" y="1953590"/>
            <a:ext cx="11502871" cy="523220"/>
          </a:xfrm>
          <a:prstGeom prst="rect">
            <a:avLst/>
          </a:prstGeom>
          <a:noFill/>
        </p:spPr>
        <p:txBody>
          <a:bodyPr wrap="square">
            <a:spAutoFit/>
          </a:bodyPr>
          <a:lstStyle/>
          <a:p>
            <a:r>
              <a:rPr lang="en-US" sz="1400"/>
              <a:t>Again consider the particles in our system broken up into states in phase space of width </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r</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 = (2πħ)</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   And let f(r,k,t) be the probability of a particle being in such a  chunk.  Then we can say,</a:t>
            </a:r>
            <a:endParaRPr lang="en-US" sz="1400"/>
          </a:p>
        </p:txBody>
      </p:sp>
      <p:graphicFrame>
        <p:nvGraphicFramePr>
          <p:cNvPr id="6" name="Object 5">
            <a:extLst>
              <a:ext uri="{FF2B5EF4-FFF2-40B4-BE49-F238E27FC236}">
                <a16:creationId xmlns:a16="http://schemas.microsoft.com/office/drawing/2014/main" id="{0E564073-74F7-B9AA-8FDE-1F3EEA5F3672}"/>
              </a:ext>
            </a:extLst>
          </p:cNvPr>
          <p:cNvGraphicFramePr>
            <a:graphicFrameLocks noChangeAspect="1"/>
          </p:cNvGraphicFramePr>
          <p:nvPr>
            <p:extLst>
              <p:ext uri="{D42A27DB-BD31-4B8C-83A1-F6EECF244321}">
                <p14:modId xmlns:p14="http://schemas.microsoft.com/office/powerpoint/2010/main" val="2335851606"/>
              </p:ext>
            </p:extLst>
          </p:nvPr>
        </p:nvGraphicFramePr>
        <p:xfrm>
          <a:off x="347662" y="2594890"/>
          <a:ext cx="10785476" cy="485775"/>
        </p:xfrm>
        <a:graphic>
          <a:graphicData uri="http://schemas.openxmlformats.org/presentationml/2006/ole">
            <mc:AlternateContent xmlns:mc="http://schemas.openxmlformats.org/markup-compatibility/2006">
              <mc:Choice xmlns:v="urn:schemas-microsoft-com:vml" Requires="v">
                <p:oleObj name="Equation" r:id="rId4" imgW="8750160" imgH="393480" progId="Equation.DSMT4">
                  <p:embed/>
                </p:oleObj>
              </mc:Choice>
              <mc:Fallback>
                <p:oleObj name="Equation" r:id="rId4" imgW="8750160" imgH="393480" progId="Equation.DSMT4">
                  <p:embed/>
                  <p:pic>
                    <p:nvPicPr>
                      <p:cNvPr id="6" name="Object 5">
                        <a:extLst>
                          <a:ext uri="{FF2B5EF4-FFF2-40B4-BE49-F238E27FC236}">
                            <a16:creationId xmlns:a16="http://schemas.microsoft.com/office/drawing/2014/main" id="{0E564073-74F7-B9AA-8FDE-1F3EEA5F3672}"/>
                          </a:ext>
                        </a:extLst>
                      </p:cNvPr>
                      <p:cNvPicPr/>
                      <p:nvPr/>
                    </p:nvPicPr>
                    <p:blipFill>
                      <a:blip r:embed="rId5"/>
                      <a:stretch>
                        <a:fillRect/>
                      </a:stretch>
                    </p:blipFill>
                    <p:spPr>
                      <a:xfrm>
                        <a:off x="347662" y="2594890"/>
                        <a:ext cx="10785476" cy="485775"/>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58AAA40C-A9A6-90CA-EC98-3BDD44FADB0D}"/>
              </a:ext>
            </a:extLst>
          </p:cNvPr>
          <p:cNvGraphicFramePr>
            <a:graphicFrameLocks noChangeAspect="1"/>
          </p:cNvGraphicFramePr>
          <p:nvPr>
            <p:extLst>
              <p:ext uri="{D42A27DB-BD31-4B8C-83A1-F6EECF244321}">
                <p14:modId xmlns:p14="http://schemas.microsoft.com/office/powerpoint/2010/main" val="688458639"/>
              </p:ext>
            </p:extLst>
          </p:nvPr>
        </p:nvGraphicFramePr>
        <p:xfrm>
          <a:off x="347662" y="3503209"/>
          <a:ext cx="11587162" cy="2071688"/>
        </p:xfrm>
        <a:graphic>
          <a:graphicData uri="http://schemas.openxmlformats.org/presentationml/2006/ole">
            <mc:AlternateContent xmlns:mc="http://schemas.openxmlformats.org/markup-compatibility/2006">
              <mc:Choice xmlns:v="urn:schemas-microsoft-com:vml" Requires="v">
                <p:oleObj name="Equation" r:id="rId6" imgW="10655280" imgH="1904760" progId="Equation.DSMT4">
                  <p:embed/>
                </p:oleObj>
              </mc:Choice>
              <mc:Fallback>
                <p:oleObj name="Equation" r:id="rId6" imgW="10655280" imgH="1904760" progId="Equation.DSMT4">
                  <p:embed/>
                  <p:pic>
                    <p:nvPicPr>
                      <p:cNvPr id="7" name="Object 6">
                        <a:extLst>
                          <a:ext uri="{FF2B5EF4-FFF2-40B4-BE49-F238E27FC236}">
                            <a16:creationId xmlns:a16="http://schemas.microsoft.com/office/drawing/2014/main" id="{58AAA40C-A9A6-90CA-EC98-3BDD44FADB0D}"/>
                          </a:ext>
                        </a:extLst>
                      </p:cNvPr>
                      <p:cNvPicPr/>
                      <p:nvPr/>
                    </p:nvPicPr>
                    <p:blipFill>
                      <a:blip r:embed="rId7"/>
                      <a:stretch>
                        <a:fillRect/>
                      </a:stretch>
                    </p:blipFill>
                    <p:spPr>
                      <a:xfrm>
                        <a:off x="347662" y="3503209"/>
                        <a:ext cx="11587162" cy="2071688"/>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78AC2461-6D5C-6C6B-7DAC-27FA82CC7DFD}"/>
              </a:ext>
            </a:extLst>
          </p:cNvPr>
          <p:cNvGraphicFramePr>
            <a:graphicFrameLocks noChangeAspect="1"/>
          </p:cNvGraphicFramePr>
          <p:nvPr>
            <p:extLst>
              <p:ext uri="{D42A27DB-BD31-4B8C-83A1-F6EECF244321}">
                <p14:modId xmlns:p14="http://schemas.microsoft.com/office/powerpoint/2010/main" val="668138182"/>
              </p:ext>
            </p:extLst>
          </p:nvPr>
        </p:nvGraphicFramePr>
        <p:xfrm>
          <a:off x="347662" y="6020992"/>
          <a:ext cx="8697913" cy="547688"/>
        </p:xfrm>
        <a:graphic>
          <a:graphicData uri="http://schemas.openxmlformats.org/presentationml/2006/ole">
            <mc:AlternateContent xmlns:mc="http://schemas.openxmlformats.org/markup-compatibility/2006">
              <mc:Choice xmlns:v="urn:schemas-microsoft-com:vml" Requires="v">
                <p:oleObj name="Equation" r:id="rId8" imgW="6858000" imgH="431640" progId="Equation.DSMT4">
                  <p:embed/>
                </p:oleObj>
              </mc:Choice>
              <mc:Fallback>
                <p:oleObj name="Equation" r:id="rId8" imgW="6858000" imgH="431640" progId="Equation.DSMT4">
                  <p:embed/>
                  <p:pic>
                    <p:nvPicPr>
                      <p:cNvPr id="11" name="Object 10">
                        <a:extLst>
                          <a:ext uri="{FF2B5EF4-FFF2-40B4-BE49-F238E27FC236}">
                            <a16:creationId xmlns:a16="http://schemas.microsoft.com/office/drawing/2014/main" id="{78AC2461-6D5C-6C6B-7DAC-27FA82CC7DFD}"/>
                          </a:ext>
                        </a:extLst>
                      </p:cNvPr>
                      <p:cNvPicPr/>
                      <p:nvPr/>
                    </p:nvPicPr>
                    <p:blipFill>
                      <a:blip r:embed="rId9"/>
                      <a:stretch>
                        <a:fillRect/>
                      </a:stretch>
                    </p:blipFill>
                    <p:spPr>
                      <a:xfrm>
                        <a:off x="347662" y="6020992"/>
                        <a:ext cx="8697913" cy="547688"/>
                      </a:xfrm>
                      <a:prstGeom prst="rect">
                        <a:avLst/>
                      </a:prstGeom>
                      <a:solidFill>
                        <a:srgbClr val="CCFFCC"/>
                      </a:solidFill>
                    </p:spPr>
                  </p:pic>
                </p:oleObj>
              </mc:Fallback>
            </mc:AlternateContent>
          </a:graphicData>
        </a:graphic>
      </p:graphicFrame>
      <p:sp>
        <p:nvSpPr>
          <p:cNvPr id="13" name="TextBox 12">
            <a:extLst>
              <a:ext uri="{FF2B5EF4-FFF2-40B4-BE49-F238E27FC236}">
                <a16:creationId xmlns:a16="http://schemas.microsoft.com/office/drawing/2014/main" id="{3CDDFE2C-7936-ABFE-F3A1-7004CC96A449}"/>
              </a:ext>
            </a:extLst>
          </p:cNvPr>
          <p:cNvSpPr txBox="1"/>
          <p:nvPr/>
        </p:nvSpPr>
        <p:spPr>
          <a:xfrm>
            <a:off x="291022" y="3258502"/>
            <a:ext cx="2936713" cy="307777"/>
          </a:xfrm>
          <a:prstGeom prst="rect">
            <a:avLst/>
          </a:prstGeom>
          <a:noFill/>
        </p:spPr>
        <p:txBody>
          <a:bodyPr wrap="square" rtlCol="0">
            <a:spAutoFit/>
          </a:bodyPr>
          <a:lstStyle/>
          <a:p>
            <a:r>
              <a:rPr lang="en-US" sz="1400"/>
              <a:t>these probabilities can be written as:</a:t>
            </a:r>
            <a:endParaRPr lang="en-US"/>
          </a:p>
        </p:txBody>
      </p:sp>
      <p:sp>
        <p:nvSpPr>
          <p:cNvPr id="16" name="TextBox 15">
            <a:extLst>
              <a:ext uri="{FF2B5EF4-FFF2-40B4-BE49-F238E27FC236}">
                <a16:creationId xmlns:a16="http://schemas.microsoft.com/office/drawing/2014/main" id="{0933331F-BBFB-E672-E143-1CBC2806B234}"/>
              </a:ext>
            </a:extLst>
          </p:cNvPr>
          <p:cNvSpPr txBox="1"/>
          <p:nvPr/>
        </p:nvSpPr>
        <p:spPr>
          <a:xfrm>
            <a:off x="291022" y="5628522"/>
            <a:ext cx="9972650" cy="307777"/>
          </a:xfrm>
          <a:prstGeom prst="rect">
            <a:avLst/>
          </a:prstGeom>
          <a:noFill/>
        </p:spPr>
        <p:txBody>
          <a:bodyPr wrap="square" rtlCol="0">
            <a:spAutoFit/>
          </a:bodyPr>
          <a:lstStyle/>
          <a:p>
            <a:r>
              <a:rPr lang="en-US" sz="1400"/>
              <a:t>fill this in, and then convert to densities: f(r,k,t) </a:t>
            </a:r>
            <a:r>
              <a:rPr lang="en-US" sz="1400">
                <a:sym typeface="Wingdings" panose="05000000000000000000" pitchFamily="2" charset="2"/>
              </a:rPr>
              <a:t> f(r,k,t)</a:t>
            </a:r>
            <a:r>
              <a:rPr lang="el-GR" sz="1400">
                <a:latin typeface="Calibri" panose="020F0502020204030204" pitchFamily="34" charset="0"/>
                <a:cs typeface="Calibri" panose="020F0502020204030204" pitchFamily="34" charset="0"/>
              </a:rPr>
              <a:t> 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r</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 and W(kk</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-&gt;k’k’</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 -&gt; W(kk</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-&gt;k’k’</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 </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And we get: </a:t>
            </a:r>
            <a:endParaRPr lang="en-US" sz="1400"/>
          </a:p>
        </p:txBody>
      </p:sp>
    </p:spTree>
    <p:extLst>
      <p:ext uri="{BB962C8B-B14F-4D97-AF65-F5344CB8AC3E}">
        <p14:creationId xmlns:p14="http://schemas.microsoft.com/office/powerpoint/2010/main" val="372984091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645546" y="164812"/>
            <a:ext cx="5397623" cy="584775"/>
          </a:xfrm>
          <a:prstGeom prst="rect">
            <a:avLst/>
          </a:prstGeom>
          <a:noFill/>
        </p:spPr>
        <p:txBody>
          <a:bodyPr wrap="square" rtlCol="0">
            <a:spAutoFit/>
          </a:bodyPr>
          <a:lstStyle/>
          <a:p>
            <a:r>
              <a:rPr lang="en-US" sz="3200" b="1" u="sng"/>
              <a:t>Classical NESM (Boltzman 2PI)</a:t>
            </a:r>
          </a:p>
        </p:txBody>
      </p:sp>
      <p:sp>
        <p:nvSpPr>
          <p:cNvPr id="5" name="TextBox 4">
            <a:extLst>
              <a:ext uri="{FF2B5EF4-FFF2-40B4-BE49-F238E27FC236}">
                <a16:creationId xmlns:a16="http://schemas.microsoft.com/office/drawing/2014/main" id="{15DEC327-9DDA-4E6E-9F1B-83401B8588F0}"/>
              </a:ext>
            </a:extLst>
          </p:cNvPr>
          <p:cNvSpPr txBox="1"/>
          <p:nvPr/>
        </p:nvSpPr>
        <p:spPr>
          <a:xfrm>
            <a:off x="237372" y="922978"/>
            <a:ext cx="11061999" cy="307777"/>
          </a:xfrm>
          <a:prstGeom prst="rect">
            <a:avLst/>
          </a:prstGeom>
          <a:noFill/>
        </p:spPr>
        <p:txBody>
          <a:bodyPr wrap="square" rtlCol="0">
            <a:spAutoFit/>
          </a:bodyPr>
          <a:lstStyle/>
          <a:p>
            <a:r>
              <a:rPr lang="en-US" sz="1400"/>
              <a:t>We can go to semi-classical picture.  We’ll start with the discrete version of the classical case,</a:t>
            </a:r>
            <a:endParaRPr lang="en-US" sz="1600"/>
          </a:p>
        </p:txBody>
      </p:sp>
      <p:grpSp>
        <p:nvGrpSpPr>
          <p:cNvPr id="83" name="Group 82">
            <a:extLst>
              <a:ext uri="{FF2B5EF4-FFF2-40B4-BE49-F238E27FC236}">
                <a16:creationId xmlns:a16="http://schemas.microsoft.com/office/drawing/2014/main" id="{B7E65DA0-2E52-4FC9-B1F2-AD2149D0BD70}"/>
              </a:ext>
            </a:extLst>
          </p:cNvPr>
          <p:cNvGrpSpPr/>
          <p:nvPr/>
        </p:nvGrpSpPr>
        <p:grpSpPr>
          <a:xfrm>
            <a:off x="5699195" y="1725437"/>
            <a:ext cx="360" cy="360"/>
            <a:chOff x="5699195" y="1819468"/>
            <a:chExt cx="360" cy="360"/>
          </a:xfrm>
        </p:grpSpPr>
        <mc:AlternateContent xmlns:mc="http://schemas.openxmlformats.org/markup-compatibility/2006" xmlns:p14="http://schemas.microsoft.com/office/powerpoint/2010/main">
          <mc:Choice Requires="p14">
            <p:contentPart p14:bwMode="auto" r:id="rId2">
              <p14:nvContentPartPr>
                <p14:cNvPr id="81" name="Ink 80">
                  <a:extLst>
                    <a:ext uri="{FF2B5EF4-FFF2-40B4-BE49-F238E27FC236}">
                      <a16:creationId xmlns:a16="http://schemas.microsoft.com/office/drawing/2014/main" id="{AC9A45D7-2FDC-4484-8736-DC14453CA3DD}"/>
                    </a:ext>
                  </a:extLst>
                </p14:cNvPr>
                <p14:cNvContentPartPr/>
                <p14:nvPr/>
              </p14:nvContentPartPr>
              <p14:xfrm>
                <a:off x="5699195" y="1819468"/>
                <a:ext cx="360" cy="360"/>
              </p14:xfrm>
            </p:contentPart>
          </mc:Choice>
          <mc:Fallback xmlns="">
            <p:pic>
              <p:nvPicPr>
                <p:cNvPr id="81" name="Ink 80">
                  <a:extLst>
                    <a:ext uri="{FF2B5EF4-FFF2-40B4-BE49-F238E27FC236}">
                      <a16:creationId xmlns:a16="http://schemas.microsoft.com/office/drawing/2014/main" id="{AC9A45D7-2FDC-4484-8736-DC14453CA3DD}"/>
                    </a:ext>
                  </a:extLst>
                </p:cNvPr>
                <p:cNvPicPr/>
                <p:nvPr/>
              </p:nvPicPr>
              <p:blipFill>
                <a:blip r:embed="rId56"/>
                <a:stretch>
                  <a:fillRect/>
                </a:stretch>
              </p:blipFill>
              <p:spPr>
                <a:xfrm>
                  <a:off x="5694875" y="1815148"/>
                  <a:ext cx="9000" cy="900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82" name="Ink 81">
                  <a:extLst>
                    <a:ext uri="{FF2B5EF4-FFF2-40B4-BE49-F238E27FC236}">
                      <a16:creationId xmlns:a16="http://schemas.microsoft.com/office/drawing/2014/main" id="{837BE1B0-D445-46BC-8A43-A5BED9F5B01A}"/>
                    </a:ext>
                  </a:extLst>
                </p14:cNvPr>
                <p14:cNvContentPartPr/>
                <p14:nvPr/>
              </p14:nvContentPartPr>
              <p14:xfrm>
                <a:off x="5699195" y="1819468"/>
                <a:ext cx="360" cy="360"/>
              </p14:xfrm>
            </p:contentPart>
          </mc:Choice>
          <mc:Fallback xmlns="">
            <p:pic>
              <p:nvPicPr>
                <p:cNvPr id="82" name="Ink 81">
                  <a:extLst>
                    <a:ext uri="{FF2B5EF4-FFF2-40B4-BE49-F238E27FC236}">
                      <a16:creationId xmlns:a16="http://schemas.microsoft.com/office/drawing/2014/main" id="{837BE1B0-D445-46BC-8A43-A5BED9F5B01A}"/>
                    </a:ext>
                  </a:extLst>
                </p:cNvPr>
                <p:cNvPicPr/>
                <p:nvPr/>
              </p:nvPicPr>
              <p:blipFill>
                <a:blip r:embed="rId56"/>
                <a:stretch>
                  <a:fillRect/>
                </a:stretch>
              </p:blipFill>
              <p:spPr>
                <a:xfrm>
                  <a:off x="5694875" y="1815148"/>
                  <a:ext cx="9000" cy="9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8">
            <p14:nvContentPartPr>
              <p14:cNvPr id="89" name="Ink 88">
                <a:extLst>
                  <a:ext uri="{FF2B5EF4-FFF2-40B4-BE49-F238E27FC236}">
                    <a16:creationId xmlns:a16="http://schemas.microsoft.com/office/drawing/2014/main" id="{7ADB87F2-9A04-414B-A436-6DBEA2201BB5}"/>
                  </a:ext>
                </a:extLst>
              </p14:cNvPr>
              <p14:cNvContentPartPr/>
              <p14:nvPr/>
            </p14:nvContentPartPr>
            <p14:xfrm>
              <a:off x="10297835" y="1512317"/>
              <a:ext cx="360" cy="360"/>
            </p14:xfrm>
          </p:contentPart>
        </mc:Choice>
        <mc:Fallback xmlns="">
          <p:pic>
            <p:nvPicPr>
              <p:cNvPr id="89" name="Ink 88">
                <a:extLst>
                  <a:ext uri="{FF2B5EF4-FFF2-40B4-BE49-F238E27FC236}">
                    <a16:creationId xmlns:a16="http://schemas.microsoft.com/office/drawing/2014/main" id="{7ADB87F2-9A04-414B-A436-6DBEA2201BB5}"/>
                  </a:ext>
                </a:extLst>
              </p:cNvPr>
              <p:cNvPicPr/>
              <p:nvPr/>
            </p:nvPicPr>
            <p:blipFill>
              <a:blip r:embed="rId59"/>
              <a:stretch>
                <a:fillRect/>
              </a:stretch>
            </p:blipFill>
            <p:spPr>
              <a:xfrm>
                <a:off x="10293515" y="1507997"/>
                <a:ext cx="9000" cy="9000"/>
              </a:xfrm>
              <a:prstGeom prst="rect">
                <a:avLst/>
              </a:prstGeom>
            </p:spPr>
          </p:pic>
        </mc:Fallback>
      </mc:AlternateContent>
      <p:graphicFrame>
        <p:nvGraphicFramePr>
          <p:cNvPr id="10" name="Object 9">
            <a:extLst>
              <a:ext uri="{FF2B5EF4-FFF2-40B4-BE49-F238E27FC236}">
                <a16:creationId xmlns:a16="http://schemas.microsoft.com/office/drawing/2014/main" id="{9793EDD1-1EF3-4F7C-18FB-8382D74D8A64}"/>
              </a:ext>
            </a:extLst>
          </p:cNvPr>
          <p:cNvGraphicFramePr>
            <a:graphicFrameLocks noChangeAspect="1"/>
          </p:cNvGraphicFramePr>
          <p:nvPr>
            <p:extLst>
              <p:ext uri="{D42A27DB-BD31-4B8C-83A1-F6EECF244321}">
                <p14:modId xmlns:p14="http://schemas.microsoft.com/office/powerpoint/2010/main" val="3027426417"/>
              </p:ext>
            </p:extLst>
          </p:nvPr>
        </p:nvGraphicFramePr>
        <p:xfrm>
          <a:off x="301625" y="1348846"/>
          <a:ext cx="11239500" cy="1220787"/>
        </p:xfrm>
        <a:graphic>
          <a:graphicData uri="http://schemas.openxmlformats.org/presentationml/2006/ole">
            <mc:AlternateContent xmlns:mc="http://schemas.openxmlformats.org/markup-compatibility/2006">
              <mc:Choice xmlns:v="urn:schemas-microsoft-com:vml" Requires="v">
                <p:oleObj name="Equation" r:id="rId60" imgW="9118440" imgH="990360" progId="Equation.DSMT4">
                  <p:embed/>
                </p:oleObj>
              </mc:Choice>
              <mc:Fallback>
                <p:oleObj name="Equation" r:id="rId60" imgW="9118440" imgH="990360" progId="Equation.DSMT4">
                  <p:embed/>
                  <p:pic>
                    <p:nvPicPr>
                      <p:cNvPr id="6" name="Object 5">
                        <a:extLst>
                          <a:ext uri="{FF2B5EF4-FFF2-40B4-BE49-F238E27FC236}">
                            <a16:creationId xmlns:a16="http://schemas.microsoft.com/office/drawing/2014/main" id="{0E564073-74F7-B9AA-8FDE-1F3EEA5F3672}"/>
                          </a:ext>
                        </a:extLst>
                      </p:cNvPr>
                      <p:cNvPicPr/>
                      <p:nvPr/>
                    </p:nvPicPr>
                    <p:blipFill>
                      <a:blip r:embed="rId61"/>
                      <a:stretch>
                        <a:fillRect/>
                      </a:stretch>
                    </p:blipFill>
                    <p:spPr>
                      <a:xfrm>
                        <a:off x="301625" y="1348846"/>
                        <a:ext cx="11239500" cy="1220787"/>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0DCA8778-22BF-A44E-28F9-9A17940CC81E}"/>
              </a:ext>
            </a:extLst>
          </p:cNvPr>
          <p:cNvSpPr txBox="1"/>
          <p:nvPr/>
        </p:nvSpPr>
        <p:spPr>
          <a:xfrm>
            <a:off x="233024" y="2704849"/>
            <a:ext cx="5804977" cy="307777"/>
          </a:xfrm>
          <a:prstGeom prst="rect">
            <a:avLst/>
          </a:prstGeom>
          <a:noFill/>
        </p:spPr>
        <p:txBody>
          <a:bodyPr wrap="square" rtlCol="0">
            <a:spAutoFit/>
          </a:bodyPr>
          <a:lstStyle/>
          <a:p>
            <a:r>
              <a:rPr lang="en-US" sz="1400"/>
              <a:t>then add in factors excluding scattering if state chunk is occupied,</a:t>
            </a:r>
            <a:endParaRPr lang="en-US"/>
          </a:p>
        </p:txBody>
      </p:sp>
      <p:graphicFrame>
        <p:nvGraphicFramePr>
          <p:cNvPr id="15" name="Object 14">
            <a:extLst>
              <a:ext uri="{FF2B5EF4-FFF2-40B4-BE49-F238E27FC236}">
                <a16:creationId xmlns:a16="http://schemas.microsoft.com/office/drawing/2014/main" id="{039A5FC5-AF39-4E59-7A86-33731792EADE}"/>
              </a:ext>
            </a:extLst>
          </p:cNvPr>
          <p:cNvGraphicFramePr>
            <a:graphicFrameLocks noChangeAspect="1"/>
          </p:cNvGraphicFramePr>
          <p:nvPr>
            <p:extLst>
              <p:ext uri="{D42A27DB-BD31-4B8C-83A1-F6EECF244321}">
                <p14:modId xmlns:p14="http://schemas.microsoft.com/office/powerpoint/2010/main" val="1120879109"/>
              </p:ext>
            </p:extLst>
          </p:nvPr>
        </p:nvGraphicFramePr>
        <p:xfrm>
          <a:off x="233023" y="3130716"/>
          <a:ext cx="11860213" cy="823913"/>
        </p:xfrm>
        <a:graphic>
          <a:graphicData uri="http://schemas.openxmlformats.org/presentationml/2006/ole">
            <mc:AlternateContent xmlns:mc="http://schemas.openxmlformats.org/markup-compatibility/2006">
              <mc:Choice xmlns:v="urn:schemas-microsoft-com:vml" Requires="v">
                <p:oleObj name="Equation" r:id="rId62" imgW="9144000" imgH="634680" progId="Equation.DSMT4">
                  <p:embed/>
                </p:oleObj>
              </mc:Choice>
              <mc:Fallback>
                <p:oleObj name="Equation" r:id="rId62" imgW="9144000" imgH="634680" progId="Equation.DSMT4">
                  <p:embed/>
                  <p:pic>
                    <p:nvPicPr>
                      <p:cNvPr id="3" name="Object 2">
                        <a:extLst>
                          <a:ext uri="{FF2B5EF4-FFF2-40B4-BE49-F238E27FC236}">
                            <a16:creationId xmlns:a16="http://schemas.microsoft.com/office/drawing/2014/main" id="{E7FC30AA-AE11-83D5-67B7-E2FD8258607A}"/>
                          </a:ext>
                        </a:extLst>
                      </p:cNvPr>
                      <p:cNvPicPr/>
                      <p:nvPr/>
                    </p:nvPicPr>
                    <p:blipFill>
                      <a:blip r:embed="rId63"/>
                      <a:stretch>
                        <a:fillRect/>
                      </a:stretch>
                    </p:blipFill>
                    <p:spPr>
                      <a:xfrm>
                        <a:off x="233023" y="3130716"/>
                        <a:ext cx="11860213" cy="823913"/>
                      </a:xfrm>
                      <a:prstGeom prst="rect">
                        <a:avLst/>
                      </a:prstGeom>
                    </p:spPr>
                  </p:pic>
                </p:oleObj>
              </mc:Fallback>
            </mc:AlternateContent>
          </a:graphicData>
        </a:graphic>
      </p:graphicFrame>
      <p:sp>
        <p:nvSpPr>
          <p:cNvPr id="19" name="TextBox 18">
            <a:extLst>
              <a:ext uri="{FF2B5EF4-FFF2-40B4-BE49-F238E27FC236}">
                <a16:creationId xmlns:a16="http://schemas.microsoft.com/office/drawing/2014/main" id="{70F5DE4D-FBA3-F59A-9587-88A35BD6C135}"/>
              </a:ext>
            </a:extLst>
          </p:cNvPr>
          <p:cNvSpPr txBox="1"/>
          <p:nvPr/>
        </p:nvSpPr>
        <p:spPr>
          <a:xfrm>
            <a:off x="233023" y="4190811"/>
            <a:ext cx="11563350" cy="307777"/>
          </a:xfrm>
          <a:prstGeom prst="rect">
            <a:avLst/>
          </a:prstGeom>
          <a:noFill/>
        </p:spPr>
        <p:txBody>
          <a:bodyPr wrap="square">
            <a:spAutoFit/>
          </a:bodyPr>
          <a:lstStyle/>
          <a:p>
            <a:r>
              <a:rPr lang="en-US" sz="1400"/>
              <a:t>and then convert to densities: f</a:t>
            </a:r>
            <a:r>
              <a:rPr lang="el-GR" sz="1400" baseline="-25000">
                <a:latin typeface="Calibri" panose="020F0502020204030204" pitchFamily="34" charset="0"/>
                <a:cs typeface="Calibri" panose="020F0502020204030204" pitchFamily="34" charset="0"/>
              </a:rPr>
              <a:t>σ</a:t>
            </a:r>
            <a:r>
              <a:rPr lang="en-US" sz="1400"/>
              <a:t>(r,k,t) </a:t>
            </a:r>
            <a:r>
              <a:rPr lang="en-US" sz="1400">
                <a:sym typeface="Wingdings" panose="05000000000000000000" pitchFamily="2" charset="2"/>
              </a:rPr>
              <a:t> f</a:t>
            </a:r>
            <a:r>
              <a:rPr lang="el-GR" sz="1400" baseline="-25000">
                <a:latin typeface="Calibri" panose="020F0502020204030204" pitchFamily="34" charset="0"/>
                <a:cs typeface="Calibri" panose="020F0502020204030204" pitchFamily="34" charset="0"/>
              </a:rPr>
              <a:t>σ</a:t>
            </a:r>
            <a:r>
              <a:rPr lang="en-US" sz="1400">
                <a:sym typeface="Wingdings" panose="05000000000000000000" pitchFamily="2" charset="2"/>
              </a:rPr>
              <a:t>(r,k,t)</a:t>
            </a:r>
            <a:r>
              <a:rPr lang="el-GR" sz="1400">
                <a:latin typeface="Calibri" panose="020F0502020204030204" pitchFamily="34" charset="0"/>
                <a:cs typeface="Calibri" panose="020F0502020204030204" pitchFamily="34" charset="0"/>
              </a:rPr>
              <a:t> 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r</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 and W(k</a:t>
            </a:r>
            <a:r>
              <a:rPr lang="el-GR" sz="1400">
                <a:latin typeface="Calibri" panose="020F0502020204030204" pitchFamily="34" charset="0"/>
                <a:cs typeface="Calibri" panose="020F0502020204030204" pitchFamily="34" charset="0"/>
              </a:rPr>
              <a:t>σ </a:t>
            </a:r>
            <a:r>
              <a:rPr lang="en-US" sz="1400">
                <a:latin typeface="Calibri" panose="020F0502020204030204" pitchFamily="34" charset="0"/>
                <a:cs typeface="Calibri" panose="020F0502020204030204" pitchFamily="34" charset="0"/>
              </a:rPr>
              <a:t>k</a:t>
            </a:r>
            <a:r>
              <a:rPr lang="en-US" sz="1400" baseline="-25000">
                <a:latin typeface="Calibri" panose="020F0502020204030204" pitchFamily="34" charset="0"/>
                <a:cs typeface="Calibri" panose="020F0502020204030204" pitchFamily="34" charset="0"/>
              </a:rPr>
              <a:t>1</a:t>
            </a:r>
            <a:r>
              <a:rPr lang="el-GR" sz="1400">
                <a:latin typeface="Calibri" panose="020F0502020204030204" pitchFamily="34" charset="0"/>
                <a:cs typeface="Calibri" panose="020F0502020204030204" pitchFamily="34" charset="0"/>
              </a:rPr>
              <a:t>σ</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-&gt;k’</a:t>
            </a:r>
            <a:r>
              <a:rPr lang="el-GR" sz="1400">
                <a:latin typeface="Calibri" panose="020F0502020204030204" pitchFamily="34" charset="0"/>
                <a:cs typeface="Calibri" panose="020F0502020204030204" pitchFamily="34" charset="0"/>
              </a:rPr>
              <a:t> σ</a:t>
            </a:r>
            <a:r>
              <a:rPr lang="en-US" sz="1400">
                <a:latin typeface="Calibri" panose="020F0502020204030204" pitchFamily="34" charset="0"/>
                <a:cs typeface="Calibri" panose="020F0502020204030204" pitchFamily="34" charset="0"/>
              </a:rPr>
              <a:t>’ k’</a:t>
            </a:r>
            <a:r>
              <a:rPr lang="en-US" sz="1400" baseline="-25000">
                <a:latin typeface="Calibri" panose="020F0502020204030204" pitchFamily="34" charset="0"/>
                <a:cs typeface="Calibri" panose="020F0502020204030204" pitchFamily="34" charset="0"/>
              </a:rPr>
              <a:t>1</a:t>
            </a:r>
            <a:r>
              <a:rPr lang="el-GR" sz="1400">
                <a:latin typeface="Calibri" panose="020F0502020204030204" pitchFamily="34" charset="0"/>
                <a:cs typeface="Calibri" panose="020F0502020204030204" pitchFamily="34" charset="0"/>
              </a:rPr>
              <a:t> σ</a:t>
            </a:r>
            <a:r>
              <a:rPr lang="en-US" sz="1400">
                <a:latin typeface="Calibri" panose="020F0502020204030204" pitchFamily="34" charset="0"/>
                <a:cs typeface="Calibri" panose="020F0502020204030204" pitchFamily="34" charset="0"/>
              </a:rPr>
              <a:t>’</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-&gt; W(k</a:t>
            </a:r>
            <a:r>
              <a:rPr lang="el-GR" sz="1400">
                <a:latin typeface="Calibri" panose="020F0502020204030204" pitchFamily="34" charset="0"/>
                <a:cs typeface="Calibri" panose="020F0502020204030204" pitchFamily="34" charset="0"/>
              </a:rPr>
              <a:t>σ </a:t>
            </a:r>
            <a:r>
              <a:rPr lang="en-US" sz="1400">
                <a:latin typeface="Calibri" panose="020F0502020204030204" pitchFamily="34" charset="0"/>
                <a:cs typeface="Calibri" panose="020F0502020204030204" pitchFamily="34" charset="0"/>
              </a:rPr>
              <a:t>k</a:t>
            </a:r>
            <a:r>
              <a:rPr lang="en-US" sz="1400" baseline="-25000">
                <a:latin typeface="Calibri" panose="020F0502020204030204" pitchFamily="34" charset="0"/>
                <a:cs typeface="Calibri" panose="020F0502020204030204" pitchFamily="34" charset="0"/>
              </a:rPr>
              <a:t>1</a:t>
            </a:r>
            <a:r>
              <a:rPr lang="el-GR" sz="1400">
                <a:latin typeface="Calibri" panose="020F0502020204030204" pitchFamily="34" charset="0"/>
                <a:cs typeface="Calibri" panose="020F0502020204030204" pitchFamily="34" charset="0"/>
              </a:rPr>
              <a:t>σ</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-&gt;k’</a:t>
            </a:r>
            <a:r>
              <a:rPr lang="el-GR" sz="1400">
                <a:latin typeface="Calibri" panose="020F0502020204030204" pitchFamily="34" charset="0"/>
                <a:cs typeface="Calibri" panose="020F0502020204030204" pitchFamily="34" charset="0"/>
              </a:rPr>
              <a:t> σ</a:t>
            </a:r>
            <a:r>
              <a:rPr lang="en-US" sz="1400">
                <a:latin typeface="Calibri" panose="020F0502020204030204" pitchFamily="34" charset="0"/>
                <a:cs typeface="Calibri" panose="020F0502020204030204" pitchFamily="34" charset="0"/>
              </a:rPr>
              <a:t>’ k’</a:t>
            </a:r>
            <a:r>
              <a:rPr lang="en-US" sz="1400" baseline="-25000">
                <a:latin typeface="Calibri" panose="020F0502020204030204" pitchFamily="34" charset="0"/>
                <a:cs typeface="Calibri" panose="020F0502020204030204" pitchFamily="34" charset="0"/>
              </a:rPr>
              <a:t>1</a:t>
            </a:r>
            <a:r>
              <a:rPr lang="el-GR" sz="1400">
                <a:latin typeface="Calibri" panose="020F0502020204030204" pitchFamily="34" charset="0"/>
                <a:cs typeface="Calibri" panose="020F0502020204030204" pitchFamily="34" charset="0"/>
              </a:rPr>
              <a:t> σ</a:t>
            </a:r>
            <a:r>
              <a:rPr lang="en-US" sz="1400">
                <a:latin typeface="Calibri" panose="020F0502020204030204" pitchFamily="34" charset="0"/>
                <a:cs typeface="Calibri" panose="020F0502020204030204" pitchFamily="34" charset="0"/>
              </a:rPr>
              <a:t>’</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a:t>
            </a:r>
            <a:r>
              <a:rPr lang="en-US" sz="1400" baseline="-25000">
                <a:latin typeface="Calibri" panose="020F0502020204030204" pitchFamily="34" charset="0"/>
                <a:cs typeface="Calibri" panose="020F0502020204030204" pitchFamily="34" charset="0"/>
              </a:rPr>
              <a:t> </a:t>
            </a:r>
            <a:r>
              <a:rPr lang="en-US" sz="1400">
                <a:latin typeface="Calibri" panose="020F0502020204030204" pitchFamily="34" charset="0"/>
                <a:cs typeface="Calibri" panose="020F0502020204030204" pitchFamily="34" charset="0"/>
              </a:rPr>
              <a:t>And we get, using </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r</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 = (2πħ)</a:t>
            </a:r>
            <a:r>
              <a:rPr lang="en-US" sz="1400" baseline="30000">
                <a:latin typeface="Calibri" panose="020F0502020204030204" pitchFamily="34" charset="0"/>
                <a:cs typeface="Calibri" panose="020F0502020204030204" pitchFamily="34" charset="0"/>
              </a:rPr>
              <a:t>3 </a:t>
            </a:r>
            <a:r>
              <a:rPr lang="en-US" sz="1400">
                <a:latin typeface="Calibri" panose="020F0502020204030204" pitchFamily="34" charset="0"/>
                <a:cs typeface="Calibri" panose="020F0502020204030204" pitchFamily="34" charset="0"/>
              </a:rPr>
              <a:t>: </a:t>
            </a:r>
            <a:endParaRPr lang="en-US" sz="1400"/>
          </a:p>
        </p:txBody>
      </p:sp>
      <p:graphicFrame>
        <p:nvGraphicFramePr>
          <p:cNvPr id="6" name="Object 5">
            <a:extLst>
              <a:ext uri="{FF2B5EF4-FFF2-40B4-BE49-F238E27FC236}">
                <a16:creationId xmlns:a16="http://schemas.microsoft.com/office/drawing/2014/main" id="{9DF1BB61-0F23-E24F-60A8-E5C81116CB50}"/>
              </a:ext>
            </a:extLst>
          </p:cNvPr>
          <p:cNvGraphicFramePr>
            <a:graphicFrameLocks noChangeAspect="1"/>
          </p:cNvGraphicFramePr>
          <p:nvPr>
            <p:extLst>
              <p:ext uri="{D42A27DB-BD31-4B8C-83A1-F6EECF244321}">
                <p14:modId xmlns:p14="http://schemas.microsoft.com/office/powerpoint/2010/main" val="3972486656"/>
              </p:ext>
            </p:extLst>
          </p:nvPr>
        </p:nvGraphicFramePr>
        <p:xfrm>
          <a:off x="301625" y="4701597"/>
          <a:ext cx="10256838" cy="1395412"/>
        </p:xfrm>
        <a:graphic>
          <a:graphicData uri="http://schemas.openxmlformats.org/presentationml/2006/ole">
            <mc:AlternateContent xmlns:mc="http://schemas.openxmlformats.org/markup-compatibility/2006">
              <mc:Choice xmlns:v="urn:schemas-microsoft-com:vml" Requires="v">
                <p:oleObj name="Equation" r:id="rId64" imgW="7454880" imgH="1015920" progId="Equation.DSMT4">
                  <p:embed/>
                </p:oleObj>
              </mc:Choice>
              <mc:Fallback>
                <p:oleObj name="Equation" r:id="rId64" imgW="7454880" imgH="1015920" progId="Equation.DSMT4">
                  <p:embed/>
                  <p:pic>
                    <p:nvPicPr>
                      <p:cNvPr id="0" name=""/>
                      <p:cNvPicPr/>
                      <p:nvPr/>
                    </p:nvPicPr>
                    <p:blipFill>
                      <a:blip r:embed="rId65"/>
                      <a:stretch>
                        <a:fillRect/>
                      </a:stretch>
                    </p:blipFill>
                    <p:spPr>
                      <a:xfrm>
                        <a:off x="301625" y="4701597"/>
                        <a:ext cx="10256838" cy="1395412"/>
                      </a:xfrm>
                      <a:prstGeom prst="rect">
                        <a:avLst/>
                      </a:prstGeom>
                    </p:spPr>
                  </p:pic>
                </p:oleObj>
              </mc:Fallback>
            </mc:AlternateContent>
          </a:graphicData>
        </a:graphic>
      </p:graphicFrame>
    </p:spTree>
    <p:extLst>
      <p:ext uri="{BB962C8B-B14F-4D97-AF65-F5344CB8AC3E}">
        <p14:creationId xmlns:p14="http://schemas.microsoft.com/office/powerpoint/2010/main" val="175540631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645546" y="164812"/>
            <a:ext cx="5397623" cy="584775"/>
          </a:xfrm>
          <a:prstGeom prst="rect">
            <a:avLst/>
          </a:prstGeom>
          <a:noFill/>
        </p:spPr>
        <p:txBody>
          <a:bodyPr wrap="square" rtlCol="0">
            <a:spAutoFit/>
          </a:bodyPr>
          <a:lstStyle/>
          <a:p>
            <a:r>
              <a:rPr lang="en-US" sz="3200" b="1" u="sng"/>
              <a:t>Classical NESM (Boltzman 2PI)</a:t>
            </a:r>
          </a:p>
        </p:txBody>
      </p:sp>
      <p:sp>
        <p:nvSpPr>
          <p:cNvPr id="5" name="TextBox 4">
            <a:extLst>
              <a:ext uri="{FF2B5EF4-FFF2-40B4-BE49-F238E27FC236}">
                <a16:creationId xmlns:a16="http://schemas.microsoft.com/office/drawing/2014/main" id="{15DEC327-9DDA-4E6E-9F1B-83401B8588F0}"/>
              </a:ext>
            </a:extLst>
          </p:cNvPr>
          <p:cNvSpPr txBox="1"/>
          <p:nvPr/>
        </p:nvSpPr>
        <p:spPr>
          <a:xfrm>
            <a:off x="237372" y="1020981"/>
            <a:ext cx="11561051" cy="523220"/>
          </a:xfrm>
          <a:prstGeom prst="rect">
            <a:avLst/>
          </a:prstGeom>
          <a:noFill/>
        </p:spPr>
        <p:txBody>
          <a:bodyPr wrap="square" rtlCol="0">
            <a:spAutoFit/>
          </a:bodyPr>
          <a:lstStyle/>
          <a:p>
            <a:r>
              <a:rPr lang="en-US" sz="1400"/>
              <a:t>Going to throw in some random-ish comments.  Can show that if we have a particle in a conservative force field, subject to two-particle scattering, then the only time-independent solution to the equation (i.e., equilibrium solution) is:</a:t>
            </a:r>
            <a:endParaRPr lang="en-US" sz="1600"/>
          </a:p>
        </p:txBody>
      </p:sp>
      <p:grpSp>
        <p:nvGrpSpPr>
          <p:cNvPr id="83" name="Group 82">
            <a:extLst>
              <a:ext uri="{FF2B5EF4-FFF2-40B4-BE49-F238E27FC236}">
                <a16:creationId xmlns:a16="http://schemas.microsoft.com/office/drawing/2014/main" id="{B7E65DA0-2E52-4FC9-B1F2-AD2149D0BD70}"/>
              </a:ext>
            </a:extLst>
          </p:cNvPr>
          <p:cNvGrpSpPr/>
          <p:nvPr/>
        </p:nvGrpSpPr>
        <p:grpSpPr>
          <a:xfrm>
            <a:off x="5699195" y="1757321"/>
            <a:ext cx="360" cy="360"/>
            <a:chOff x="5699195" y="1819468"/>
            <a:chExt cx="360" cy="360"/>
          </a:xfrm>
        </p:grpSpPr>
        <mc:AlternateContent xmlns:mc="http://schemas.openxmlformats.org/markup-compatibility/2006" xmlns:p14="http://schemas.microsoft.com/office/powerpoint/2010/main">
          <mc:Choice Requires="p14">
            <p:contentPart p14:bwMode="auto" r:id="rId2">
              <p14:nvContentPartPr>
                <p14:cNvPr id="81" name="Ink 80">
                  <a:extLst>
                    <a:ext uri="{FF2B5EF4-FFF2-40B4-BE49-F238E27FC236}">
                      <a16:creationId xmlns:a16="http://schemas.microsoft.com/office/drawing/2014/main" id="{AC9A45D7-2FDC-4484-8736-DC14453CA3DD}"/>
                    </a:ext>
                  </a:extLst>
                </p14:cNvPr>
                <p14:cNvContentPartPr/>
                <p14:nvPr/>
              </p14:nvContentPartPr>
              <p14:xfrm>
                <a:off x="5699195" y="1819468"/>
                <a:ext cx="360" cy="360"/>
              </p14:xfrm>
            </p:contentPart>
          </mc:Choice>
          <mc:Fallback xmlns="">
            <p:pic>
              <p:nvPicPr>
                <p:cNvPr id="81" name="Ink 80">
                  <a:extLst>
                    <a:ext uri="{FF2B5EF4-FFF2-40B4-BE49-F238E27FC236}">
                      <a16:creationId xmlns:a16="http://schemas.microsoft.com/office/drawing/2014/main" id="{AC9A45D7-2FDC-4484-8736-DC14453CA3DD}"/>
                    </a:ext>
                  </a:extLst>
                </p:cNvPr>
                <p:cNvPicPr/>
                <p:nvPr/>
              </p:nvPicPr>
              <p:blipFill>
                <a:blip r:embed="rId56"/>
                <a:stretch>
                  <a:fillRect/>
                </a:stretch>
              </p:blipFill>
              <p:spPr>
                <a:xfrm>
                  <a:off x="5694875" y="1815148"/>
                  <a:ext cx="9000" cy="900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82" name="Ink 81">
                  <a:extLst>
                    <a:ext uri="{FF2B5EF4-FFF2-40B4-BE49-F238E27FC236}">
                      <a16:creationId xmlns:a16="http://schemas.microsoft.com/office/drawing/2014/main" id="{837BE1B0-D445-46BC-8A43-A5BED9F5B01A}"/>
                    </a:ext>
                  </a:extLst>
                </p14:cNvPr>
                <p14:cNvContentPartPr/>
                <p14:nvPr/>
              </p14:nvContentPartPr>
              <p14:xfrm>
                <a:off x="5699195" y="1819468"/>
                <a:ext cx="360" cy="360"/>
              </p14:xfrm>
            </p:contentPart>
          </mc:Choice>
          <mc:Fallback xmlns="">
            <p:pic>
              <p:nvPicPr>
                <p:cNvPr id="82" name="Ink 81">
                  <a:extLst>
                    <a:ext uri="{FF2B5EF4-FFF2-40B4-BE49-F238E27FC236}">
                      <a16:creationId xmlns:a16="http://schemas.microsoft.com/office/drawing/2014/main" id="{837BE1B0-D445-46BC-8A43-A5BED9F5B01A}"/>
                    </a:ext>
                  </a:extLst>
                </p:cNvPr>
                <p:cNvPicPr/>
                <p:nvPr/>
              </p:nvPicPr>
              <p:blipFill>
                <a:blip r:embed="rId56"/>
                <a:stretch>
                  <a:fillRect/>
                </a:stretch>
              </p:blipFill>
              <p:spPr>
                <a:xfrm>
                  <a:off x="5694875" y="1815148"/>
                  <a:ext cx="9000" cy="9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8">
            <p14:nvContentPartPr>
              <p14:cNvPr id="89" name="Ink 88">
                <a:extLst>
                  <a:ext uri="{FF2B5EF4-FFF2-40B4-BE49-F238E27FC236}">
                    <a16:creationId xmlns:a16="http://schemas.microsoft.com/office/drawing/2014/main" id="{7ADB87F2-9A04-414B-A436-6DBEA2201BB5}"/>
                  </a:ext>
                </a:extLst>
              </p14:cNvPr>
              <p14:cNvContentPartPr/>
              <p14:nvPr/>
            </p14:nvContentPartPr>
            <p14:xfrm>
              <a:off x="10297835" y="1544201"/>
              <a:ext cx="360" cy="360"/>
            </p14:xfrm>
          </p:contentPart>
        </mc:Choice>
        <mc:Fallback xmlns="">
          <p:pic>
            <p:nvPicPr>
              <p:cNvPr id="89" name="Ink 88">
                <a:extLst>
                  <a:ext uri="{FF2B5EF4-FFF2-40B4-BE49-F238E27FC236}">
                    <a16:creationId xmlns:a16="http://schemas.microsoft.com/office/drawing/2014/main" id="{7ADB87F2-9A04-414B-A436-6DBEA2201BB5}"/>
                  </a:ext>
                </a:extLst>
              </p:cNvPr>
              <p:cNvPicPr/>
              <p:nvPr/>
            </p:nvPicPr>
            <p:blipFill>
              <a:blip r:embed="rId59"/>
              <a:stretch>
                <a:fillRect/>
              </a:stretch>
            </p:blipFill>
            <p:spPr>
              <a:xfrm>
                <a:off x="10293515" y="1539881"/>
                <a:ext cx="9000" cy="9000"/>
              </a:xfrm>
              <a:prstGeom prst="rect">
                <a:avLst/>
              </a:prstGeom>
            </p:spPr>
          </p:pic>
        </mc:Fallback>
      </mc:AlternateContent>
      <p:graphicFrame>
        <p:nvGraphicFramePr>
          <p:cNvPr id="6" name="Object 5">
            <a:extLst>
              <a:ext uri="{FF2B5EF4-FFF2-40B4-BE49-F238E27FC236}">
                <a16:creationId xmlns:a16="http://schemas.microsoft.com/office/drawing/2014/main" id="{542304A0-F918-4D61-B40D-A8FEB00EFD2E}"/>
              </a:ext>
            </a:extLst>
          </p:cNvPr>
          <p:cNvGraphicFramePr>
            <a:graphicFrameLocks noChangeAspect="1"/>
          </p:cNvGraphicFramePr>
          <p:nvPr>
            <p:extLst>
              <p:ext uri="{D42A27DB-BD31-4B8C-83A1-F6EECF244321}">
                <p14:modId xmlns:p14="http://schemas.microsoft.com/office/powerpoint/2010/main" val="2098235593"/>
              </p:ext>
            </p:extLst>
          </p:nvPr>
        </p:nvGraphicFramePr>
        <p:xfrm>
          <a:off x="293077" y="1671565"/>
          <a:ext cx="3232150" cy="715962"/>
        </p:xfrm>
        <a:graphic>
          <a:graphicData uri="http://schemas.openxmlformats.org/presentationml/2006/ole">
            <mc:AlternateContent xmlns:mc="http://schemas.openxmlformats.org/markup-compatibility/2006">
              <mc:Choice xmlns:v="urn:schemas-microsoft-com:vml" Requires="v">
                <p:oleObj name="Equation" r:id="rId60" imgW="2323800" imgH="520560" progId="Equation.DSMT4">
                  <p:embed/>
                </p:oleObj>
              </mc:Choice>
              <mc:Fallback>
                <p:oleObj name="Equation" r:id="rId60" imgW="2323800" imgH="520560" progId="Equation.DSMT4">
                  <p:embed/>
                  <p:pic>
                    <p:nvPicPr>
                      <p:cNvPr id="6" name="Object 5">
                        <a:extLst>
                          <a:ext uri="{FF2B5EF4-FFF2-40B4-BE49-F238E27FC236}">
                            <a16:creationId xmlns:a16="http://schemas.microsoft.com/office/drawing/2014/main" id="{542304A0-F918-4D61-B40D-A8FEB00EFD2E}"/>
                          </a:ext>
                        </a:extLst>
                      </p:cNvPr>
                      <p:cNvPicPr>
                        <a:picLocks noChangeAspect="1" noChangeArrowheads="1"/>
                      </p:cNvPicPr>
                      <p:nvPr/>
                    </p:nvPicPr>
                    <p:blipFill>
                      <a:blip r:embed="rId61"/>
                      <a:srcRect/>
                      <a:stretch>
                        <a:fillRect/>
                      </a:stretch>
                    </p:blipFill>
                    <p:spPr bwMode="auto">
                      <a:xfrm>
                        <a:off x="293077" y="1671565"/>
                        <a:ext cx="3232150" cy="715962"/>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6D24B23E-912C-4465-9763-66809FF8FF5C}"/>
              </a:ext>
            </a:extLst>
          </p:cNvPr>
          <p:cNvSpPr txBox="1"/>
          <p:nvPr/>
        </p:nvSpPr>
        <p:spPr>
          <a:xfrm>
            <a:off x="192264" y="2421229"/>
            <a:ext cx="9377864" cy="523220"/>
          </a:xfrm>
          <a:prstGeom prst="rect">
            <a:avLst/>
          </a:prstGeom>
          <a:noFill/>
        </p:spPr>
        <p:txBody>
          <a:bodyPr wrap="square" rtlCol="0">
            <a:spAutoFit/>
          </a:bodyPr>
          <a:lstStyle/>
          <a:p>
            <a:r>
              <a:rPr lang="en-US" sz="1400"/>
              <a:t>Where T and </a:t>
            </a:r>
            <a:r>
              <a:rPr lang="el-GR" sz="1400"/>
              <a:t>μ</a:t>
            </a:r>
            <a:r>
              <a:rPr lang="en-US" sz="1400"/>
              <a:t> must be constant.  </a:t>
            </a:r>
            <a:r>
              <a:rPr lang="el-GR" sz="1400"/>
              <a:t>λ</a:t>
            </a:r>
            <a:r>
              <a:rPr lang="en-US" sz="1400"/>
              <a:t> = 0,-1,+1 in the classical, boson, fermion cases respectively.  If we dispense with the single particle potential, then we can have time-independent solution of form:</a:t>
            </a:r>
          </a:p>
        </p:txBody>
      </p:sp>
      <p:graphicFrame>
        <p:nvGraphicFramePr>
          <p:cNvPr id="11" name="Object 10">
            <a:extLst>
              <a:ext uri="{FF2B5EF4-FFF2-40B4-BE49-F238E27FC236}">
                <a16:creationId xmlns:a16="http://schemas.microsoft.com/office/drawing/2014/main" id="{C3B48621-58F9-4B82-AA10-7680FCE8F320}"/>
              </a:ext>
            </a:extLst>
          </p:cNvPr>
          <p:cNvGraphicFramePr>
            <a:graphicFrameLocks noChangeAspect="1"/>
          </p:cNvGraphicFramePr>
          <p:nvPr>
            <p:extLst>
              <p:ext uri="{D42A27DB-BD31-4B8C-83A1-F6EECF244321}">
                <p14:modId xmlns:p14="http://schemas.microsoft.com/office/powerpoint/2010/main" val="1277489597"/>
              </p:ext>
            </p:extLst>
          </p:nvPr>
        </p:nvGraphicFramePr>
        <p:xfrm>
          <a:off x="293077" y="3068678"/>
          <a:ext cx="3579813" cy="784225"/>
        </p:xfrm>
        <a:graphic>
          <a:graphicData uri="http://schemas.openxmlformats.org/presentationml/2006/ole">
            <mc:AlternateContent xmlns:mc="http://schemas.openxmlformats.org/markup-compatibility/2006">
              <mc:Choice xmlns:v="urn:schemas-microsoft-com:vml" Requires="v">
                <p:oleObj name="Equation" r:id="rId62" imgW="2349360" imgH="520560" progId="Equation.DSMT4">
                  <p:embed/>
                </p:oleObj>
              </mc:Choice>
              <mc:Fallback>
                <p:oleObj name="Equation" r:id="rId62" imgW="2349360" imgH="520560" progId="Equation.DSMT4">
                  <p:embed/>
                  <p:pic>
                    <p:nvPicPr>
                      <p:cNvPr id="6" name="Object 5">
                        <a:extLst>
                          <a:ext uri="{FF2B5EF4-FFF2-40B4-BE49-F238E27FC236}">
                            <a16:creationId xmlns:a16="http://schemas.microsoft.com/office/drawing/2014/main" id="{542304A0-F918-4D61-B40D-A8FEB00EFD2E}"/>
                          </a:ext>
                        </a:extLst>
                      </p:cNvPr>
                      <p:cNvPicPr>
                        <a:picLocks noChangeAspect="1" noChangeArrowheads="1"/>
                      </p:cNvPicPr>
                      <p:nvPr/>
                    </p:nvPicPr>
                    <p:blipFill>
                      <a:blip r:embed="rId63"/>
                      <a:srcRect/>
                      <a:stretch>
                        <a:fillRect/>
                      </a:stretch>
                    </p:blipFill>
                    <p:spPr bwMode="auto">
                      <a:xfrm>
                        <a:off x="293077" y="3068678"/>
                        <a:ext cx="3579813" cy="784225"/>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03375162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395616" y="133164"/>
            <a:ext cx="6329779" cy="584775"/>
          </a:xfrm>
          <a:prstGeom prst="rect">
            <a:avLst/>
          </a:prstGeom>
          <a:noFill/>
        </p:spPr>
        <p:txBody>
          <a:bodyPr wrap="square" rtlCol="0">
            <a:spAutoFit/>
          </a:bodyPr>
          <a:lstStyle/>
          <a:p>
            <a:r>
              <a:rPr lang="en-US" sz="3200" b="1" u="sng"/>
              <a:t>Classical NESM (Balance Equations)</a:t>
            </a:r>
          </a:p>
        </p:txBody>
      </p:sp>
      <p:sp>
        <p:nvSpPr>
          <p:cNvPr id="5" name="TextBox 4">
            <a:extLst>
              <a:ext uri="{FF2B5EF4-FFF2-40B4-BE49-F238E27FC236}">
                <a16:creationId xmlns:a16="http://schemas.microsoft.com/office/drawing/2014/main" id="{15DEC327-9DDA-4E6E-9F1B-83401B8588F0}"/>
              </a:ext>
            </a:extLst>
          </p:cNvPr>
          <p:cNvSpPr txBox="1"/>
          <p:nvPr/>
        </p:nvSpPr>
        <p:spPr>
          <a:xfrm>
            <a:off x="237372" y="1207065"/>
            <a:ext cx="10645571" cy="523220"/>
          </a:xfrm>
          <a:prstGeom prst="rect">
            <a:avLst/>
          </a:prstGeom>
          <a:noFill/>
        </p:spPr>
        <p:txBody>
          <a:bodyPr wrap="square" rtlCol="0">
            <a:spAutoFit/>
          </a:bodyPr>
          <a:lstStyle/>
          <a:p>
            <a:r>
              <a:rPr lang="en-US" sz="1400"/>
              <a:t>So we start with the general Boltzman equation.  The two W’s are different.  First is for two-particle collisions, and second is for single particle collisions with random impurities, say.</a:t>
            </a:r>
            <a:endParaRPr lang="en-US" sz="1600"/>
          </a:p>
        </p:txBody>
      </p:sp>
      <p:graphicFrame>
        <p:nvGraphicFramePr>
          <p:cNvPr id="4" name="Object 3">
            <a:extLst>
              <a:ext uri="{FF2B5EF4-FFF2-40B4-BE49-F238E27FC236}">
                <a16:creationId xmlns:a16="http://schemas.microsoft.com/office/drawing/2014/main" id="{9746D325-DE3A-45B9-B1FD-8C74A50B1641}"/>
              </a:ext>
            </a:extLst>
          </p:cNvPr>
          <p:cNvGraphicFramePr>
            <a:graphicFrameLocks noChangeAspect="1"/>
          </p:cNvGraphicFramePr>
          <p:nvPr>
            <p:extLst>
              <p:ext uri="{D42A27DB-BD31-4B8C-83A1-F6EECF244321}">
                <p14:modId xmlns:p14="http://schemas.microsoft.com/office/powerpoint/2010/main" val="2484863521"/>
              </p:ext>
            </p:extLst>
          </p:nvPr>
        </p:nvGraphicFramePr>
        <p:xfrm>
          <a:off x="237372" y="1872375"/>
          <a:ext cx="11506200" cy="519113"/>
        </p:xfrm>
        <a:graphic>
          <a:graphicData uri="http://schemas.openxmlformats.org/presentationml/2006/ole">
            <mc:AlternateContent xmlns:mc="http://schemas.openxmlformats.org/markup-compatibility/2006">
              <mc:Choice xmlns:v="urn:schemas-microsoft-com:vml" Requires="v">
                <p:oleObj name="Equation" r:id="rId2" imgW="9410400" imgH="431640" progId="Equation.DSMT4">
                  <p:embed/>
                </p:oleObj>
              </mc:Choice>
              <mc:Fallback>
                <p:oleObj name="Equation" r:id="rId2" imgW="9410400" imgH="431640" progId="Equation.DSMT4">
                  <p:embed/>
                  <p:pic>
                    <p:nvPicPr>
                      <p:cNvPr id="4" name="Object 3">
                        <a:extLst>
                          <a:ext uri="{FF2B5EF4-FFF2-40B4-BE49-F238E27FC236}">
                            <a16:creationId xmlns:a16="http://schemas.microsoft.com/office/drawing/2014/main" id="{9746D325-DE3A-45B9-B1FD-8C74A50B1641}"/>
                          </a:ext>
                        </a:extLst>
                      </p:cNvPr>
                      <p:cNvPicPr>
                        <a:picLocks noChangeAspect="1" noChangeArrowheads="1"/>
                      </p:cNvPicPr>
                      <p:nvPr/>
                    </p:nvPicPr>
                    <p:blipFill>
                      <a:blip r:embed="rId3"/>
                      <a:srcRect/>
                      <a:stretch>
                        <a:fillRect/>
                      </a:stretch>
                    </p:blipFill>
                    <p:spPr bwMode="auto">
                      <a:xfrm>
                        <a:off x="237372" y="1872375"/>
                        <a:ext cx="11506200" cy="519113"/>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8F6664D4-83D5-406D-B3B6-F31EB9785160}"/>
              </a:ext>
            </a:extLst>
          </p:cNvPr>
          <p:cNvSpPr txBox="1"/>
          <p:nvPr/>
        </p:nvSpPr>
        <p:spPr>
          <a:xfrm>
            <a:off x="237372" y="2749346"/>
            <a:ext cx="5151374" cy="553998"/>
          </a:xfrm>
          <a:prstGeom prst="rect">
            <a:avLst/>
          </a:prstGeom>
          <a:noFill/>
        </p:spPr>
        <p:txBody>
          <a:bodyPr wrap="square">
            <a:spAutoFit/>
          </a:bodyPr>
          <a:lstStyle/>
          <a:p>
            <a:r>
              <a:rPr lang="en-US" sz="1600" b="1"/>
              <a:t>Continuity Equation </a:t>
            </a:r>
          </a:p>
          <a:p>
            <a:r>
              <a:rPr lang="en-US" sz="1400"/>
              <a:t>So we define the particle density, and particle current as follows:</a:t>
            </a:r>
          </a:p>
        </p:txBody>
      </p:sp>
      <p:grpSp>
        <p:nvGrpSpPr>
          <p:cNvPr id="83" name="Group 82">
            <a:extLst>
              <a:ext uri="{FF2B5EF4-FFF2-40B4-BE49-F238E27FC236}">
                <a16:creationId xmlns:a16="http://schemas.microsoft.com/office/drawing/2014/main" id="{B7E65DA0-2E52-4FC9-B1F2-AD2149D0BD70}"/>
              </a:ext>
            </a:extLst>
          </p:cNvPr>
          <p:cNvGrpSpPr/>
          <p:nvPr/>
        </p:nvGrpSpPr>
        <p:grpSpPr>
          <a:xfrm>
            <a:off x="5699195" y="1934876"/>
            <a:ext cx="360" cy="360"/>
            <a:chOff x="5699195" y="1819468"/>
            <a:chExt cx="360" cy="360"/>
          </a:xfrm>
        </p:grpSpPr>
        <mc:AlternateContent xmlns:mc="http://schemas.openxmlformats.org/markup-compatibility/2006" xmlns:p14="http://schemas.microsoft.com/office/powerpoint/2010/main">
          <mc:Choice Requires="p14">
            <p:contentPart p14:bwMode="auto" r:id="rId4">
              <p14:nvContentPartPr>
                <p14:cNvPr id="81" name="Ink 80">
                  <a:extLst>
                    <a:ext uri="{FF2B5EF4-FFF2-40B4-BE49-F238E27FC236}">
                      <a16:creationId xmlns:a16="http://schemas.microsoft.com/office/drawing/2014/main" id="{AC9A45D7-2FDC-4484-8736-DC14453CA3DD}"/>
                    </a:ext>
                  </a:extLst>
                </p14:cNvPr>
                <p14:cNvContentPartPr/>
                <p14:nvPr/>
              </p14:nvContentPartPr>
              <p14:xfrm>
                <a:off x="5699195" y="1819468"/>
                <a:ext cx="360" cy="360"/>
              </p14:xfrm>
            </p:contentPart>
          </mc:Choice>
          <mc:Fallback xmlns="">
            <p:pic>
              <p:nvPicPr>
                <p:cNvPr id="81" name="Ink 80">
                  <a:extLst>
                    <a:ext uri="{FF2B5EF4-FFF2-40B4-BE49-F238E27FC236}">
                      <a16:creationId xmlns:a16="http://schemas.microsoft.com/office/drawing/2014/main" id="{AC9A45D7-2FDC-4484-8736-DC14453CA3DD}"/>
                    </a:ext>
                  </a:extLst>
                </p:cNvPr>
                <p:cNvPicPr/>
                <p:nvPr/>
              </p:nvPicPr>
              <p:blipFill>
                <a:blip r:embed="rId56"/>
                <a:stretch>
                  <a:fillRect/>
                </a:stretch>
              </p:blipFill>
              <p:spPr>
                <a:xfrm>
                  <a:off x="5694875" y="1815148"/>
                  <a:ext cx="9000" cy="900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82" name="Ink 81">
                  <a:extLst>
                    <a:ext uri="{FF2B5EF4-FFF2-40B4-BE49-F238E27FC236}">
                      <a16:creationId xmlns:a16="http://schemas.microsoft.com/office/drawing/2014/main" id="{837BE1B0-D445-46BC-8A43-A5BED9F5B01A}"/>
                    </a:ext>
                  </a:extLst>
                </p14:cNvPr>
                <p14:cNvContentPartPr/>
                <p14:nvPr/>
              </p14:nvContentPartPr>
              <p14:xfrm>
                <a:off x="5699195" y="1819468"/>
                <a:ext cx="360" cy="360"/>
              </p14:xfrm>
            </p:contentPart>
          </mc:Choice>
          <mc:Fallback xmlns="">
            <p:pic>
              <p:nvPicPr>
                <p:cNvPr id="82" name="Ink 81">
                  <a:extLst>
                    <a:ext uri="{FF2B5EF4-FFF2-40B4-BE49-F238E27FC236}">
                      <a16:creationId xmlns:a16="http://schemas.microsoft.com/office/drawing/2014/main" id="{837BE1B0-D445-46BC-8A43-A5BED9F5B01A}"/>
                    </a:ext>
                  </a:extLst>
                </p:cNvPr>
                <p:cNvPicPr/>
                <p:nvPr/>
              </p:nvPicPr>
              <p:blipFill>
                <a:blip r:embed="rId56"/>
                <a:stretch>
                  <a:fillRect/>
                </a:stretch>
              </p:blipFill>
              <p:spPr>
                <a:xfrm>
                  <a:off x="5694875" y="1815148"/>
                  <a:ext cx="9000" cy="9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8">
            <p14:nvContentPartPr>
              <p14:cNvPr id="89" name="Ink 88">
                <a:extLst>
                  <a:ext uri="{FF2B5EF4-FFF2-40B4-BE49-F238E27FC236}">
                    <a16:creationId xmlns:a16="http://schemas.microsoft.com/office/drawing/2014/main" id="{7ADB87F2-9A04-414B-A436-6DBEA2201BB5}"/>
                  </a:ext>
                </a:extLst>
              </p14:cNvPr>
              <p14:cNvContentPartPr/>
              <p14:nvPr/>
            </p14:nvContentPartPr>
            <p14:xfrm>
              <a:off x="10297835" y="1721756"/>
              <a:ext cx="360" cy="360"/>
            </p14:xfrm>
          </p:contentPart>
        </mc:Choice>
        <mc:Fallback xmlns="">
          <p:pic>
            <p:nvPicPr>
              <p:cNvPr id="89" name="Ink 88">
                <a:extLst>
                  <a:ext uri="{FF2B5EF4-FFF2-40B4-BE49-F238E27FC236}">
                    <a16:creationId xmlns:a16="http://schemas.microsoft.com/office/drawing/2014/main" id="{7ADB87F2-9A04-414B-A436-6DBEA2201BB5}"/>
                  </a:ext>
                </a:extLst>
              </p:cNvPr>
              <p:cNvPicPr/>
              <p:nvPr/>
            </p:nvPicPr>
            <p:blipFill>
              <a:blip r:embed="rId59"/>
              <a:stretch>
                <a:fillRect/>
              </a:stretch>
            </p:blipFill>
            <p:spPr>
              <a:xfrm>
                <a:off x="10293515" y="1717436"/>
                <a:ext cx="9000" cy="9000"/>
              </a:xfrm>
              <a:prstGeom prst="rect">
                <a:avLst/>
              </a:prstGeom>
            </p:spPr>
          </p:pic>
        </mc:Fallback>
      </mc:AlternateContent>
      <p:graphicFrame>
        <p:nvGraphicFramePr>
          <p:cNvPr id="6" name="Object 5">
            <a:extLst>
              <a:ext uri="{FF2B5EF4-FFF2-40B4-BE49-F238E27FC236}">
                <a16:creationId xmlns:a16="http://schemas.microsoft.com/office/drawing/2014/main" id="{900B5944-CE2C-4A02-953C-312051A2D9E4}"/>
              </a:ext>
            </a:extLst>
          </p:cNvPr>
          <p:cNvGraphicFramePr>
            <a:graphicFrameLocks noChangeAspect="1"/>
          </p:cNvGraphicFramePr>
          <p:nvPr>
            <p:extLst>
              <p:ext uri="{D42A27DB-BD31-4B8C-83A1-F6EECF244321}">
                <p14:modId xmlns:p14="http://schemas.microsoft.com/office/powerpoint/2010/main" val="2936953228"/>
              </p:ext>
            </p:extLst>
          </p:nvPr>
        </p:nvGraphicFramePr>
        <p:xfrm>
          <a:off x="304753" y="3335052"/>
          <a:ext cx="4612694" cy="523220"/>
        </p:xfrm>
        <a:graphic>
          <a:graphicData uri="http://schemas.openxmlformats.org/presentationml/2006/ole">
            <mc:AlternateContent xmlns:mc="http://schemas.openxmlformats.org/markup-compatibility/2006">
              <mc:Choice xmlns:v="urn:schemas-microsoft-com:vml" Requires="v">
                <p:oleObj name="Equation" r:id="rId60" imgW="4000500" imgH="457200" progId="Equation.DSMT4">
                  <p:embed/>
                </p:oleObj>
              </mc:Choice>
              <mc:Fallback>
                <p:oleObj name="Equation" r:id="rId60" imgW="4000500" imgH="457200" progId="Equation.DSMT4">
                  <p:embed/>
                  <p:pic>
                    <p:nvPicPr>
                      <p:cNvPr id="0" name="Object 1"/>
                      <p:cNvPicPr>
                        <a:picLocks noChangeAspect="1" noChangeArrowheads="1"/>
                      </p:cNvPicPr>
                      <p:nvPr/>
                    </p:nvPicPr>
                    <p:blipFill>
                      <a:blip r:embed="rId61">
                        <a:extLst>
                          <a:ext uri="{28A0092B-C50C-407E-A947-70E740481C1C}">
                            <a14:useLocalDpi xmlns:a14="http://schemas.microsoft.com/office/drawing/2010/main" val="0"/>
                          </a:ext>
                        </a:extLst>
                      </a:blip>
                      <a:srcRect/>
                      <a:stretch>
                        <a:fillRect/>
                      </a:stretch>
                    </p:blipFill>
                    <p:spPr bwMode="auto">
                      <a:xfrm>
                        <a:off x="304753" y="3335052"/>
                        <a:ext cx="4612694" cy="523220"/>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E5D2D5F5-7B2F-40C7-9CC2-0DD3774B8C45}"/>
              </a:ext>
            </a:extLst>
          </p:cNvPr>
          <p:cNvSpPr txBox="1"/>
          <p:nvPr/>
        </p:nvSpPr>
        <p:spPr>
          <a:xfrm>
            <a:off x="237372" y="3920758"/>
            <a:ext cx="6820376" cy="307777"/>
          </a:xfrm>
          <a:prstGeom prst="rect">
            <a:avLst/>
          </a:prstGeom>
          <a:noFill/>
        </p:spPr>
        <p:txBody>
          <a:bodyPr wrap="square">
            <a:spAutoFit/>
          </a:bodyPr>
          <a:lstStyle/>
          <a:p>
            <a:r>
              <a:rPr lang="en-US" sz="1400"/>
              <a:t>So if we multiply both sides of the Boltzman equation by N, and integrate, we end up with:</a:t>
            </a:r>
          </a:p>
        </p:txBody>
      </p:sp>
      <p:graphicFrame>
        <p:nvGraphicFramePr>
          <p:cNvPr id="9" name="Object 8">
            <a:extLst>
              <a:ext uri="{FF2B5EF4-FFF2-40B4-BE49-F238E27FC236}">
                <a16:creationId xmlns:a16="http://schemas.microsoft.com/office/drawing/2014/main" id="{12DD021B-1546-4FFA-8BAA-E9714BF7D317}"/>
              </a:ext>
            </a:extLst>
          </p:cNvPr>
          <p:cNvGraphicFramePr>
            <a:graphicFrameLocks noChangeAspect="1"/>
          </p:cNvGraphicFramePr>
          <p:nvPr>
            <p:extLst>
              <p:ext uri="{D42A27DB-BD31-4B8C-83A1-F6EECF244321}">
                <p14:modId xmlns:p14="http://schemas.microsoft.com/office/powerpoint/2010/main" val="1238935722"/>
              </p:ext>
            </p:extLst>
          </p:nvPr>
        </p:nvGraphicFramePr>
        <p:xfrm>
          <a:off x="4494978" y="4444808"/>
          <a:ext cx="1168940" cy="529404"/>
        </p:xfrm>
        <a:graphic>
          <a:graphicData uri="http://schemas.openxmlformats.org/presentationml/2006/ole">
            <mc:AlternateContent xmlns:mc="http://schemas.openxmlformats.org/markup-compatibility/2006">
              <mc:Choice xmlns:v="urn:schemas-microsoft-com:vml" Requires="v">
                <p:oleObj name="Equation" r:id="rId62" imgW="939600" imgH="431640" progId="Equation.DSMT4">
                  <p:embed/>
                </p:oleObj>
              </mc:Choice>
              <mc:Fallback>
                <p:oleObj name="Equation" r:id="rId62" imgW="939600" imgH="431640" progId="Equation.DSMT4">
                  <p:embed/>
                  <p:pic>
                    <p:nvPicPr>
                      <p:cNvPr id="0" name="Object 3"/>
                      <p:cNvPicPr>
                        <a:picLocks noChangeAspect="1" noChangeArrowheads="1"/>
                      </p:cNvPicPr>
                      <p:nvPr/>
                    </p:nvPicPr>
                    <p:blipFill>
                      <a:blip r:embed="rId63"/>
                      <a:srcRect/>
                      <a:stretch>
                        <a:fillRect/>
                      </a:stretch>
                    </p:blipFill>
                    <p:spPr bwMode="auto">
                      <a:xfrm>
                        <a:off x="4494978" y="4444808"/>
                        <a:ext cx="1168940" cy="529404"/>
                      </a:xfrm>
                      <a:prstGeom prst="rect">
                        <a:avLst/>
                      </a:prstGeom>
                      <a:solidFill>
                        <a:srgbClr val="CDD9EF"/>
                      </a:solidFill>
                    </p:spPr>
                  </p:pic>
                </p:oleObj>
              </mc:Fallback>
            </mc:AlternateContent>
          </a:graphicData>
        </a:graphic>
      </p:graphicFrame>
      <p:graphicFrame>
        <p:nvGraphicFramePr>
          <p:cNvPr id="11" name="Object 10">
            <a:extLst>
              <a:ext uri="{FF2B5EF4-FFF2-40B4-BE49-F238E27FC236}">
                <a16:creationId xmlns:a16="http://schemas.microsoft.com/office/drawing/2014/main" id="{7F0803BD-FB9E-4DF2-99A1-58FBA5336C9F}"/>
              </a:ext>
            </a:extLst>
          </p:cNvPr>
          <p:cNvGraphicFramePr>
            <a:graphicFrameLocks noChangeAspect="1"/>
          </p:cNvGraphicFramePr>
          <p:nvPr>
            <p:extLst>
              <p:ext uri="{D42A27DB-BD31-4B8C-83A1-F6EECF244321}">
                <p14:modId xmlns:p14="http://schemas.microsoft.com/office/powerpoint/2010/main" val="3763038623"/>
              </p:ext>
            </p:extLst>
          </p:nvPr>
        </p:nvGraphicFramePr>
        <p:xfrm>
          <a:off x="304753" y="4441752"/>
          <a:ext cx="2198750" cy="516340"/>
        </p:xfrm>
        <a:graphic>
          <a:graphicData uri="http://schemas.openxmlformats.org/presentationml/2006/ole">
            <mc:AlternateContent xmlns:mc="http://schemas.openxmlformats.org/markup-compatibility/2006">
              <mc:Choice xmlns:v="urn:schemas-microsoft-com:vml" Requires="v">
                <p:oleObj name="Equation" r:id="rId64" imgW="1676160" imgH="393480" progId="Equation.DSMT4">
                  <p:embed/>
                </p:oleObj>
              </mc:Choice>
              <mc:Fallback>
                <p:oleObj name="Equation" r:id="rId64" imgW="1676160" imgH="393480" progId="Equation.DSMT4">
                  <p:embed/>
                  <p:pic>
                    <p:nvPicPr>
                      <p:cNvPr id="0" name="Object 5"/>
                      <p:cNvPicPr>
                        <a:picLocks noChangeAspect="1" noChangeArrowheads="1"/>
                      </p:cNvPicPr>
                      <p:nvPr/>
                    </p:nvPicPr>
                    <p:blipFill>
                      <a:blip r:embed="rId65"/>
                      <a:srcRect/>
                      <a:stretch>
                        <a:fillRect/>
                      </a:stretch>
                    </p:blipFill>
                    <p:spPr bwMode="auto">
                      <a:xfrm>
                        <a:off x="304753" y="4441752"/>
                        <a:ext cx="2198750" cy="516340"/>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9FA49C66-FB1C-43BB-845C-20E05B390E6A}"/>
              </a:ext>
            </a:extLst>
          </p:cNvPr>
          <p:cNvSpPr txBox="1"/>
          <p:nvPr/>
        </p:nvSpPr>
        <p:spPr>
          <a:xfrm>
            <a:off x="3311370" y="4552565"/>
            <a:ext cx="878889" cy="307777"/>
          </a:xfrm>
          <a:prstGeom prst="rect">
            <a:avLst/>
          </a:prstGeom>
          <a:noFill/>
        </p:spPr>
        <p:txBody>
          <a:bodyPr wrap="square" rtlCol="0">
            <a:spAutoFit/>
          </a:bodyPr>
          <a:lstStyle/>
          <a:p>
            <a:r>
              <a:rPr lang="en-US" sz="1400"/>
              <a:t>where</a:t>
            </a:r>
          </a:p>
        </p:txBody>
      </p:sp>
    </p:spTree>
    <p:extLst>
      <p:ext uri="{BB962C8B-B14F-4D97-AF65-F5344CB8AC3E}">
        <p14:creationId xmlns:p14="http://schemas.microsoft.com/office/powerpoint/2010/main" val="251772431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395616" y="133164"/>
            <a:ext cx="6329779" cy="584775"/>
          </a:xfrm>
          <a:prstGeom prst="rect">
            <a:avLst/>
          </a:prstGeom>
          <a:noFill/>
        </p:spPr>
        <p:txBody>
          <a:bodyPr wrap="square" rtlCol="0">
            <a:spAutoFit/>
          </a:bodyPr>
          <a:lstStyle/>
          <a:p>
            <a:r>
              <a:rPr lang="en-US" sz="3200" b="1" u="sng"/>
              <a:t>Classical NESM (Balance Equations)</a:t>
            </a:r>
          </a:p>
        </p:txBody>
      </p:sp>
      <p:sp>
        <p:nvSpPr>
          <p:cNvPr id="15" name="TextBox 14">
            <a:extLst>
              <a:ext uri="{FF2B5EF4-FFF2-40B4-BE49-F238E27FC236}">
                <a16:creationId xmlns:a16="http://schemas.microsoft.com/office/drawing/2014/main" id="{60F7F427-755B-4C9E-B461-E0079C927244}"/>
              </a:ext>
            </a:extLst>
          </p:cNvPr>
          <p:cNvSpPr txBox="1"/>
          <p:nvPr/>
        </p:nvSpPr>
        <p:spPr>
          <a:xfrm>
            <a:off x="178975" y="959922"/>
            <a:ext cx="8045494" cy="553998"/>
          </a:xfrm>
          <a:prstGeom prst="rect">
            <a:avLst/>
          </a:prstGeom>
          <a:noFill/>
        </p:spPr>
        <p:txBody>
          <a:bodyPr wrap="square">
            <a:spAutoFit/>
          </a:bodyPr>
          <a:lstStyle/>
          <a:p>
            <a:r>
              <a:rPr lang="en-US" sz="1600" b="1"/>
              <a:t>N2L </a:t>
            </a:r>
          </a:p>
          <a:p>
            <a:r>
              <a:rPr lang="en-US" sz="1400"/>
              <a:t>Now we’ll work on N2L.  To wit, we multiply our Boltzman equation by k and integrate both sides.</a:t>
            </a:r>
          </a:p>
        </p:txBody>
      </p:sp>
      <p:graphicFrame>
        <p:nvGraphicFramePr>
          <p:cNvPr id="26" name="Object 25">
            <a:extLst>
              <a:ext uri="{FF2B5EF4-FFF2-40B4-BE49-F238E27FC236}">
                <a16:creationId xmlns:a16="http://schemas.microsoft.com/office/drawing/2014/main" id="{F89578B0-F799-43D6-A847-DAC9A2517A13}"/>
              </a:ext>
            </a:extLst>
          </p:cNvPr>
          <p:cNvGraphicFramePr>
            <a:graphicFrameLocks noChangeAspect="1"/>
          </p:cNvGraphicFramePr>
          <p:nvPr>
            <p:extLst>
              <p:ext uri="{D42A27DB-BD31-4B8C-83A1-F6EECF244321}">
                <p14:modId xmlns:p14="http://schemas.microsoft.com/office/powerpoint/2010/main" val="2595436188"/>
              </p:ext>
            </p:extLst>
          </p:nvPr>
        </p:nvGraphicFramePr>
        <p:xfrm>
          <a:off x="1958975" y="3165475"/>
          <a:ext cx="6056313" cy="1177925"/>
        </p:xfrm>
        <a:graphic>
          <a:graphicData uri="http://schemas.openxmlformats.org/presentationml/2006/ole">
            <mc:AlternateContent xmlns:mc="http://schemas.openxmlformats.org/markup-compatibility/2006">
              <mc:Choice xmlns:v="urn:schemas-microsoft-com:vml" Requires="v">
                <p:oleObj name="Equation" r:id="rId2" imgW="4800600" imgH="939600" progId="Equation.DSMT4">
                  <p:embed/>
                </p:oleObj>
              </mc:Choice>
              <mc:Fallback>
                <p:oleObj name="Equation" r:id="rId2" imgW="4800600" imgH="939600" progId="Equation.DSMT4">
                  <p:embed/>
                  <p:pic>
                    <p:nvPicPr>
                      <p:cNvPr id="8" name="Object 7">
                        <a:extLst>
                          <a:ext uri="{FF2B5EF4-FFF2-40B4-BE49-F238E27FC236}">
                            <a16:creationId xmlns:a16="http://schemas.microsoft.com/office/drawing/2014/main" id="{708B2E08-F340-4689-B4C9-6F607AC6C403}"/>
                          </a:ext>
                        </a:extLst>
                      </p:cNvPr>
                      <p:cNvPicPr>
                        <a:picLocks noChangeAspect="1" noChangeArrowheads="1"/>
                      </p:cNvPicPr>
                      <p:nvPr/>
                    </p:nvPicPr>
                    <p:blipFill>
                      <a:blip r:embed="rId3"/>
                      <a:srcRect/>
                      <a:stretch>
                        <a:fillRect/>
                      </a:stretch>
                    </p:blipFill>
                    <p:spPr bwMode="auto">
                      <a:xfrm>
                        <a:off x="1958975" y="3165475"/>
                        <a:ext cx="6056313" cy="1177925"/>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60B3C0FF-9DEE-46BE-89AA-A1A842E823B0}"/>
              </a:ext>
            </a:extLst>
          </p:cNvPr>
          <p:cNvGraphicFramePr>
            <a:graphicFrameLocks noChangeAspect="1"/>
          </p:cNvGraphicFramePr>
          <p:nvPr>
            <p:extLst>
              <p:ext uri="{D42A27DB-BD31-4B8C-83A1-F6EECF244321}">
                <p14:modId xmlns:p14="http://schemas.microsoft.com/office/powerpoint/2010/main" val="1821245898"/>
              </p:ext>
            </p:extLst>
          </p:nvPr>
        </p:nvGraphicFramePr>
        <p:xfrm>
          <a:off x="5240128" y="5758211"/>
          <a:ext cx="4767309" cy="490547"/>
        </p:xfrm>
        <a:graphic>
          <a:graphicData uri="http://schemas.openxmlformats.org/presentationml/2006/ole">
            <mc:AlternateContent xmlns:mc="http://schemas.openxmlformats.org/markup-compatibility/2006">
              <mc:Choice xmlns:v="urn:schemas-microsoft-com:vml" Requires="v">
                <p:oleObj name="Equation" r:id="rId4" imgW="3771720" imgH="393480" progId="Equation.DSMT4">
                  <p:embed/>
                </p:oleObj>
              </mc:Choice>
              <mc:Fallback>
                <p:oleObj name="Equation" r:id="rId4" imgW="3771720" imgH="393480" progId="Equation.DSMT4">
                  <p:embed/>
                  <p:pic>
                    <p:nvPicPr>
                      <p:cNvPr id="0" name="Object 5"/>
                      <p:cNvPicPr>
                        <a:picLocks noChangeAspect="1" noChangeArrowheads="1"/>
                      </p:cNvPicPr>
                      <p:nvPr/>
                    </p:nvPicPr>
                    <p:blipFill>
                      <a:blip r:embed="rId5"/>
                      <a:srcRect/>
                      <a:stretch>
                        <a:fillRect/>
                      </a:stretch>
                    </p:blipFill>
                    <p:spPr bwMode="auto">
                      <a:xfrm>
                        <a:off x="5240128" y="5758211"/>
                        <a:ext cx="4767309" cy="490547"/>
                      </a:xfrm>
                      <a:prstGeom prst="rect">
                        <a:avLst/>
                      </a:prstGeom>
                      <a:solidFill>
                        <a:srgbClr val="CCFFCC"/>
                      </a:solidFill>
                    </p:spPr>
                  </p:pic>
                </p:oleObj>
              </mc:Fallback>
            </mc:AlternateContent>
          </a:graphicData>
        </a:graphic>
      </p:graphicFrame>
      <p:graphicFrame>
        <p:nvGraphicFramePr>
          <p:cNvPr id="33" name="Object 32">
            <a:extLst>
              <a:ext uri="{FF2B5EF4-FFF2-40B4-BE49-F238E27FC236}">
                <a16:creationId xmlns:a16="http://schemas.microsoft.com/office/drawing/2014/main" id="{E7429E69-986A-48D7-B743-B4D1E35DD824}"/>
              </a:ext>
            </a:extLst>
          </p:cNvPr>
          <p:cNvGraphicFramePr>
            <a:graphicFrameLocks noChangeAspect="1"/>
          </p:cNvGraphicFramePr>
          <p:nvPr>
            <p:extLst>
              <p:ext uri="{D42A27DB-BD31-4B8C-83A1-F6EECF244321}">
                <p14:modId xmlns:p14="http://schemas.microsoft.com/office/powerpoint/2010/main" val="2461131262"/>
              </p:ext>
            </p:extLst>
          </p:nvPr>
        </p:nvGraphicFramePr>
        <p:xfrm>
          <a:off x="178975" y="1811071"/>
          <a:ext cx="10995025" cy="581025"/>
        </p:xfrm>
        <a:graphic>
          <a:graphicData uri="http://schemas.openxmlformats.org/presentationml/2006/ole">
            <mc:AlternateContent xmlns:mc="http://schemas.openxmlformats.org/markup-compatibility/2006">
              <mc:Choice xmlns:v="urn:schemas-microsoft-com:vml" Requires="v">
                <p:oleObj name="Equation" r:id="rId6" imgW="8991360" imgH="482400" progId="Equation.DSMT4">
                  <p:embed/>
                </p:oleObj>
              </mc:Choice>
              <mc:Fallback>
                <p:oleObj name="Equation" r:id="rId6" imgW="8991360" imgH="482400" progId="Equation.DSMT4">
                  <p:embed/>
                  <p:pic>
                    <p:nvPicPr>
                      <p:cNvPr id="4" name="Object 3">
                        <a:extLst>
                          <a:ext uri="{FF2B5EF4-FFF2-40B4-BE49-F238E27FC236}">
                            <a16:creationId xmlns:a16="http://schemas.microsoft.com/office/drawing/2014/main" id="{9746D325-DE3A-45B9-B1FD-8C74A50B1641}"/>
                          </a:ext>
                        </a:extLst>
                      </p:cNvPr>
                      <p:cNvPicPr>
                        <a:picLocks noChangeAspect="1" noChangeArrowheads="1"/>
                      </p:cNvPicPr>
                      <p:nvPr/>
                    </p:nvPicPr>
                    <p:blipFill>
                      <a:blip r:embed="rId7"/>
                      <a:srcRect/>
                      <a:stretch>
                        <a:fillRect/>
                      </a:stretch>
                    </p:blipFill>
                    <p:spPr bwMode="auto">
                      <a:xfrm>
                        <a:off x="178975" y="1811071"/>
                        <a:ext cx="10995025" cy="58102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29" name="Ink 28">
                <a:extLst>
                  <a:ext uri="{FF2B5EF4-FFF2-40B4-BE49-F238E27FC236}">
                    <a16:creationId xmlns:a16="http://schemas.microsoft.com/office/drawing/2014/main" id="{3C8E50EB-EB74-492E-A6FD-1787F2469E39}"/>
                  </a:ext>
                </a:extLst>
              </p14:cNvPr>
              <p14:cNvContentPartPr/>
              <p14:nvPr/>
            </p14:nvContentPartPr>
            <p14:xfrm>
              <a:off x="734795" y="1720108"/>
              <a:ext cx="474120" cy="784800"/>
            </p14:xfrm>
          </p:contentPart>
        </mc:Choice>
        <mc:Fallback xmlns="">
          <p:pic>
            <p:nvPicPr>
              <p:cNvPr id="29" name="Ink 28">
                <a:extLst>
                  <a:ext uri="{FF2B5EF4-FFF2-40B4-BE49-F238E27FC236}">
                    <a16:creationId xmlns:a16="http://schemas.microsoft.com/office/drawing/2014/main" id="{3C8E50EB-EB74-492E-A6FD-1787F2469E39}"/>
                  </a:ext>
                </a:extLst>
              </p:cNvPr>
              <p:cNvPicPr/>
              <p:nvPr/>
            </p:nvPicPr>
            <p:blipFill>
              <a:blip r:embed="rId10"/>
              <a:stretch>
                <a:fillRect/>
              </a:stretch>
            </p:blipFill>
            <p:spPr>
              <a:xfrm>
                <a:off x="730475" y="1715788"/>
                <a:ext cx="482760" cy="7934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30" name="Ink 29">
                <a:extLst>
                  <a:ext uri="{FF2B5EF4-FFF2-40B4-BE49-F238E27FC236}">
                    <a16:creationId xmlns:a16="http://schemas.microsoft.com/office/drawing/2014/main" id="{8802C9A0-76CC-4818-889E-0B63392B5357}"/>
                  </a:ext>
                </a:extLst>
              </p14:cNvPr>
              <p14:cNvContentPartPr/>
              <p14:nvPr/>
            </p14:nvContentPartPr>
            <p14:xfrm>
              <a:off x="719227" y="2352267"/>
              <a:ext cx="301768" cy="2650319"/>
            </p14:xfrm>
          </p:contentPart>
        </mc:Choice>
        <mc:Fallback xmlns="">
          <p:pic>
            <p:nvPicPr>
              <p:cNvPr id="30" name="Ink 29">
                <a:extLst>
                  <a:ext uri="{FF2B5EF4-FFF2-40B4-BE49-F238E27FC236}">
                    <a16:creationId xmlns:a16="http://schemas.microsoft.com/office/drawing/2014/main" id="{8802C9A0-76CC-4818-889E-0B63392B5357}"/>
                  </a:ext>
                </a:extLst>
              </p:cNvPr>
              <p:cNvPicPr/>
              <p:nvPr/>
            </p:nvPicPr>
            <p:blipFill>
              <a:blip r:embed="rId12"/>
              <a:stretch>
                <a:fillRect/>
              </a:stretch>
            </p:blipFill>
            <p:spPr>
              <a:xfrm>
                <a:off x="714901" y="2347946"/>
                <a:ext cx="310421" cy="2658961"/>
              </a:xfrm>
              <a:prstGeom prst="rect">
                <a:avLst/>
              </a:prstGeom>
            </p:spPr>
          </p:pic>
        </mc:Fallback>
      </mc:AlternateContent>
      <p:graphicFrame>
        <p:nvGraphicFramePr>
          <p:cNvPr id="36" name="Object 35">
            <a:extLst>
              <a:ext uri="{FF2B5EF4-FFF2-40B4-BE49-F238E27FC236}">
                <a16:creationId xmlns:a16="http://schemas.microsoft.com/office/drawing/2014/main" id="{07203B75-4358-4C02-AD7D-A4DF0383BC07}"/>
              </a:ext>
            </a:extLst>
          </p:cNvPr>
          <p:cNvGraphicFramePr>
            <a:graphicFrameLocks noChangeAspect="1"/>
          </p:cNvGraphicFramePr>
          <p:nvPr>
            <p:extLst>
              <p:ext uri="{D42A27DB-BD31-4B8C-83A1-F6EECF244321}">
                <p14:modId xmlns:p14="http://schemas.microsoft.com/office/powerpoint/2010/main" val="1419069049"/>
              </p:ext>
            </p:extLst>
          </p:nvPr>
        </p:nvGraphicFramePr>
        <p:xfrm>
          <a:off x="226537" y="5229156"/>
          <a:ext cx="2184400" cy="857250"/>
        </p:xfrm>
        <a:graphic>
          <a:graphicData uri="http://schemas.openxmlformats.org/presentationml/2006/ole">
            <mc:AlternateContent xmlns:mc="http://schemas.openxmlformats.org/markup-compatibility/2006">
              <mc:Choice xmlns:v="urn:schemas-microsoft-com:vml" Requires="v">
                <p:oleObj name="Equation" r:id="rId13" imgW="1726920" imgH="685800" progId="Equation.DSMT4">
                  <p:embed/>
                </p:oleObj>
              </mc:Choice>
              <mc:Fallback>
                <p:oleObj name="Equation" r:id="rId13" imgW="1726920" imgH="685800" progId="Equation.DSMT4">
                  <p:embed/>
                  <p:pic>
                    <p:nvPicPr>
                      <p:cNvPr id="23" name="Object 22">
                        <a:extLst>
                          <a:ext uri="{FF2B5EF4-FFF2-40B4-BE49-F238E27FC236}">
                            <a16:creationId xmlns:a16="http://schemas.microsoft.com/office/drawing/2014/main" id="{60B3C0FF-9DEE-46BE-89AA-A1A842E823B0}"/>
                          </a:ext>
                        </a:extLst>
                      </p:cNvPr>
                      <p:cNvPicPr>
                        <a:picLocks noChangeAspect="1" noChangeArrowheads="1"/>
                      </p:cNvPicPr>
                      <p:nvPr/>
                    </p:nvPicPr>
                    <p:blipFill>
                      <a:blip r:embed="rId14"/>
                      <a:srcRect/>
                      <a:stretch>
                        <a:fillRect/>
                      </a:stretch>
                    </p:blipFill>
                    <p:spPr bwMode="auto">
                      <a:xfrm>
                        <a:off x="226537" y="5229156"/>
                        <a:ext cx="2184400" cy="857250"/>
                      </a:xfrm>
                      <a:prstGeom prst="rect">
                        <a:avLst/>
                      </a:prstGeom>
                      <a:noFill/>
                    </p:spPr>
                  </p:pic>
                </p:oleObj>
              </mc:Fallback>
            </mc:AlternateContent>
          </a:graphicData>
        </a:graphic>
      </p:graphicFrame>
      <p:grpSp>
        <p:nvGrpSpPr>
          <p:cNvPr id="34" name="Group 33">
            <a:extLst>
              <a:ext uri="{FF2B5EF4-FFF2-40B4-BE49-F238E27FC236}">
                <a16:creationId xmlns:a16="http://schemas.microsoft.com/office/drawing/2014/main" id="{2158866E-1557-4A99-8F1D-486D17DA7FBE}"/>
              </a:ext>
            </a:extLst>
          </p:cNvPr>
          <p:cNvGrpSpPr/>
          <p:nvPr/>
        </p:nvGrpSpPr>
        <p:grpSpPr>
          <a:xfrm>
            <a:off x="1255481" y="1799963"/>
            <a:ext cx="2044329" cy="1347638"/>
            <a:chOff x="1218255" y="1685730"/>
            <a:chExt cx="2445480" cy="1612080"/>
          </a:xfrm>
        </p:grpSpPr>
        <mc:AlternateContent xmlns:mc="http://schemas.openxmlformats.org/markup-compatibility/2006" xmlns:p14="http://schemas.microsoft.com/office/powerpoint/2010/main">
          <mc:Choice Requires="p14">
            <p:contentPart p14:bwMode="auto" r:id="rId15">
              <p14:nvContentPartPr>
                <p14:cNvPr id="31" name="Ink 30">
                  <a:extLst>
                    <a:ext uri="{FF2B5EF4-FFF2-40B4-BE49-F238E27FC236}">
                      <a16:creationId xmlns:a16="http://schemas.microsoft.com/office/drawing/2014/main" id="{1ED355C7-F4EF-4549-B42B-8C10D2A91DF5}"/>
                    </a:ext>
                  </a:extLst>
                </p14:cNvPr>
                <p14:cNvContentPartPr/>
                <p14:nvPr/>
              </p14:nvContentPartPr>
              <p14:xfrm>
                <a:off x="1218255" y="1685730"/>
                <a:ext cx="593280" cy="763560"/>
              </p14:xfrm>
            </p:contentPart>
          </mc:Choice>
          <mc:Fallback xmlns="">
            <p:pic>
              <p:nvPicPr>
                <p:cNvPr id="31" name="Ink 30">
                  <a:extLst>
                    <a:ext uri="{FF2B5EF4-FFF2-40B4-BE49-F238E27FC236}">
                      <a16:creationId xmlns:a16="http://schemas.microsoft.com/office/drawing/2014/main" id="{1ED355C7-F4EF-4549-B42B-8C10D2A91DF5}"/>
                    </a:ext>
                  </a:extLst>
                </p:cNvPr>
                <p:cNvPicPr/>
                <p:nvPr/>
              </p:nvPicPr>
              <p:blipFill>
                <a:blip r:embed="rId16"/>
                <a:stretch>
                  <a:fillRect/>
                </a:stretch>
              </p:blipFill>
              <p:spPr>
                <a:xfrm>
                  <a:off x="1213089" y="1680562"/>
                  <a:ext cx="603613" cy="773896"/>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32" name="Ink 31">
                  <a:extLst>
                    <a:ext uri="{FF2B5EF4-FFF2-40B4-BE49-F238E27FC236}">
                      <a16:creationId xmlns:a16="http://schemas.microsoft.com/office/drawing/2014/main" id="{E8A9E23E-6BD2-4906-B1FA-9481D38C60D8}"/>
                    </a:ext>
                  </a:extLst>
                </p14:cNvPr>
                <p14:cNvContentPartPr/>
                <p14:nvPr/>
              </p14:nvContentPartPr>
              <p14:xfrm>
                <a:off x="1676175" y="2247690"/>
                <a:ext cx="1987560" cy="1050120"/>
              </p14:xfrm>
            </p:contentPart>
          </mc:Choice>
          <mc:Fallback xmlns="">
            <p:pic>
              <p:nvPicPr>
                <p:cNvPr id="32" name="Ink 31">
                  <a:extLst>
                    <a:ext uri="{FF2B5EF4-FFF2-40B4-BE49-F238E27FC236}">
                      <a16:creationId xmlns:a16="http://schemas.microsoft.com/office/drawing/2014/main" id="{E8A9E23E-6BD2-4906-B1FA-9481D38C60D8}"/>
                    </a:ext>
                  </a:extLst>
                </p:cNvPr>
                <p:cNvPicPr/>
                <p:nvPr/>
              </p:nvPicPr>
              <p:blipFill>
                <a:blip r:embed="rId18"/>
                <a:stretch>
                  <a:fillRect/>
                </a:stretch>
              </p:blipFill>
              <p:spPr>
                <a:xfrm>
                  <a:off x="1671007" y="2242521"/>
                  <a:ext cx="1997896" cy="1060458"/>
                </a:xfrm>
                <a:prstGeom prst="rect">
                  <a:avLst/>
                </a:prstGeom>
              </p:spPr>
            </p:pic>
          </mc:Fallback>
        </mc:AlternateContent>
      </p:grpSp>
      <p:graphicFrame>
        <p:nvGraphicFramePr>
          <p:cNvPr id="40" name="Object 39">
            <a:extLst>
              <a:ext uri="{FF2B5EF4-FFF2-40B4-BE49-F238E27FC236}">
                <a16:creationId xmlns:a16="http://schemas.microsoft.com/office/drawing/2014/main" id="{234E65C5-5924-41F3-A2C3-42A73ED3ACBE}"/>
              </a:ext>
            </a:extLst>
          </p:cNvPr>
          <p:cNvGraphicFramePr>
            <a:graphicFrameLocks noChangeAspect="1"/>
          </p:cNvGraphicFramePr>
          <p:nvPr>
            <p:extLst>
              <p:ext uri="{D42A27DB-BD31-4B8C-83A1-F6EECF244321}">
                <p14:modId xmlns:p14="http://schemas.microsoft.com/office/powerpoint/2010/main" val="868572917"/>
              </p:ext>
            </p:extLst>
          </p:nvPr>
        </p:nvGraphicFramePr>
        <p:xfrm>
          <a:off x="2892851" y="5538190"/>
          <a:ext cx="979488" cy="254000"/>
        </p:xfrm>
        <a:graphic>
          <a:graphicData uri="http://schemas.openxmlformats.org/presentationml/2006/ole">
            <mc:AlternateContent xmlns:mc="http://schemas.openxmlformats.org/markup-compatibility/2006">
              <mc:Choice xmlns:v="urn:schemas-microsoft-com:vml" Requires="v">
                <p:oleObj name="Equation" r:id="rId19" imgW="774360" imgH="203040" progId="Equation.DSMT4">
                  <p:embed/>
                </p:oleObj>
              </mc:Choice>
              <mc:Fallback>
                <p:oleObj name="Equation" r:id="rId19" imgW="774360" imgH="203040" progId="Equation.DSMT4">
                  <p:embed/>
                  <p:pic>
                    <p:nvPicPr>
                      <p:cNvPr id="23" name="Object 22">
                        <a:extLst>
                          <a:ext uri="{FF2B5EF4-FFF2-40B4-BE49-F238E27FC236}">
                            <a16:creationId xmlns:a16="http://schemas.microsoft.com/office/drawing/2014/main" id="{60B3C0FF-9DEE-46BE-89AA-A1A842E823B0}"/>
                          </a:ext>
                        </a:extLst>
                      </p:cNvPr>
                      <p:cNvPicPr>
                        <a:picLocks noChangeAspect="1" noChangeArrowheads="1"/>
                      </p:cNvPicPr>
                      <p:nvPr/>
                    </p:nvPicPr>
                    <p:blipFill>
                      <a:blip r:embed="rId20"/>
                      <a:srcRect/>
                      <a:stretch>
                        <a:fillRect/>
                      </a:stretch>
                    </p:blipFill>
                    <p:spPr bwMode="auto">
                      <a:xfrm>
                        <a:off x="2892851" y="5538190"/>
                        <a:ext cx="979488" cy="254000"/>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21">
            <p14:nvContentPartPr>
              <p14:cNvPr id="35" name="Ink 34">
                <a:extLst>
                  <a:ext uri="{FF2B5EF4-FFF2-40B4-BE49-F238E27FC236}">
                    <a16:creationId xmlns:a16="http://schemas.microsoft.com/office/drawing/2014/main" id="{E4DB7D6D-4B08-42C9-AF66-2D0584A8924D}"/>
                  </a:ext>
                </a:extLst>
              </p14:cNvPr>
              <p14:cNvContentPartPr/>
              <p14:nvPr/>
            </p14:nvContentPartPr>
            <p14:xfrm>
              <a:off x="1649915" y="2432188"/>
              <a:ext cx="1732680" cy="3035880"/>
            </p14:xfrm>
          </p:contentPart>
        </mc:Choice>
        <mc:Fallback xmlns="">
          <p:pic>
            <p:nvPicPr>
              <p:cNvPr id="35" name="Ink 34">
                <a:extLst>
                  <a:ext uri="{FF2B5EF4-FFF2-40B4-BE49-F238E27FC236}">
                    <a16:creationId xmlns:a16="http://schemas.microsoft.com/office/drawing/2014/main" id="{E4DB7D6D-4B08-42C9-AF66-2D0584A8924D}"/>
                  </a:ext>
                </a:extLst>
              </p:cNvPr>
              <p:cNvPicPr/>
              <p:nvPr/>
            </p:nvPicPr>
            <p:blipFill>
              <a:blip r:embed="rId22"/>
              <a:stretch>
                <a:fillRect/>
              </a:stretch>
            </p:blipFill>
            <p:spPr>
              <a:xfrm>
                <a:off x="1645595" y="2427868"/>
                <a:ext cx="1741320" cy="304452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37" name="Ink 36">
                <a:extLst>
                  <a:ext uri="{FF2B5EF4-FFF2-40B4-BE49-F238E27FC236}">
                    <a16:creationId xmlns:a16="http://schemas.microsoft.com/office/drawing/2014/main" id="{91459E3F-9723-4B95-B88C-DCDE3A99B21B}"/>
                  </a:ext>
                </a:extLst>
              </p14:cNvPr>
              <p14:cNvContentPartPr/>
              <p14:nvPr/>
            </p14:nvContentPartPr>
            <p14:xfrm>
              <a:off x="1818395" y="1747468"/>
              <a:ext cx="749160" cy="765720"/>
            </p14:xfrm>
          </p:contentPart>
        </mc:Choice>
        <mc:Fallback xmlns="">
          <p:pic>
            <p:nvPicPr>
              <p:cNvPr id="37" name="Ink 36">
                <a:extLst>
                  <a:ext uri="{FF2B5EF4-FFF2-40B4-BE49-F238E27FC236}">
                    <a16:creationId xmlns:a16="http://schemas.microsoft.com/office/drawing/2014/main" id="{91459E3F-9723-4B95-B88C-DCDE3A99B21B}"/>
                  </a:ext>
                </a:extLst>
              </p:cNvPr>
              <p:cNvPicPr/>
              <p:nvPr/>
            </p:nvPicPr>
            <p:blipFill>
              <a:blip r:embed="rId24"/>
              <a:stretch>
                <a:fillRect/>
              </a:stretch>
            </p:blipFill>
            <p:spPr>
              <a:xfrm>
                <a:off x="1814075" y="1743148"/>
                <a:ext cx="757800" cy="774360"/>
              </a:xfrm>
              <a:prstGeom prst="rect">
                <a:avLst/>
              </a:prstGeom>
            </p:spPr>
          </p:pic>
        </mc:Fallback>
      </mc:AlternateContent>
      <p:grpSp>
        <p:nvGrpSpPr>
          <p:cNvPr id="42" name="Group 41">
            <a:extLst>
              <a:ext uri="{FF2B5EF4-FFF2-40B4-BE49-F238E27FC236}">
                <a16:creationId xmlns:a16="http://schemas.microsoft.com/office/drawing/2014/main" id="{A36175D5-6504-477F-AAD3-E9F878F10233}"/>
              </a:ext>
            </a:extLst>
          </p:cNvPr>
          <p:cNvGrpSpPr/>
          <p:nvPr/>
        </p:nvGrpSpPr>
        <p:grpSpPr>
          <a:xfrm>
            <a:off x="5417055" y="1764844"/>
            <a:ext cx="696600" cy="1240560"/>
            <a:chOff x="4987115" y="1748548"/>
            <a:chExt cx="696600" cy="1240560"/>
          </a:xfrm>
        </p:grpSpPr>
        <mc:AlternateContent xmlns:mc="http://schemas.openxmlformats.org/markup-compatibility/2006" xmlns:p14="http://schemas.microsoft.com/office/powerpoint/2010/main">
          <mc:Choice Requires="p14">
            <p:contentPart p14:bwMode="auto" r:id="rId25">
              <p14:nvContentPartPr>
                <p14:cNvPr id="38" name="Ink 37">
                  <a:extLst>
                    <a:ext uri="{FF2B5EF4-FFF2-40B4-BE49-F238E27FC236}">
                      <a16:creationId xmlns:a16="http://schemas.microsoft.com/office/drawing/2014/main" id="{520C69E6-0408-48B0-85BD-939E3753B1E0}"/>
                    </a:ext>
                  </a:extLst>
                </p14:cNvPr>
                <p14:cNvContentPartPr/>
                <p14:nvPr/>
              </p14:nvContentPartPr>
              <p14:xfrm>
                <a:off x="4987115" y="1748548"/>
                <a:ext cx="696600" cy="766440"/>
              </p14:xfrm>
            </p:contentPart>
          </mc:Choice>
          <mc:Fallback xmlns="">
            <p:pic>
              <p:nvPicPr>
                <p:cNvPr id="38" name="Ink 37">
                  <a:extLst>
                    <a:ext uri="{FF2B5EF4-FFF2-40B4-BE49-F238E27FC236}">
                      <a16:creationId xmlns:a16="http://schemas.microsoft.com/office/drawing/2014/main" id="{520C69E6-0408-48B0-85BD-939E3753B1E0}"/>
                    </a:ext>
                  </a:extLst>
                </p:cNvPr>
                <p:cNvPicPr/>
                <p:nvPr/>
              </p:nvPicPr>
              <p:blipFill>
                <a:blip r:embed="rId26"/>
                <a:stretch>
                  <a:fillRect/>
                </a:stretch>
              </p:blipFill>
              <p:spPr>
                <a:xfrm>
                  <a:off x="4982795" y="1744228"/>
                  <a:ext cx="705240" cy="77508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39" name="Ink 38">
                  <a:extLst>
                    <a:ext uri="{FF2B5EF4-FFF2-40B4-BE49-F238E27FC236}">
                      <a16:creationId xmlns:a16="http://schemas.microsoft.com/office/drawing/2014/main" id="{41B63D0D-C7C7-49E5-8DB6-2E9DCA476D82}"/>
                    </a:ext>
                  </a:extLst>
                </p14:cNvPr>
                <p14:cNvContentPartPr/>
                <p14:nvPr/>
              </p14:nvContentPartPr>
              <p14:xfrm>
                <a:off x="5254955" y="2325628"/>
                <a:ext cx="294480" cy="663480"/>
              </p14:xfrm>
            </p:contentPart>
          </mc:Choice>
          <mc:Fallback xmlns="">
            <p:pic>
              <p:nvPicPr>
                <p:cNvPr id="39" name="Ink 38">
                  <a:extLst>
                    <a:ext uri="{FF2B5EF4-FFF2-40B4-BE49-F238E27FC236}">
                      <a16:creationId xmlns:a16="http://schemas.microsoft.com/office/drawing/2014/main" id="{41B63D0D-C7C7-49E5-8DB6-2E9DCA476D82}"/>
                    </a:ext>
                  </a:extLst>
                </p:cNvPr>
                <p:cNvPicPr/>
                <p:nvPr/>
              </p:nvPicPr>
              <p:blipFill>
                <a:blip r:embed="rId28"/>
                <a:stretch>
                  <a:fillRect/>
                </a:stretch>
              </p:blipFill>
              <p:spPr>
                <a:xfrm>
                  <a:off x="5250635" y="2321308"/>
                  <a:ext cx="303120" cy="672120"/>
                </a:xfrm>
                <a:prstGeom prst="rect">
                  <a:avLst/>
                </a:prstGeom>
              </p:spPr>
            </p:pic>
          </mc:Fallback>
        </mc:AlternateContent>
      </p:grpSp>
      <p:sp>
        <p:nvSpPr>
          <p:cNvPr id="43" name="TextBox 42">
            <a:extLst>
              <a:ext uri="{FF2B5EF4-FFF2-40B4-BE49-F238E27FC236}">
                <a16:creationId xmlns:a16="http://schemas.microsoft.com/office/drawing/2014/main" id="{35F14132-D2EA-46D7-84B3-3040CF35FEFB}"/>
              </a:ext>
            </a:extLst>
          </p:cNvPr>
          <p:cNvSpPr txBox="1"/>
          <p:nvPr/>
        </p:nvSpPr>
        <p:spPr>
          <a:xfrm>
            <a:off x="4987114" y="3102652"/>
            <a:ext cx="2636668" cy="523220"/>
          </a:xfrm>
          <a:prstGeom prst="rect">
            <a:avLst/>
          </a:prstGeom>
          <a:noFill/>
        </p:spPr>
        <p:txBody>
          <a:bodyPr wrap="square" rtlCol="0">
            <a:spAutoFit/>
          </a:bodyPr>
          <a:lstStyle/>
          <a:p>
            <a:r>
              <a:rPr lang="en-US" sz="1400"/>
              <a:t>this is zero - collisions conserve momentum.</a:t>
            </a:r>
          </a:p>
        </p:txBody>
      </p:sp>
      <p:graphicFrame>
        <p:nvGraphicFramePr>
          <p:cNvPr id="50" name="Object 49">
            <a:extLst>
              <a:ext uri="{FF2B5EF4-FFF2-40B4-BE49-F238E27FC236}">
                <a16:creationId xmlns:a16="http://schemas.microsoft.com/office/drawing/2014/main" id="{0F2D87BC-A559-464E-9F4C-1ED72215DDF0}"/>
              </a:ext>
            </a:extLst>
          </p:cNvPr>
          <p:cNvGraphicFramePr>
            <a:graphicFrameLocks noChangeAspect="1"/>
          </p:cNvGraphicFramePr>
          <p:nvPr>
            <p:extLst>
              <p:ext uri="{D42A27DB-BD31-4B8C-83A1-F6EECF244321}">
                <p14:modId xmlns:p14="http://schemas.microsoft.com/office/powerpoint/2010/main" val="3307078219"/>
              </p:ext>
            </p:extLst>
          </p:nvPr>
        </p:nvGraphicFramePr>
        <p:xfrm>
          <a:off x="9710275" y="2761144"/>
          <a:ext cx="336550" cy="285750"/>
        </p:xfrm>
        <a:graphic>
          <a:graphicData uri="http://schemas.openxmlformats.org/presentationml/2006/ole">
            <mc:AlternateContent xmlns:mc="http://schemas.openxmlformats.org/markup-compatibility/2006">
              <mc:Choice xmlns:v="urn:schemas-microsoft-com:vml" Requires="v">
                <p:oleObj name="Equation" r:id="rId29" imgW="266400" imgH="228600" progId="Equation.DSMT4">
                  <p:embed/>
                </p:oleObj>
              </mc:Choice>
              <mc:Fallback>
                <p:oleObj name="Equation" r:id="rId29" imgW="266400" imgH="228600" progId="Equation.DSMT4">
                  <p:embed/>
                  <p:pic>
                    <p:nvPicPr>
                      <p:cNvPr id="23" name="Object 22">
                        <a:extLst>
                          <a:ext uri="{FF2B5EF4-FFF2-40B4-BE49-F238E27FC236}">
                            <a16:creationId xmlns:a16="http://schemas.microsoft.com/office/drawing/2014/main" id="{60B3C0FF-9DEE-46BE-89AA-A1A842E823B0}"/>
                          </a:ext>
                        </a:extLst>
                      </p:cNvPr>
                      <p:cNvPicPr>
                        <a:picLocks noChangeAspect="1" noChangeArrowheads="1"/>
                      </p:cNvPicPr>
                      <p:nvPr/>
                    </p:nvPicPr>
                    <p:blipFill>
                      <a:blip r:embed="rId30"/>
                      <a:srcRect/>
                      <a:stretch>
                        <a:fillRect/>
                      </a:stretch>
                    </p:blipFill>
                    <p:spPr bwMode="auto">
                      <a:xfrm>
                        <a:off x="9710275" y="2761144"/>
                        <a:ext cx="336550" cy="285750"/>
                      </a:xfrm>
                      <a:prstGeom prst="rect">
                        <a:avLst/>
                      </a:prstGeom>
                      <a:noFill/>
                    </p:spPr>
                  </p:pic>
                </p:oleObj>
              </mc:Fallback>
            </mc:AlternateContent>
          </a:graphicData>
        </a:graphic>
      </p:graphicFrame>
      <p:grpSp>
        <p:nvGrpSpPr>
          <p:cNvPr id="47" name="Group 46">
            <a:extLst>
              <a:ext uri="{FF2B5EF4-FFF2-40B4-BE49-F238E27FC236}">
                <a16:creationId xmlns:a16="http://schemas.microsoft.com/office/drawing/2014/main" id="{25F9BD2F-B6B3-4748-8C48-C5EBFEF51152}"/>
              </a:ext>
            </a:extLst>
          </p:cNvPr>
          <p:cNvGrpSpPr/>
          <p:nvPr/>
        </p:nvGrpSpPr>
        <p:grpSpPr>
          <a:xfrm>
            <a:off x="9380555" y="1784188"/>
            <a:ext cx="918000" cy="985680"/>
            <a:chOff x="9380555" y="1784188"/>
            <a:chExt cx="918000" cy="985680"/>
          </a:xfrm>
        </p:grpSpPr>
        <mc:AlternateContent xmlns:mc="http://schemas.openxmlformats.org/markup-compatibility/2006" xmlns:p14="http://schemas.microsoft.com/office/powerpoint/2010/main">
          <mc:Choice Requires="p14">
            <p:contentPart p14:bwMode="auto" r:id="rId31">
              <p14:nvContentPartPr>
                <p14:cNvPr id="45" name="Ink 44">
                  <a:extLst>
                    <a:ext uri="{FF2B5EF4-FFF2-40B4-BE49-F238E27FC236}">
                      <a16:creationId xmlns:a16="http://schemas.microsoft.com/office/drawing/2014/main" id="{4F731BC5-092B-4C57-B8C4-4D591B105B24}"/>
                    </a:ext>
                  </a:extLst>
                </p14:cNvPr>
                <p14:cNvContentPartPr/>
                <p14:nvPr/>
              </p14:nvContentPartPr>
              <p14:xfrm>
                <a:off x="9380555" y="1784188"/>
                <a:ext cx="918000" cy="687240"/>
              </p14:xfrm>
            </p:contentPart>
          </mc:Choice>
          <mc:Fallback xmlns="">
            <p:pic>
              <p:nvPicPr>
                <p:cNvPr id="45" name="Ink 44">
                  <a:extLst>
                    <a:ext uri="{FF2B5EF4-FFF2-40B4-BE49-F238E27FC236}">
                      <a16:creationId xmlns:a16="http://schemas.microsoft.com/office/drawing/2014/main" id="{4F731BC5-092B-4C57-B8C4-4D591B105B24}"/>
                    </a:ext>
                  </a:extLst>
                </p:cNvPr>
                <p:cNvPicPr/>
                <p:nvPr/>
              </p:nvPicPr>
              <p:blipFill>
                <a:blip r:embed="rId32"/>
                <a:stretch>
                  <a:fillRect/>
                </a:stretch>
              </p:blipFill>
              <p:spPr>
                <a:xfrm>
                  <a:off x="9376235" y="1779868"/>
                  <a:ext cx="926640" cy="69588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46" name="Ink 45">
                  <a:extLst>
                    <a:ext uri="{FF2B5EF4-FFF2-40B4-BE49-F238E27FC236}">
                      <a16:creationId xmlns:a16="http://schemas.microsoft.com/office/drawing/2014/main" id="{AF426925-A8F6-4B4B-B198-4D1D49B55808}"/>
                    </a:ext>
                  </a:extLst>
                </p14:cNvPr>
                <p14:cNvContentPartPr/>
                <p14:nvPr/>
              </p14:nvContentPartPr>
              <p14:xfrm>
                <a:off x="9898235" y="2298988"/>
                <a:ext cx="116640" cy="470880"/>
              </p14:xfrm>
            </p:contentPart>
          </mc:Choice>
          <mc:Fallback xmlns="">
            <p:pic>
              <p:nvPicPr>
                <p:cNvPr id="46" name="Ink 45">
                  <a:extLst>
                    <a:ext uri="{FF2B5EF4-FFF2-40B4-BE49-F238E27FC236}">
                      <a16:creationId xmlns:a16="http://schemas.microsoft.com/office/drawing/2014/main" id="{AF426925-A8F6-4B4B-B198-4D1D49B55808}"/>
                    </a:ext>
                  </a:extLst>
                </p:cNvPr>
                <p:cNvPicPr/>
                <p:nvPr/>
              </p:nvPicPr>
              <p:blipFill>
                <a:blip r:embed="rId34"/>
                <a:stretch>
                  <a:fillRect/>
                </a:stretch>
              </p:blipFill>
              <p:spPr>
                <a:xfrm>
                  <a:off x="9893915" y="2294668"/>
                  <a:ext cx="125280" cy="479520"/>
                </a:xfrm>
                <a:prstGeom prst="rect">
                  <a:avLst/>
                </a:prstGeom>
              </p:spPr>
            </p:pic>
          </mc:Fallback>
        </mc:AlternateContent>
      </p:grpSp>
      <p:sp>
        <p:nvSpPr>
          <p:cNvPr id="55" name="TextBox 54">
            <a:extLst>
              <a:ext uri="{FF2B5EF4-FFF2-40B4-BE49-F238E27FC236}">
                <a16:creationId xmlns:a16="http://schemas.microsoft.com/office/drawing/2014/main" id="{3CEE4D8D-9132-4D18-99AE-F3A3C8764FB4}"/>
              </a:ext>
            </a:extLst>
          </p:cNvPr>
          <p:cNvSpPr txBox="1"/>
          <p:nvPr/>
        </p:nvSpPr>
        <p:spPr>
          <a:xfrm>
            <a:off x="8979006" y="3102652"/>
            <a:ext cx="2636668" cy="523220"/>
          </a:xfrm>
          <a:prstGeom prst="rect">
            <a:avLst/>
          </a:prstGeom>
          <a:noFill/>
        </p:spPr>
        <p:txBody>
          <a:bodyPr wrap="square" rtlCol="0">
            <a:spAutoFit/>
          </a:bodyPr>
          <a:lstStyle/>
          <a:p>
            <a:r>
              <a:rPr lang="en-US" sz="1400"/>
              <a:t>This is a momentum sink term.  We don’t further specify.  </a:t>
            </a:r>
          </a:p>
        </p:txBody>
      </p:sp>
      <p:sp>
        <p:nvSpPr>
          <p:cNvPr id="48" name="TextBox 47">
            <a:extLst>
              <a:ext uri="{FF2B5EF4-FFF2-40B4-BE49-F238E27FC236}">
                <a16:creationId xmlns:a16="http://schemas.microsoft.com/office/drawing/2014/main" id="{296451BE-E4B6-4BC1-84E8-403A4AEB9D60}"/>
              </a:ext>
            </a:extLst>
          </p:cNvPr>
          <p:cNvSpPr txBox="1"/>
          <p:nvPr/>
        </p:nvSpPr>
        <p:spPr>
          <a:xfrm>
            <a:off x="5128533" y="5252051"/>
            <a:ext cx="3191130" cy="338554"/>
          </a:xfrm>
          <a:prstGeom prst="rect">
            <a:avLst/>
          </a:prstGeom>
          <a:noFill/>
        </p:spPr>
        <p:txBody>
          <a:bodyPr wrap="none" rtlCol="0">
            <a:spAutoFit/>
          </a:bodyPr>
          <a:lstStyle/>
          <a:p>
            <a:r>
              <a:rPr lang="en-US" sz="1600"/>
              <a:t>And when put all together, we have:</a:t>
            </a:r>
          </a:p>
        </p:txBody>
      </p:sp>
      <p:sp>
        <p:nvSpPr>
          <p:cNvPr id="51" name="TextBox 50">
            <a:extLst>
              <a:ext uri="{FF2B5EF4-FFF2-40B4-BE49-F238E27FC236}">
                <a16:creationId xmlns:a16="http://schemas.microsoft.com/office/drawing/2014/main" id="{6932E9BA-85B1-4F1D-BFBF-FE3AB1E571F5}"/>
              </a:ext>
            </a:extLst>
          </p:cNvPr>
          <p:cNvSpPr txBox="1"/>
          <p:nvPr/>
        </p:nvSpPr>
        <p:spPr>
          <a:xfrm>
            <a:off x="8224469" y="4109533"/>
            <a:ext cx="3036163" cy="523220"/>
          </a:xfrm>
          <a:prstGeom prst="rect">
            <a:avLst/>
          </a:prstGeom>
          <a:noFill/>
        </p:spPr>
        <p:txBody>
          <a:bodyPr wrap="square" rtlCol="0">
            <a:spAutoFit/>
          </a:bodyPr>
          <a:lstStyle/>
          <a:p>
            <a:r>
              <a:rPr lang="en-US" sz="1400"/>
              <a:t>This separation occurs by breaking </a:t>
            </a:r>
            <a:r>
              <a:rPr lang="en-US" sz="1400" b="1"/>
              <a:t>k</a:t>
            </a:r>
            <a:r>
              <a:rPr lang="en-US" sz="1400"/>
              <a:t> into m</a:t>
            </a:r>
            <a:r>
              <a:rPr lang="en-US" sz="1400" b="1"/>
              <a:t>v</a:t>
            </a:r>
            <a:r>
              <a:rPr lang="en-US" sz="1400"/>
              <a:t> and fluctuations about.</a:t>
            </a:r>
            <a:endParaRPr lang="en-US" sz="1200"/>
          </a:p>
        </p:txBody>
      </p:sp>
    </p:spTree>
    <p:extLst>
      <p:ext uri="{BB962C8B-B14F-4D97-AF65-F5344CB8AC3E}">
        <p14:creationId xmlns:p14="http://schemas.microsoft.com/office/powerpoint/2010/main" val="367103420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395616" y="133164"/>
            <a:ext cx="6329779" cy="584775"/>
          </a:xfrm>
          <a:prstGeom prst="rect">
            <a:avLst/>
          </a:prstGeom>
          <a:noFill/>
        </p:spPr>
        <p:txBody>
          <a:bodyPr wrap="square" rtlCol="0">
            <a:spAutoFit/>
          </a:bodyPr>
          <a:lstStyle/>
          <a:p>
            <a:r>
              <a:rPr lang="en-US" sz="3200" b="1" u="sng"/>
              <a:t>Classical NESM (Balance Equations)</a:t>
            </a:r>
          </a:p>
        </p:txBody>
      </p:sp>
      <p:sp>
        <p:nvSpPr>
          <p:cNvPr id="15" name="TextBox 14">
            <a:extLst>
              <a:ext uri="{FF2B5EF4-FFF2-40B4-BE49-F238E27FC236}">
                <a16:creationId xmlns:a16="http://schemas.microsoft.com/office/drawing/2014/main" id="{60F7F427-755B-4C9E-B461-E0079C927244}"/>
              </a:ext>
            </a:extLst>
          </p:cNvPr>
          <p:cNvSpPr txBox="1"/>
          <p:nvPr/>
        </p:nvSpPr>
        <p:spPr>
          <a:xfrm>
            <a:off x="152256" y="910323"/>
            <a:ext cx="9646710" cy="553998"/>
          </a:xfrm>
          <a:prstGeom prst="rect">
            <a:avLst/>
          </a:prstGeom>
          <a:noFill/>
        </p:spPr>
        <p:txBody>
          <a:bodyPr wrap="square">
            <a:spAutoFit/>
          </a:bodyPr>
          <a:lstStyle/>
          <a:p>
            <a:r>
              <a:rPr lang="en-US" sz="1600" b="1"/>
              <a:t>1</a:t>
            </a:r>
            <a:r>
              <a:rPr lang="en-US" sz="1600" b="1" baseline="30000"/>
              <a:t>st</a:t>
            </a:r>
            <a:r>
              <a:rPr lang="en-US" sz="1600" b="1"/>
              <a:t> Law of Thermodynamics </a:t>
            </a:r>
          </a:p>
          <a:p>
            <a:r>
              <a:rPr lang="en-US" sz="1400"/>
              <a:t>Now we’ll work on 1</a:t>
            </a:r>
            <a:r>
              <a:rPr lang="en-US" sz="1400" baseline="30000"/>
              <a:t>st</a:t>
            </a:r>
            <a:r>
              <a:rPr lang="en-US" sz="1400"/>
              <a:t> law.  To wit, we multiply our Boltzman equation by energy, k</a:t>
            </a:r>
            <a:r>
              <a:rPr lang="en-US" sz="1400" baseline="30000"/>
              <a:t>2</a:t>
            </a:r>
            <a:r>
              <a:rPr lang="en-US" sz="1400"/>
              <a:t>/2m + </a:t>
            </a:r>
            <a:r>
              <a:rPr lang="el-GR" sz="1400"/>
              <a:t>φ</a:t>
            </a:r>
            <a:r>
              <a:rPr lang="en-US" sz="1400"/>
              <a:t>(r), and integrate both sides.</a:t>
            </a:r>
          </a:p>
        </p:txBody>
      </p:sp>
      <p:graphicFrame>
        <p:nvGraphicFramePr>
          <p:cNvPr id="33" name="Object 32">
            <a:extLst>
              <a:ext uri="{FF2B5EF4-FFF2-40B4-BE49-F238E27FC236}">
                <a16:creationId xmlns:a16="http://schemas.microsoft.com/office/drawing/2014/main" id="{E7429E69-986A-48D7-B743-B4D1E35DD824}"/>
              </a:ext>
            </a:extLst>
          </p:cNvPr>
          <p:cNvGraphicFramePr>
            <a:graphicFrameLocks noChangeAspect="1"/>
          </p:cNvGraphicFramePr>
          <p:nvPr>
            <p:extLst>
              <p:ext uri="{D42A27DB-BD31-4B8C-83A1-F6EECF244321}">
                <p14:modId xmlns:p14="http://schemas.microsoft.com/office/powerpoint/2010/main" val="1022059025"/>
              </p:ext>
            </p:extLst>
          </p:nvPr>
        </p:nvGraphicFramePr>
        <p:xfrm>
          <a:off x="294603" y="1577203"/>
          <a:ext cx="9785350" cy="1162050"/>
        </p:xfrm>
        <a:graphic>
          <a:graphicData uri="http://schemas.openxmlformats.org/presentationml/2006/ole">
            <mc:AlternateContent xmlns:mc="http://schemas.openxmlformats.org/markup-compatibility/2006">
              <mc:Choice xmlns:v="urn:schemas-microsoft-com:vml" Requires="v">
                <p:oleObj name="Equation" r:id="rId2" imgW="8001000" imgH="965160" progId="Equation.DSMT4">
                  <p:embed/>
                </p:oleObj>
              </mc:Choice>
              <mc:Fallback>
                <p:oleObj name="Equation" r:id="rId2" imgW="8001000" imgH="965160" progId="Equation.DSMT4">
                  <p:embed/>
                  <p:pic>
                    <p:nvPicPr>
                      <p:cNvPr id="33" name="Object 32">
                        <a:extLst>
                          <a:ext uri="{FF2B5EF4-FFF2-40B4-BE49-F238E27FC236}">
                            <a16:creationId xmlns:a16="http://schemas.microsoft.com/office/drawing/2014/main" id="{E7429E69-986A-48D7-B743-B4D1E35DD824}"/>
                          </a:ext>
                        </a:extLst>
                      </p:cNvPr>
                      <p:cNvPicPr>
                        <a:picLocks noChangeAspect="1" noChangeArrowheads="1"/>
                      </p:cNvPicPr>
                      <p:nvPr/>
                    </p:nvPicPr>
                    <p:blipFill>
                      <a:blip r:embed="rId3"/>
                      <a:srcRect/>
                      <a:stretch>
                        <a:fillRect/>
                      </a:stretch>
                    </p:blipFill>
                    <p:spPr bwMode="auto">
                      <a:xfrm>
                        <a:off x="294603" y="1577203"/>
                        <a:ext cx="9785350" cy="1162050"/>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A95DC1FC-4FDD-4340-8A45-5C8D3B5E183B}"/>
              </a:ext>
            </a:extLst>
          </p:cNvPr>
          <p:cNvGraphicFramePr>
            <a:graphicFrameLocks noChangeAspect="1"/>
          </p:cNvGraphicFramePr>
          <p:nvPr>
            <p:extLst>
              <p:ext uri="{D42A27DB-BD31-4B8C-83A1-F6EECF244321}">
                <p14:modId xmlns:p14="http://schemas.microsoft.com/office/powerpoint/2010/main" val="2607638402"/>
              </p:ext>
            </p:extLst>
          </p:nvPr>
        </p:nvGraphicFramePr>
        <p:xfrm>
          <a:off x="294603" y="2883122"/>
          <a:ext cx="2723965" cy="545878"/>
        </p:xfrm>
        <a:graphic>
          <a:graphicData uri="http://schemas.openxmlformats.org/presentationml/2006/ole">
            <mc:AlternateContent xmlns:mc="http://schemas.openxmlformats.org/markup-compatibility/2006">
              <mc:Choice xmlns:v="urn:schemas-microsoft-com:vml" Requires="v">
                <p:oleObj name="Equation" r:id="rId4" imgW="2374560" imgH="482400" progId="Equation.DSMT4">
                  <p:embed/>
                </p:oleObj>
              </mc:Choice>
              <mc:Fallback>
                <p:oleObj name="Equation" r:id="rId4" imgW="2374560" imgH="482400" progId="Equation.DSMT4">
                  <p:embed/>
                  <p:pic>
                    <p:nvPicPr>
                      <p:cNvPr id="0" name="Object 1"/>
                      <p:cNvPicPr>
                        <a:picLocks noChangeAspect="1" noChangeArrowheads="1"/>
                      </p:cNvPicPr>
                      <p:nvPr/>
                    </p:nvPicPr>
                    <p:blipFill>
                      <a:blip r:embed="rId5"/>
                      <a:srcRect/>
                      <a:stretch>
                        <a:fillRect/>
                      </a:stretch>
                    </p:blipFill>
                    <p:spPr bwMode="auto">
                      <a:xfrm>
                        <a:off x="294603" y="2883122"/>
                        <a:ext cx="2723965" cy="545878"/>
                      </a:xfrm>
                      <a:prstGeom prst="rect">
                        <a:avLst/>
                      </a:prstGeom>
                      <a:noFill/>
                    </p:spPr>
                  </p:pic>
                </p:oleObj>
              </mc:Fallback>
            </mc:AlternateContent>
          </a:graphicData>
        </a:graphic>
      </p:graphicFrame>
      <p:graphicFrame>
        <p:nvGraphicFramePr>
          <p:cNvPr id="44" name="Object 43">
            <a:extLst>
              <a:ext uri="{FF2B5EF4-FFF2-40B4-BE49-F238E27FC236}">
                <a16:creationId xmlns:a16="http://schemas.microsoft.com/office/drawing/2014/main" id="{6A8222D7-F8C8-4999-939E-1C3FE329D834}"/>
              </a:ext>
            </a:extLst>
          </p:cNvPr>
          <p:cNvGraphicFramePr>
            <a:graphicFrameLocks noChangeAspect="1"/>
          </p:cNvGraphicFramePr>
          <p:nvPr>
            <p:extLst>
              <p:ext uri="{D42A27DB-BD31-4B8C-83A1-F6EECF244321}">
                <p14:modId xmlns:p14="http://schemas.microsoft.com/office/powerpoint/2010/main" val="1715126036"/>
              </p:ext>
            </p:extLst>
          </p:nvPr>
        </p:nvGraphicFramePr>
        <p:xfrm>
          <a:off x="3236331" y="3485928"/>
          <a:ext cx="3474365" cy="634119"/>
        </p:xfrm>
        <a:graphic>
          <a:graphicData uri="http://schemas.openxmlformats.org/presentationml/2006/ole">
            <mc:AlternateContent xmlns:mc="http://schemas.openxmlformats.org/markup-compatibility/2006">
              <mc:Choice xmlns:v="urn:schemas-microsoft-com:vml" Requires="v">
                <p:oleObj name="Equation" r:id="rId6" imgW="2882880" imgH="533160" progId="Equation.DSMT4">
                  <p:embed/>
                </p:oleObj>
              </mc:Choice>
              <mc:Fallback>
                <p:oleObj name="Equation" r:id="rId6" imgW="2882880" imgH="533160" progId="Equation.DSMT4">
                  <p:embed/>
                  <p:pic>
                    <p:nvPicPr>
                      <p:cNvPr id="4" name="Object 3">
                        <a:extLst>
                          <a:ext uri="{FF2B5EF4-FFF2-40B4-BE49-F238E27FC236}">
                            <a16:creationId xmlns:a16="http://schemas.microsoft.com/office/drawing/2014/main" id="{A95DC1FC-4FDD-4340-8A45-5C8D3B5E183B}"/>
                          </a:ext>
                        </a:extLst>
                      </p:cNvPr>
                      <p:cNvPicPr>
                        <a:picLocks noChangeAspect="1" noChangeArrowheads="1"/>
                      </p:cNvPicPr>
                      <p:nvPr/>
                    </p:nvPicPr>
                    <p:blipFill>
                      <a:blip r:embed="rId7"/>
                      <a:srcRect/>
                      <a:stretch>
                        <a:fillRect/>
                      </a:stretch>
                    </p:blipFill>
                    <p:spPr bwMode="auto">
                      <a:xfrm>
                        <a:off x="3236331" y="3485928"/>
                        <a:ext cx="3474365" cy="634119"/>
                      </a:xfrm>
                      <a:prstGeom prst="rect">
                        <a:avLst/>
                      </a:prstGeom>
                      <a:noFill/>
                    </p:spPr>
                  </p:pic>
                </p:oleObj>
              </mc:Fallback>
            </mc:AlternateContent>
          </a:graphicData>
        </a:graphic>
      </p:graphicFrame>
      <p:grpSp>
        <p:nvGrpSpPr>
          <p:cNvPr id="7" name="Group 6">
            <a:extLst>
              <a:ext uri="{FF2B5EF4-FFF2-40B4-BE49-F238E27FC236}">
                <a16:creationId xmlns:a16="http://schemas.microsoft.com/office/drawing/2014/main" id="{A8D79152-5379-43E7-A11F-4212DD8B8EE8}"/>
              </a:ext>
            </a:extLst>
          </p:cNvPr>
          <p:cNvGrpSpPr/>
          <p:nvPr/>
        </p:nvGrpSpPr>
        <p:grpSpPr>
          <a:xfrm>
            <a:off x="1277315" y="1615348"/>
            <a:ext cx="783360" cy="1163880"/>
            <a:chOff x="1277315" y="1615348"/>
            <a:chExt cx="783360" cy="1163880"/>
          </a:xfrm>
        </p:grpSpPr>
        <mc:AlternateContent xmlns:mc="http://schemas.openxmlformats.org/markup-compatibility/2006" xmlns:p14="http://schemas.microsoft.com/office/powerpoint/2010/main">
          <mc:Choice Requires="p14">
            <p:contentPart p14:bwMode="auto" r:id="rId8">
              <p14:nvContentPartPr>
                <p14:cNvPr id="5" name="Ink 4">
                  <a:extLst>
                    <a:ext uri="{FF2B5EF4-FFF2-40B4-BE49-F238E27FC236}">
                      <a16:creationId xmlns:a16="http://schemas.microsoft.com/office/drawing/2014/main" id="{241D28D3-FD2B-4C8E-BD4C-2CD3E855AC2F}"/>
                    </a:ext>
                  </a:extLst>
                </p14:cNvPr>
                <p14:cNvContentPartPr/>
                <p14:nvPr/>
              </p14:nvContentPartPr>
              <p14:xfrm>
                <a:off x="1685555" y="1615348"/>
                <a:ext cx="375120" cy="561240"/>
              </p14:xfrm>
            </p:contentPart>
          </mc:Choice>
          <mc:Fallback xmlns="">
            <p:pic>
              <p:nvPicPr>
                <p:cNvPr id="5" name="Ink 4">
                  <a:extLst>
                    <a:ext uri="{FF2B5EF4-FFF2-40B4-BE49-F238E27FC236}">
                      <a16:creationId xmlns:a16="http://schemas.microsoft.com/office/drawing/2014/main" id="{241D28D3-FD2B-4C8E-BD4C-2CD3E855AC2F}"/>
                    </a:ext>
                  </a:extLst>
                </p:cNvPr>
                <p:cNvPicPr/>
                <p:nvPr/>
              </p:nvPicPr>
              <p:blipFill>
                <a:blip r:embed="rId10"/>
                <a:stretch>
                  <a:fillRect/>
                </a:stretch>
              </p:blipFill>
              <p:spPr>
                <a:xfrm>
                  <a:off x="1667915" y="1597348"/>
                  <a:ext cx="410760" cy="5968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6" name="Ink 5">
                  <a:extLst>
                    <a:ext uri="{FF2B5EF4-FFF2-40B4-BE49-F238E27FC236}">
                      <a16:creationId xmlns:a16="http://schemas.microsoft.com/office/drawing/2014/main" id="{BC799062-1357-4AAE-B4EA-0A2B47818742}"/>
                    </a:ext>
                  </a:extLst>
                </p14:cNvPr>
                <p14:cNvContentPartPr/>
                <p14:nvPr/>
              </p14:nvContentPartPr>
              <p14:xfrm>
                <a:off x="1277315" y="2076868"/>
                <a:ext cx="498600" cy="702360"/>
              </p14:xfrm>
            </p:contentPart>
          </mc:Choice>
          <mc:Fallback xmlns="">
            <p:pic>
              <p:nvPicPr>
                <p:cNvPr id="6" name="Ink 5">
                  <a:extLst>
                    <a:ext uri="{FF2B5EF4-FFF2-40B4-BE49-F238E27FC236}">
                      <a16:creationId xmlns:a16="http://schemas.microsoft.com/office/drawing/2014/main" id="{BC799062-1357-4AAE-B4EA-0A2B47818742}"/>
                    </a:ext>
                  </a:extLst>
                </p:cNvPr>
                <p:cNvPicPr/>
                <p:nvPr/>
              </p:nvPicPr>
              <p:blipFill>
                <a:blip r:embed="rId12"/>
                <a:stretch>
                  <a:fillRect/>
                </a:stretch>
              </p:blipFill>
              <p:spPr>
                <a:xfrm>
                  <a:off x="1259315" y="2059228"/>
                  <a:ext cx="534240" cy="738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3">
            <p14:nvContentPartPr>
              <p14:cNvPr id="8" name="Ink 7">
                <a:extLst>
                  <a:ext uri="{FF2B5EF4-FFF2-40B4-BE49-F238E27FC236}">
                    <a16:creationId xmlns:a16="http://schemas.microsoft.com/office/drawing/2014/main" id="{79FBA99E-02E9-4C0A-8947-AE590F32D435}"/>
                  </a:ext>
                </a:extLst>
              </p14:cNvPr>
              <p14:cNvContentPartPr/>
              <p14:nvPr/>
            </p14:nvContentPartPr>
            <p14:xfrm>
              <a:off x="2093435" y="1507708"/>
              <a:ext cx="589320" cy="624240"/>
            </p14:xfrm>
          </p:contentPart>
        </mc:Choice>
        <mc:Fallback xmlns="">
          <p:pic>
            <p:nvPicPr>
              <p:cNvPr id="8" name="Ink 7">
                <a:extLst>
                  <a:ext uri="{FF2B5EF4-FFF2-40B4-BE49-F238E27FC236}">
                    <a16:creationId xmlns:a16="http://schemas.microsoft.com/office/drawing/2014/main" id="{79FBA99E-02E9-4C0A-8947-AE590F32D435}"/>
                  </a:ext>
                </a:extLst>
              </p:cNvPr>
              <p:cNvPicPr/>
              <p:nvPr/>
            </p:nvPicPr>
            <p:blipFill>
              <a:blip r:embed="rId14"/>
              <a:stretch>
                <a:fillRect/>
              </a:stretch>
            </p:blipFill>
            <p:spPr>
              <a:xfrm>
                <a:off x="2089115" y="1503388"/>
                <a:ext cx="597960" cy="632880"/>
              </a:xfrm>
              <a:prstGeom prst="rect">
                <a:avLst/>
              </a:prstGeom>
            </p:spPr>
          </p:pic>
        </mc:Fallback>
      </mc:AlternateContent>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mc:AlternateContent xmlns:mc="http://schemas.openxmlformats.org/markup-compatibility/2006" xmlns:p14="http://schemas.microsoft.com/office/powerpoint/2010/main">
        <mc:Choice Requires="p14">
          <p:contentPart p14:bwMode="auto" r:id="rId15">
            <p14:nvContentPartPr>
              <p14:cNvPr id="13" name="Ink 12">
                <a:extLst>
                  <a:ext uri="{FF2B5EF4-FFF2-40B4-BE49-F238E27FC236}">
                    <a16:creationId xmlns:a16="http://schemas.microsoft.com/office/drawing/2014/main" id="{404B91B4-92A6-44BC-AF2B-A21C29D3D9D0}"/>
                  </a:ext>
                </a:extLst>
              </p14:cNvPr>
              <p14:cNvContentPartPr/>
              <p14:nvPr/>
            </p14:nvContentPartPr>
            <p14:xfrm>
              <a:off x="2388095" y="2076868"/>
              <a:ext cx="2723964" cy="1352132"/>
            </p14:xfrm>
          </p:contentPart>
        </mc:Choice>
        <mc:Fallback xmlns="">
          <p:pic>
            <p:nvPicPr>
              <p:cNvPr id="13" name="Ink 12">
                <a:extLst>
                  <a:ext uri="{FF2B5EF4-FFF2-40B4-BE49-F238E27FC236}">
                    <a16:creationId xmlns:a16="http://schemas.microsoft.com/office/drawing/2014/main" id="{404B91B4-92A6-44BC-AF2B-A21C29D3D9D0}"/>
                  </a:ext>
                </a:extLst>
              </p:cNvPr>
              <p:cNvPicPr/>
              <p:nvPr/>
            </p:nvPicPr>
            <p:blipFill>
              <a:blip r:embed="rId16"/>
              <a:stretch>
                <a:fillRect/>
              </a:stretch>
            </p:blipFill>
            <p:spPr>
              <a:xfrm>
                <a:off x="2379094" y="2067868"/>
                <a:ext cx="2741605" cy="1369772"/>
              </a:xfrm>
              <a:prstGeom prst="rect">
                <a:avLst/>
              </a:prstGeom>
            </p:spPr>
          </p:pic>
        </mc:Fallback>
      </mc:AlternateContent>
      <p:sp>
        <p:nvSpPr>
          <p:cNvPr id="3" name="TextBox 2">
            <a:extLst>
              <a:ext uri="{FF2B5EF4-FFF2-40B4-BE49-F238E27FC236}">
                <a16:creationId xmlns:a16="http://schemas.microsoft.com/office/drawing/2014/main" id="{37B01270-6E90-4AEB-96E7-FDBF4E84BAEF}"/>
              </a:ext>
            </a:extLst>
          </p:cNvPr>
          <p:cNvSpPr txBox="1"/>
          <p:nvPr/>
        </p:nvSpPr>
        <p:spPr>
          <a:xfrm>
            <a:off x="4644747" y="4290534"/>
            <a:ext cx="1873007" cy="1600438"/>
          </a:xfrm>
          <a:prstGeom prst="rect">
            <a:avLst/>
          </a:prstGeom>
          <a:noFill/>
        </p:spPr>
        <p:txBody>
          <a:bodyPr wrap="square" rtlCol="0">
            <a:spAutoFit/>
          </a:bodyPr>
          <a:lstStyle/>
          <a:p>
            <a:r>
              <a:rPr lang="en-US" sz="1400"/>
              <a:t>if we separate k into its entropic average + fluctuations, j</a:t>
            </a:r>
            <a:r>
              <a:rPr lang="en-US" sz="1400" baseline="-25000"/>
              <a:t>e</a:t>
            </a:r>
            <a:r>
              <a:rPr lang="en-US" sz="1400"/>
              <a:t> splits into 3 terms.  Note the j</a:t>
            </a:r>
            <a:r>
              <a:rPr lang="en-US" sz="1400" baseline="-25000"/>
              <a:t>q</a:t>
            </a:r>
            <a:r>
              <a:rPr lang="en-US" sz="1400"/>
              <a:t> term is energy transfer in reference frame of zero current.</a:t>
            </a:r>
            <a:endParaRPr lang="en-US"/>
          </a:p>
        </p:txBody>
      </p:sp>
      <p:graphicFrame>
        <p:nvGraphicFramePr>
          <p:cNvPr id="10" name="Object 9">
            <a:extLst>
              <a:ext uri="{FF2B5EF4-FFF2-40B4-BE49-F238E27FC236}">
                <a16:creationId xmlns:a16="http://schemas.microsoft.com/office/drawing/2014/main" id="{DCC3DCBC-7ABC-4481-8AE2-AE09DE8DBD96}"/>
              </a:ext>
            </a:extLst>
          </p:cNvPr>
          <p:cNvGraphicFramePr>
            <a:graphicFrameLocks noChangeAspect="1"/>
          </p:cNvGraphicFramePr>
          <p:nvPr>
            <p:extLst>
              <p:ext uri="{D42A27DB-BD31-4B8C-83A1-F6EECF244321}">
                <p14:modId xmlns:p14="http://schemas.microsoft.com/office/powerpoint/2010/main" val="3482327384"/>
              </p:ext>
            </p:extLst>
          </p:nvPr>
        </p:nvGraphicFramePr>
        <p:xfrm>
          <a:off x="346064" y="6259443"/>
          <a:ext cx="3711031" cy="332018"/>
        </p:xfrm>
        <a:graphic>
          <a:graphicData uri="http://schemas.openxmlformats.org/presentationml/2006/ole">
            <mc:AlternateContent xmlns:mc="http://schemas.openxmlformats.org/markup-compatibility/2006">
              <mc:Choice xmlns:v="urn:schemas-microsoft-com:vml" Requires="v">
                <p:oleObj name="Equation" r:id="rId17" imgW="2806560" imgH="241200" progId="Equation.DSMT4">
                  <p:embed/>
                </p:oleObj>
              </mc:Choice>
              <mc:Fallback>
                <p:oleObj name="Equation" r:id="rId17" imgW="2806560" imgH="241200" progId="Equation.DSMT4">
                  <p:embed/>
                  <p:pic>
                    <p:nvPicPr>
                      <p:cNvPr id="0" name="Object 1"/>
                      <p:cNvPicPr>
                        <a:picLocks noChangeAspect="1" noChangeArrowheads="1"/>
                      </p:cNvPicPr>
                      <p:nvPr/>
                    </p:nvPicPr>
                    <p:blipFill>
                      <a:blip r:embed="rId18"/>
                      <a:srcRect/>
                      <a:stretch>
                        <a:fillRect/>
                      </a:stretch>
                    </p:blipFill>
                    <p:spPr bwMode="auto">
                      <a:xfrm>
                        <a:off x="346064" y="6259443"/>
                        <a:ext cx="3711031" cy="332018"/>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44EFB1A2-C22B-40D5-8CBE-9C9E50C45500}"/>
              </a:ext>
            </a:extLst>
          </p:cNvPr>
          <p:cNvGraphicFramePr>
            <a:graphicFrameLocks noChangeAspect="1"/>
          </p:cNvGraphicFramePr>
          <p:nvPr>
            <p:extLst>
              <p:ext uri="{D42A27DB-BD31-4B8C-83A1-F6EECF244321}">
                <p14:modId xmlns:p14="http://schemas.microsoft.com/office/powerpoint/2010/main" val="1532425282"/>
              </p:ext>
            </p:extLst>
          </p:nvPr>
        </p:nvGraphicFramePr>
        <p:xfrm>
          <a:off x="331788" y="4740275"/>
          <a:ext cx="4129087" cy="550863"/>
        </p:xfrm>
        <a:graphic>
          <a:graphicData uri="http://schemas.openxmlformats.org/presentationml/2006/ole">
            <mc:AlternateContent xmlns:mc="http://schemas.openxmlformats.org/markup-compatibility/2006">
              <mc:Choice xmlns:v="urn:schemas-microsoft-com:vml" Requires="v">
                <p:oleObj name="Equation" r:id="rId19" imgW="3429000" imgH="457200" progId="Equation.DSMT4">
                  <p:embed/>
                </p:oleObj>
              </mc:Choice>
              <mc:Fallback>
                <p:oleObj name="Equation" r:id="rId19" imgW="3429000" imgH="457200" progId="Equation.DSMT4">
                  <p:embed/>
                  <p:pic>
                    <p:nvPicPr>
                      <p:cNvPr id="0" name="Object 3"/>
                      <p:cNvPicPr>
                        <a:picLocks noChangeAspect="1" noChangeArrowheads="1"/>
                      </p:cNvPicPr>
                      <p:nvPr/>
                    </p:nvPicPr>
                    <p:blipFill>
                      <a:blip r:embed="rId20"/>
                      <a:srcRect/>
                      <a:stretch>
                        <a:fillRect/>
                      </a:stretch>
                    </p:blipFill>
                    <p:spPr bwMode="auto">
                      <a:xfrm>
                        <a:off x="331788" y="4740275"/>
                        <a:ext cx="4129087" cy="550863"/>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BEAD65E5-6B5D-4759-9828-45971A2DC008}"/>
              </a:ext>
            </a:extLst>
          </p:cNvPr>
          <p:cNvGraphicFramePr>
            <a:graphicFrameLocks noChangeAspect="1"/>
          </p:cNvGraphicFramePr>
          <p:nvPr>
            <p:extLst>
              <p:ext uri="{D42A27DB-BD31-4B8C-83A1-F6EECF244321}">
                <p14:modId xmlns:p14="http://schemas.microsoft.com/office/powerpoint/2010/main" val="2167553269"/>
              </p:ext>
            </p:extLst>
          </p:nvPr>
        </p:nvGraphicFramePr>
        <p:xfrm>
          <a:off x="346064" y="4435255"/>
          <a:ext cx="1041400" cy="288925"/>
        </p:xfrm>
        <a:graphic>
          <a:graphicData uri="http://schemas.openxmlformats.org/presentationml/2006/ole">
            <mc:AlternateContent xmlns:mc="http://schemas.openxmlformats.org/markup-compatibility/2006">
              <mc:Choice xmlns:v="urn:schemas-microsoft-com:vml" Requires="v">
                <p:oleObj name="Equation" r:id="rId21" imgW="761760" imgH="203040" progId="Equation.DSMT4">
                  <p:embed/>
                </p:oleObj>
              </mc:Choice>
              <mc:Fallback>
                <p:oleObj name="Equation" r:id="rId21" imgW="761760" imgH="203040" progId="Equation.DSMT4">
                  <p:embed/>
                  <p:pic>
                    <p:nvPicPr>
                      <p:cNvPr id="10" name="Object 9">
                        <a:extLst>
                          <a:ext uri="{FF2B5EF4-FFF2-40B4-BE49-F238E27FC236}">
                            <a16:creationId xmlns:a16="http://schemas.microsoft.com/office/drawing/2014/main" id="{DCC3DCBC-7ABC-4481-8AE2-AE09DE8DBD96}"/>
                          </a:ext>
                        </a:extLst>
                      </p:cNvPr>
                      <p:cNvPicPr>
                        <a:picLocks noChangeAspect="1" noChangeArrowheads="1"/>
                      </p:cNvPicPr>
                      <p:nvPr/>
                    </p:nvPicPr>
                    <p:blipFill>
                      <a:blip r:embed="rId22"/>
                      <a:srcRect/>
                      <a:stretch>
                        <a:fillRect/>
                      </a:stretch>
                    </p:blipFill>
                    <p:spPr bwMode="auto">
                      <a:xfrm>
                        <a:off x="346064" y="4435255"/>
                        <a:ext cx="1041400" cy="288925"/>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0561680B-34CA-45E9-AD8A-2CB7DF28800B}"/>
              </a:ext>
            </a:extLst>
          </p:cNvPr>
          <p:cNvGraphicFramePr>
            <a:graphicFrameLocks noChangeAspect="1"/>
          </p:cNvGraphicFramePr>
          <p:nvPr>
            <p:extLst>
              <p:ext uri="{D42A27DB-BD31-4B8C-83A1-F6EECF244321}">
                <p14:modId xmlns:p14="http://schemas.microsoft.com/office/powerpoint/2010/main" val="2060787915"/>
              </p:ext>
            </p:extLst>
          </p:nvPr>
        </p:nvGraphicFramePr>
        <p:xfrm>
          <a:off x="355301" y="5435007"/>
          <a:ext cx="1137674" cy="282479"/>
        </p:xfrm>
        <a:graphic>
          <a:graphicData uri="http://schemas.openxmlformats.org/presentationml/2006/ole">
            <mc:AlternateContent xmlns:mc="http://schemas.openxmlformats.org/markup-compatibility/2006">
              <mc:Choice xmlns:v="urn:schemas-microsoft-com:vml" Requires="v">
                <p:oleObj name="Equation" r:id="rId23" imgW="850680" imgH="203040" progId="Equation.DSMT4">
                  <p:embed/>
                </p:oleObj>
              </mc:Choice>
              <mc:Fallback>
                <p:oleObj name="Equation" r:id="rId23" imgW="850680" imgH="203040" progId="Equation.DSMT4">
                  <p:embed/>
                  <p:pic>
                    <p:nvPicPr>
                      <p:cNvPr id="10" name="Object 9">
                        <a:extLst>
                          <a:ext uri="{FF2B5EF4-FFF2-40B4-BE49-F238E27FC236}">
                            <a16:creationId xmlns:a16="http://schemas.microsoft.com/office/drawing/2014/main" id="{DCC3DCBC-7ABC-4481-8AE2-AE09DE8DBD96}"/>
                          </a:ext>
                        </a:extLst>
                      </p:cNvPr>
                      <p:cNvPicPr>
                        <a:picLocks noChangeAspect="1" noChangeArrowheads="1"/>
                      </p:cNvPicPr>
                      <p:nvPr/>
                    </p:nvPicPr>
                    <p:blipFill>
                      <a:blip r:embed="rId24"/>
                      <a:srcRect/>
                      <a:stretch>
                        <a:fillRect/>
                      </a:stretch>
                    </p:blipFill>
                    <p:spPr bwMode="auto">
                      <a:xfrm>
                        <a:off x="355301" y="5435007"/>
                        <a:ext cx="1137674" cy="282479"/>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25">
            <p14:nvContentPartPr>
              <p14:cNvPr id="16" name="Ink 15">
                <a:extLst>
                  <a:ext uri="{FF2B5EF4-FFF2-40B4-BE49-F238E27FC236}">
                    <a16:creationId xmlns:a16="http://schemas.microsoft.com/office/drawing/2014/main" id="{11FDB9A1-934F-4F41-87D2-97FD2A9E0CC3}"/>
                  </a:ext>
                </a:extLst>
              </p14:cNvPr>
              <p14:cNvContentPartPr/>
              <p14:nvPr/>
            </p14:nvContentPartPr>
            <p14:xfrm>
              <a:off x="1707867" y="4066348"/>
              <a:ext cx="1459800" cy="499680"/>
            </p14:xfrm>
          </p:contentPart>
        </mc:Choice>
        <mc:Fallback xmlns="">
          <p:pic>
            <p:nvPicPr>
              <p:cNvPr id="16" name="Ink 15">
                <a:extLst>
                  <a:ext uri="{FF2B5EF4-FFF2-40B4-BE49-F238E27FC236}">
                    <a16:creationId xmlns:a16="http://schemas.microsoft.com/office/drawing/2014/main" id="{11FDB9A1-934F-4F41-87D2-97FD2A9E0CC3}"/>
                  </a:ext>
                </a:extLst>
              </p:cNvPr>
              <p:cNvPicPr/>
              <p:nvPr/>
            </p:nvPicPr>
            <p:blipFill>
              <a:blip r:embed="rId26"/>
              <a:stretch>
                <a:fillRect/>
              </a:stretch>
            </p:blipFill>
            <p:spPr>
              <a:xfrm>
                <a:off x="1698867" y="4057708"/>
                <a:ext cx="1477440" cy="517320"/>
              </a:xfrm>
              <a:prstGeom prst="rect">
                <a:avLst/>
              </a:prstGeom>
            </p:spPr>
          </p:pic>
        </mc:Fallback>
      </mc:AlternateContent>
      <p:grpSp>
        <p:nvGrpSpPr>
          <p:cNvPr id="21" name="Group 20">
            <a:extLst>
              <a:ext uri="{FF2B5EF4-FFF2-40B4-BE49-F238E27FC236}">
                <a16:creationId xmlns:a16="http://schemas.microsoft.com/office/drawing/2014/main" id="{20CF1EE9-8B71-46D6-9601-EDE8938ACB8C}"/>
              </a:ext>
            </a:extLst>
          </p:cNvPr>
          <p:cNvGrpSpPr/>
          <p:nvPr/>
        </p:nvGrpSpPr>
        <p:grpSpPr>
          <a:xfrm>
            <a:off x="1698867" y="4075423"/>
            <a:ext cx="1570680" cy="1505880"/>
            <a:chOff x="1644047" y="4017418"/>
            <a:chExt cx="1570680" cy="1505880"/>
          </a:xfrm>
        </p:grpSpPr>
        <mc:AlternateContent xmlns:mc="http://schemas.openxmlformats.org/markup-compatibility/2006" xmlns:p14="http://schemas.microsoft.com/office/powerpoint/2010/main">
          <mc:Choice Requires="p14">
            <p:contentPart p14:bwMode="auto" r:id="rId27">
              <p14:nvContentPartPr>
                <p14:cNvPr id="17" name="Ink 16">
                  <a:extLst>
                    <a:ext uri="{FF2B5EF4-FFF2-40B4-BE49-F238E27FC236}">
                      <a16:creationId xmlns:a16="http://schemas.microsoft.com/office/drawing/2014/main" id="{EA745944-D654-4113-B73D-2C9E2AD7AF38}"/>
                    </a:ext>
                  </a:extLst>
                </p14:cNvPr>
                <p14:cNvContentPartPr/>
                <p14:nvPr/>
              </p14:nvContentPartPr>
              <p14:xfrm>
                <a:off x="1644047" y="4026418"/>
                <a:ext cx="1477800" cy="1496880"/>
              </p14:xfrm>
            </p:contentPart>
          </mc:Choice>
          <mc:Fallback xmlns="">
            <p:pic>
              <p:nvPicPr>
                <p:cNvPr id="17" name="Ink 16">
                  <a:extLst>
                    <a:ext uri="{FF2B5EF4-FFF2-40B4-BE49-F238E27FC236}">
                      <a16:creationId xmlns:a16="http://schemas.microsoft.com/office/drawing/2014/main" id="{EA745944-D654-4113-B73D-2C9E2AD7AF38}"/>
                    </a:ext>
                  </a:extLst>
                </p:cNvPr>
                <p:cNvPicPr/>
                <p:nvPr/>
              </p:nvPicPr>
              <p:blipFill>
                <a:blip r:embed="rId28"/>
                <a:stretch>
                  <a:fillRect/>
                </a:stretch>
              </p:blipFill>
              <p:spPr>
                <a:xfrm>
                  <a:off x="1635047" y="4017778"/>
                  <a:ext cx="1495440" cy="151452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0" name="Ink 19">
                  <a:extLst>
                    <a:ext uri="{FF2B5EF4-FFF2-40B4-BE49-F238E27FC236}">
                      <a16:creationId xmlns:a16="http://schemas.microsoft.com/office/drawing/2014/main" id="{FF269D19-4F0E-4DF0-99CD-CE3859FDE1A4}"/>
                    </a:ext>
                  </a:extLst>
                </p14:cNvPr>
                <p14:cNvContentPartPr/>
                <p14:nvPr/>
              </p14:nvContentPartPr>
              <p14:xfrm>
                <a:off x="3112127" y="4017418"/>
                <a:ext cx="102600" cy="581760"/>
              </p14:xfrm>
            </p:contentPart>
          </mc:Choice>
          <mc:Fallback xmlns="">
            <p:pic>
              <p:nvPicPr>
                <p:cNvPr id="20" name="Ink 19">
                  <a:extLst>
                    <a:ext uri="{FF2B5EF4-FFF2-40B4-BE49-F238E27FC236}">
                      <a16:creationId xmlns:a16="http://schemas.microsoft.com/office/drawing/2014/main" id="{FF269D19-4F0E-4DF0-99CD-CE3859FDE1A4}"/>
                    </a:ext>
                  </a:extLst>
                </p:cNvPr>
                <p:cNvPicPr/>
                <p:nvPr/>
              </p:nvPicPr>
              <p:blipFill>
                <a:blip r:embed="rId30"/>
                <a:stretch>
                  <a:fillRect/>
                </a:stretch>
              </p:blipFill>
              <p:spPr>
                <a:xfrm>
                  <a:off x="3103487" y="4008418"/>
                  <a:ext cx="120240" cy="5994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1">
            <p14:nvContentPartPr>
              <p14:cNvPr id="23" name="Ink 22">
                <a:extLst>
                  <a:ext uri="{FF2B5EF4-FFF2-40B4-BE49-F238E27FC236}">
                    <a16:creationId xmlns:a16="http://schemas.microsoft.com/office/drawing/2014/main" id="{AB75D7F3-0050-41C8-BA62-A706EE8DD969}"/>
                  </a:ext>
                </a:extLst>
              </p14:cNvPr>
              <p14:cNvContentPartPr/>
              <p14:nvPr/>
            </p14:nvContentPartPr>
            <p14:xfrm>
              <a:off x="443087" y="5772418"/>
              <a:ext cx="3548160" cy="358200"/>
            </p14:xfrm>
          </p:contentPart>
        </mc:Choice>
        <mc:Fallback xmlns="">
          <p:pic>
            <p:nvPicPr>
              <p:cNvPr id="23" name="Ink 22">
                <a:extLst>
                  <a:ext uri="{FF2B5EF4-FFF2-40B4-BE49-F238E27FC236}">
                    <a16:creationId xmlns:a16="http://schemas.microsoft.com/office/drawing/2014/main" id="{AB75D7F3-0050-41C8-BA62-A706EE8DD969}"/>
                  </a:ext>
                </a:extLst>
              </p:cNvPr>
              <p:cNvPicPr/>
              <p:nvPr/>
            </p:nvPicPr>
            <p:blipFill>
              <a:blip r:embed="rId32"/>
              <a:stretch>
                <a:fillRect/>
              </a:stretch>
            </p:blipFill>
            <p:spPr>
              <a:xfrm>
                <a:off x="434087" y="5763418"/>
                <a:ext cx="3565800" cy="37584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24" name="Ink 23">
                <a:extLst>
                  <a:ext uri="{FF2B5EF4-FFF2-40B4-BE49-F238E27FC236}">
                    <a16:creationId xmlns:a16="http://schemas.microsoft.com/office/drawing/2014/main" id="{8317DF3D-151F-404F-AFAB-EEE8273BE53B}"/>
                  </a:ext>
                </a:extLst>
              </p14:cNvPr>
              <p14:cNvContentPartPr/>
              <p14:nvPr/>
            </p14:nvContentPartPr>
            <p14:xfrm>
              <a:off x="9254447" y="1421818"/>
              <a:ext cx="745920" cy="956880"/>
            </p14:xfrm>
          </p:contentPart>
        </mc:Choice>
        <mc:Fallback xmlns="">
          <p:pic>
            <p:nvPicPr>
              <p:cNvPr id="24" name="Ink 23">
                <a:extLst>
                  <a:ext uri="{FF2B5EF4-FFF2-40B4-BE49-F238E27FC236}">
                    <a16:creationId xmlns:a16="http://schemas.microsoft.com/office/drawing/2014/main" id="{8317DF3D-151F-404F-AFAB-EEE8273BE53B}"/>
                  </a:ext>
                </a:extLst>
              </p:cNvPr>
              <p:cNvPicPr/>
              <p:nvPr/>
            </p:nvPicPr>
            <p:blipFill>
              <a:blip r:embed="rId34"/>
              <a:stretch>
                <a:fillRect/>
              </a:stretch>
            </p:blipFill>
            <p:spPr>
              <a:xfrm>
                <a:off x="9245447" y="1413178"/>
                <a:ext cx="763560" cy="974520"/>
              </a:xfrm>
              <a:prstGeom prst="rect">
                <a:avLst/>
              </a:prstGeom>
            </p:spPr>
          </p:pic>
        </mc:Fallback>
      </mc:AlternateContent>
      <p:sp>
        <p:nvSpPr>
          <p:cNvPr id="25" name="TextBox 24">
            <a:extLst>
              <a:ext uri="{FF2B5EF4-FFF2-40B4-BE49-F238E27FC236}">
                <a16:creationId xmlns:a16="http://schemas.microsoft.com/office/drawing/2014/main" id="{DB5230B1-68E1-4A72-B351-CC907F0CD8FA}"/>
              </a:ext>
            </a:extLst>
          </p:cNvPr>
          <p:cNvSpPr txBox="1"/>
          <p:nvPr/>
        </p:nvSpPr>
        <p:spPr>
          <a:xfrm>
            <a:off x="9479367" y="2491999"/>
            <a:ext cx="2309907" cy="584775"/>
          </a:xfrm>
          <a:prstGeom prst="rect">
            <a:avLst/>
          </a:prstGeom>
          <a:noFill/>
        </p:spPr>
        <p:txBody>
          <a:bodyPr wrap="square" rtlCol="0">
            <a:spAutoFit/>
          </a:bodyPr>
          <a:lstStyle/>
          <a:p>
            <a:r>
              <a:rPr lang="en-US" sz="1400"/>
              <a:t>0, ‘cause energy is conserved during collisions.</a:t>
            </a:r>
            <a:r>
              <a:rPr lang="en-US"/>
              <a:t> </a:t>
            </a:r>
          </a:p>
        </p:txBody>
      </p:sp>
      <mc:AlternateContent xmlns:mc="http://schemas.openxmlformats.org/markup-compatibility/2006" xmlns:p14="http://schemas.microsoft.com/office/powerpoint/2010/main">
        <mc:Choice Requires="p14">
          <p:contentPart p14:bwMode="auto" r:id="rId35">
            <p14:nvContentPartPr>
              <p14:cNvPr id="26" name="Ink 25">
                <a:extLst>
                  <a:ext uri="{FF2B5EF4-FFF2-40B4-BE49-F238E27FC236}">
                    <a16:creationId xmlns:a16="http://schemas.microsoft.com/office/drawing/2014/main" id="{0C44209D-DA1C-4574-96C4-87D08C84CB26}"/>
                  </a:ext>
                </a:extLst>
              </p14:cNvPr>
              <p14:cNvContentPartPr/>
              <p14:nvPr/>
            </p14:nvContentPartPr>
            <p14:xfrm>
              <a:off x="7102367" y="2160898"/>
              <a:ext cx="795240" cy="1472760"/>
            </p14:xfrm>
          </p:contentPart>
        </mc:Choice>
        <mc:Fallback xmlns="">
          <p:pic>
            <p:nvPicPr>
              <p:cNvPr id="26" name="Ink 25">
                <a:extLst>
                  <a:ext uri="{FF2B5EF4-FFF2-40B4-BE49-F238E27FC236}">
                    <a16:creationId xmlns:a16="http://schemas.microsoft.com/office/drawing/2014/main" id="{0C44209D-DA1C-4574-96C4-87D08C84CB26}"/>
                  </a:ext>
                </a:extLst>
              </p:cNvPr>
              <p:cNvPicPr/>
              <p:nvPr/>
            </p:nvPicPr>
            <p:blipFill>
              <a:blip r:embed="rId36"/>
              <a:stretch>
                <a:fillRect/>
              </a:stretch>
            </p:blipFill>
            <p:spPr>
              <a:xfrm>
                <a:off x="7093367" y="2152258"/>
                <a:ext cx="812880" cy="1490400"/>
              </a:xfrm>
              <a:prstGeom prst="rect">
                <a:avLst/>
              </a:prstGeom>
            </p:spPr>
          </p:pic>
        </mc:Fallback>
      </mc:AlternateContent>
      <p:graphicFrame>
        <p:nvGraphicFramePr>
          <p:cNvPr id="28" name="Object 27">
            <a:extLst>
              <a:ext uri="{FF2B5EF4-FFF2-40B4-BE49-F238E27FC236}">
                <a16:creationId xmlns:a16="http://schemas.microsoft.com/office/drawing/2014/main" id="{1D80B14D-0ACA-4DFD-AA74-0D6548A960CB}"/>
              </a:ext>
            </a:extLst>
          </p:cNvPr>
          <p:cNvGraphicFramePr>
            <a:graphicFrameLocks noChangeAspect="1"/>
          </p:cNvGraphicFramePr>
          <p:nvPr>
            <p:extLst>
              <p:ext uri="{D42A27DB-BD31-4B8C-83A1-F6EECF244321}">
                <p14:modId xmlns:p14="http://schemas.microsoft.com/office/powerpoint/2010/main" val="71773723"/>
              </p:ext>
            </p:extLst>
          </p:nvPr>
        </p:nvGraphicFramePr>
        <p:xfrm>
          <a:off x="5487959" y="6020358"/>
          <a:ext cx="6260954" cy="478169"/>
        </p:xfrm>
        <a:graphic>
          <a:graphicData uri="http://schemas.openxmlformats.org/presentationml/2006/ole">
            <mc:AlternateContent xmlns:mc="http://schemas.openxmlformats.org/markup-compatibility/2006">
              <mc:Choice xmlns:v="urn:schemas-microsoft-com:vml" Requires="v">
                <p:oleObj name="Equation" r:id="rId37" imgW="5181480" imgH="393480" progId="Equation.DSMT4">
                  <p:embed/>
                </p:oleObj>
              </mc:Choice>
              <mc:Fallback>
                <p:oleObj name="Equation" r:id="rId37" imgW="5181480" imgH="393480" progId="Equation.DSMT4">
                  <p:embed/>
                  <p:pic>
                    <p:nvPicPr>
                      <p:cNvPr id="0" name="Object 5"/>
                      <p:cNvPicPr>
                        <a:picLocks noChangeAspect="1" noChangeArrowheads="1"/>
                      </p:cNvPicPr>
                      <p:nvPr/>
                    </p:nvPicPr>
                    <p:blipFill>
                      <a:blip r:embed="rId38"/>
                      <a:srcRect/>
                      <a:stretch>
                        <a:fillRect/>
                      </a:stretch>
                    </p:blipFill>
                    <p:spPr bwMode="auto">
                      <a:xfrm>
                        <a:off x="5487959" y="6020358"/>
                        <a:ext cx="6260954" cy="478169"/>
                      </a:xfrm>
                      <a:prstGeom prst="rect">
                        <a:avLst/>
                      </a:prstGeom>
                      <a:solidFill>
                        <a:srgbClr val="CCFFCC"/>
                      </a:solidFill>
                    </p:spPr>
                  </p:pic>
                </p:oleObj>
              </mc:Fallback>
            </mc:AlternateContent>
          </a:graphicData>
        </a:graphic>
      </p:graphicFrame>
      <p:sp>
        <p:nvSpPr>
          <p:cNvPr id="32" name="TextBox 31">
            <a:extLst>
              <a:ext uri="{FF2B5EF4-FFF2-40B4-BE49-F238E27FC236}">
                <a16:creationId xmlns:a16="http://schemas.microsoft.com/office/drawing/2014/main" id="{B3237424-8927-4087-B019-022711246619}"/>
              </a:ext>
            </a:extLst>
          </p:cNvPr>
          <p:cNvSpPr txBox="1"/>
          <p:nvPr/>
        </p:nvSpPr>
        <p:spPr>
          <a:xfrm>
            <a:off x="8099493" y="3416034"/>
            <a:ext cx="2309907" cy="584775"/>
          </a:xfrm>
          <a:prstGeom prst="rect">
            <a:avLst/>
          </a:prstGeom>
          <a:noFill/>
        </p:spPr>
        <p:txBody>
          <a:bodyPr wrap="square" rtlCol="0">
            <a:spAutoFit/>
          </a:bodyPr>
          <a:lstStyle/>
          <a:p>
            <a:r>
              <a:rPr lang="en-US" sz="1400"/>
              <a:t>0, ‘cause energy is conserved during collisions.</a:t>
            </a:r>
            <a:r>
              <a:rPr lang="en-US"/>
              <a:t> </a:t>
            </a:r>
          </a:p>
        </p:txBody>
      </p:sp>
      <mc:AlternateContent xmlns:mc="http://schemas.openxmlformats.org/markup-compatibility/2006" xmlns:p14="http://schemas.microsoft.com/office/powerpoint/2010/main">
        <mc:Choice Requires="p14">
          <p:contentPart p14:bwMode="auto" r:id="rId39">
            <p14:nvContentPartPr>
              <p14:cNvPr id="30" name="Ink 29">
                <a:extLst>
                  <a:ext uri="{FF2B5EF4-FFF2-40B4-BE49-F238E27FC236}">
                    <a16:creationId xmlns:a16="http://schemas.microsoft.com/office/drawing/2014/main" id="{1040C7EC-578E-45E1-8983-CF6590D7CB9E}"/>
                  </a:ext>
                </a:extLst>
              </p14:cNvPr>
              <p14:cNvContentPartPr/>
              <p14:nvPr/>
            </p14:nvContentPartPr>
            <p14:xfrm>
              <a:off x="6723647" y="5299747"/>
              <a:ext cx="723240" cy="610920"/>
            </p14:xfrm>
          </p:contentPart>
        </mc:Choice>
        <mc:Fallback xmlns="">
          <p:pic>
            <p:nvPicPr>
              <p:cNvPr id="30" name="Ink 29">
                <a:extLst>
                  <a:ext uri="{FF2B5EF4-FFF2-40B4-BE49-F238E27FC236}">
                    <a16:creationId xmlns:a16="http://schemas.microsoft.com/office/drawing/2014/main" id="{1040C7EC-578E-45E1-8983-CF6590D7CB9E}"/>
                  </a:ext>
                </a:extLst>
              </p:cNvPr>
              <p:cNvPicPr/>
              <p:nvPr/>
            </p:nvPicPr>
            <p:blipFill>
              <a:blip r:embed="rId40"/>
              <a:stretch>
                <a:fillRect/>
              </a:stretch>
            </p:blipFill>
            <p:spPr>
              <a:xfrm>
                <a:off x="6705647" y="5281747"/>
                <a:ext cx="758880" cy="64656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31" name="Ink 30">
                <a:extLst>
                  <a:ext uri="{FF2B5EF4-FFF2-40B4-BE49-F238E27FC236}">
                    <a16:creationId xmlns:a16="http://schemas.microsoft.com/office/drawing/2014/main" id="{F3387A13-5DC8-4F27-BC5B-FAA4FC1B2475}"/>
                  </a:ext>
                </a:extLst>
              </p14:cNvPr>
              <p14:cNvContentPartPr/>
              <p14:nvPr/>
            </p14:nvContentPartPr>
            <p14:xfrm>
              <a:off x="7500887" y="4137534"/>
              <a:ext cx="1162800" cy="1746360"/>
            </p14:xfrm>
          </p:contentPart>
        </mc:Choice>
        <mc:Fallback xmlns="">
          <p:pic>
            <p:nvPicPr>
              <p:cNvPr id="31" name="Ink 30">
                <a:extLst>
                  <a:ext uri="{FF2B5EF4-FFF2-40B4-BE49-F238E27FC236}">
                    <a16:creationId xmlns:a16="http://schemas.microsoft.com/office/drawing/2014/main" id="{F3387A13-5DC8-4F27-BC5B-FAA4FC1B2475}"/>
                  </a:ext>
                </a:extLst>
              </p:cNvPr>
              <p:cNvPicPr/>
              <p:nvPr/>
            </p:nvPicPr>
            <p:blipFill>
              <a:blip r:embed="rId42"/>
              <a:stretch>
                <a:fillRect/>
              </a:stretch>
            </p:blipFill>
            <p:spPr>
              <a:xfrm>
                <a:off x="7482887" y="4119534"/>
                <a:ext cx="1198440" cy="178200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34" name="Ink 33">
                <a:extLst>
                  <a:ext uri="{FF2B5EF4-FFF2-40B4-BE49-F238E27FC236}">
                    <a16:creationId xmlns:a16="http://schemas.microsoft.com/office/drawing/2014/main" id="{BA49C071-44BE-4559-8F0C-0F52B4DF579C}"/>
                  </a:ext>
                </a:extLst>
              </p14:cNvPr>
              <p14:cNvContentPartPr/>
              <p14:nvPr/>
            </p14:nvContentPartPr>
            <p14:xfrm>
              <a:off x="7446887" y="3211477"/>
              <a:ext cx="3724920" cy="2731680"/>
            </p14:xfrm>
          </p:contentPart>
        </mc:Choice>
        <mc:Fallback xmlns="">
          <p:pic>
            <p:nvPicPr>
              <p:cNvPr id="34" name="Ink 33">
                <a:extLst>
                  <a:ext uri="{FF2B5EF4-FFF2-40B4-BE49-F238E27FC236}">
                    <a16:creationId xmlns:a16="http://schemas.microsoft.com/office/drawing/2014/main" id="{BA49C071-44BE-4559-8F0C-0F52B4DF579C}"/>
                  </a:ext>
                </a:extLst>
              </p:cNvPr>
              <p:cNvPicPr/>
              <p:nvPr/>
            </p:nvPicPr>
            <p:blipFill>
              <a:blip r:embed="rId57"/>
              <a:stretch>
                <a:fillRect/>
              </a:stretch>
            </p:blipFill>
            <p:spPr>
              <a:xfrm>
                <a:off x="7428887" y="3193837"/>
                <a:ext cx="3760560" cy="2767320"/>
              </a:xfrm>
              <a:prstGeom prst="rect">
                <a:avLst/>
              </a:prstGeom>
            </p:spPr>
          </p:pic>
        </mc:Fallback>
      </mc:AlternateContent>
      <p:sp>
        <p:nvSpPr>
          <p:cNvPr id="35" name="TextBox 34">
            <a:extLst>
              <a:ext uri="{FF2B5EF4-FFF2-40B4-BE49-F238E27FC236}">
                <a16:creationId xmlns:a16="http://schemas.microsoft.com/office/drawing/2014/main" id="{3A198748-2706-43CF-9007-B7DA720A89D4}"/>
              </a:ext>
            </a:extLst>
          </p:cNvPr>
          <p:cNvSpPr txBox="1"/>
          <p:nvPr/>
        </p:nvSpPr>
        <p:spPr>
          <a:xfrm>
            <a:off x="7960570" y="5643741"/>
            <a:ext cx="1529650" cy="307777"/>
          </a:xfrm>
          <a:prstGeom prst="rect">
            <a:avLst/>
          </a:prstGeom>
          <a:noFill/>
        </p:spPr>
        <p:txBody>
          <a:bodyPr wrap="none" rtlCol="0">
            <a:spAutoFit/>
          </a:bodyPr>
          <a:lstStyle/>
          <a:p>
            <a:r>
              <a:rPr lang="en-US" sz="1400"/>
              <a:t>So all total we get:</a:t>
            </a:r>
            <a:endParaRPr lang="en-US"/>
          </a:p>
        </p:txBody>
      </p:sp>
    </p:spTree>
    <p:extLst>
      <p:ext uri="{BB962C8B-B14F-4D97-AF65-F5344CB8AC3E}">
        <p14:creationId xmlns:p14="http://schemas.microsoft.com/office/powerpoint/2010/main" val="242255961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395616" y="133164"/>
            <a:ext cx="6329779" cy="584775"/>
          </a:xfrm>
          <a:prstGeom prst="rect">
            <a:avLst/>
          </a:prstGeom>
          <a:noFill/>
        </p:spPr>
        <p:txBody>
          <a:bodyPr wrap="square" rtlCol="0">
            <a:spAutoFit/>
          </a:bodyPr>
          <a:lstStyle/>
          <a:p>
            <a:r>
              <a:rPr lang="en-US" sz="3200" b="1" u="sng"/>
              <a:t>Classical NESM (Balance Equations)</a:t>
            </a:r>
          </a:p>
        </p:txBody>
      </p:sp>
      <p:sp>
        <p:nvSpPr>
          <p:cNvPr id="15" name="TextBox 14">
            <a:extLst>
              <a:ext uri="{FF2B5EF4-FFF2-40B4-BE49-F238E27FC236}">
                <a16:creationId xmlns:a16="http://schemas.microsoft.com/office/drawing/2014/main" id="{60F7F427-755B-4C9E-B461-E0079C927244}"/>
              </a:ext>
            </a:extLst>
          </p:cNvPr>
          <p:cNvSpPr txBox="1"/>
          <p:nvPr/>
        </p:nvSpPr>
        <p:spPr>
          <a:xfrm>
            <a:off x="249381" y="959301"/>
            <a:ext cx="9646710" cy="553998"/>
          </a:xfrm>
          <a:prstGeom prst="rect">
            <a:avLst/>
          </a:prstGeom>
          <a:noFill/>
        </p:spPr>
        <p:txBody>
          <a:bodyPr wrap="square">
            <a:spAutoFit/>
          </a:bodyPr>
          <a:lstStyle/>
          <a:p>
            <a:r>
              <a:rPr lang="en-US" sz="1600" b="1"/>
              <a:t>2nd Law of Thermodynamics </a:t>
            </a:r>
          </a:p>
          <a:p>
            <a:r>
              <a:rPr lang="en-US" sz="1400"/>
              <a:t>And last we’ll do the 2</a:t>
            </a:r>
            <a:r>
              <a:rPr lang="en-US" sz="1400" baseline="30000"/>
              <a:t>nd</a:t>
            </a:r>
            <a:r>
              <a:rPr lang="en-US" sz="1400"/>
              <a:t> law.  First, we define entropy as:  </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a:extLst>
              <a:ext uri="{FF2B5EF4-FFF2-40B4-BE49-F238E27FC236}">
                <a16:creationId xmlns:a16="http://schemas.microsoft.com/office/drawing/2014/main" id="{A353EE4F-0CB4-4B1F-B88A-9FE517DA673E}"/>
              </a:ext>
            </a:extLst>
          </p:cNvPr>
          <p:cNvGraphicFramePr>
            <a:graphicFrameLocks noChangeAspect="1"/>
          </p:cNvGraphicFramePr>
          <p:nvPr>
            <p:extLst>
              <p:ext uri="{D42A27DB-BD31-4B8C-83A1-F6EECF244321}">
                <p14:modId xmlns:p14="http://schemas.microsoft.com/office/powerpoint/2010/main" val="3526002477"/>
              </p:ext>
            </p:extLst>
          </p:nvPr>
        </p:nvGraphicFramePr>
        <p:xfrm>
          <a:off x="341744" y="1588459"/>
          <a:ext cx="2752437" cy="349516"/>
        </p:xfrm>
        <a:graphic>
          <a:graphicData uri="http://schemas.openxmlformats.org/presentationml/2006/ole">
            <mc:AlternateContent xmlns:mc="http://schemas.openxmlformats.org/markup-compatibility/2006">
              <mc:Choice xmlns:v="urn:schemas-microsoft-com:vml" Requires="v">
                <p:oleObj name="Equation" r:id="rId2" imgW="2413000" imgH="279400" progId="Equation.DSMT4">
                  <p:embed/>
                </p:oleObj>
              </mc:Choice>
              <mc:Fallback>
                <p:oleObj name="Equation" r:id="rId2" imgW="2413000" imgH="2794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744" y="1588459"/>
                        <a:ext cx="2752437" cy="349516"/>
                      </a:xfrm>
                      <a:prstGeom prst="rect">
                        <a:avLst/>
                      </a:prstGeom>
                      <a:solidFill>
                        <a:srgbClr val="D9E2F3"/>
                      </a:solidFill>
                    </p:spPr>
                  </p:pic>
                </p:oleObj>
              </mc:Fallback>
            </mc:AlternateContent>
          </a:graphicData>
        </a:graphic>
      </p:graphicFrame>
      <p:sp>
        <p:nvSpPr>
          <p:cNvPr id="22" name="TextBox 21">
            <a:extLst>
              <a:ext uri="{FF2B5EF4-FFF2-40B4-BE49-F238E27FC236}">
                <a16:creationId xmlns:a16="http://schemas.microsoft.com/office/drawing/2014/main" id="{1589E242-400C-4EAC-95C3-FBB9D9F815FA}"/>
              </a:ext>
            </a:extLst>
          </p:cNvPr>
          <p:cNvSpPr txBox="1"/>
          <p:nvPr/>
        </p:nvSpPr>
        <p:spPr>
          <a:xfrm>
            <a:off x="249381" y="2030891"/>
            <a:ext cx="2538207" cy="307777"/>
          </a:xfrm>
          <a:prstGeom prst="rect">
            <a:avLst/>
          </a:prstGeom>
          <a:noFill/>
        </p:spPr>
        <p:txBody>
          <a:bodyPr wrap="square" rtlCol="0">
            <a:spAutoFit/>
          </a:bodyPr>
          <a:lstStyle/>
          <a:p>
            <a:r>
              <a:rPr lang="en-US" sz="1400"/>
              <a:t>Then we take the derivative:</a:t>
            </a:r>
          </a:p>
        </p:txBody>
      </p:sp>
      <p:graphicFrame>
        <p:nvGraphicFramePr>
          <p:cNvPr id="29" name="Object 28">
            <a:extLst>
              <a:ext uri="{FF2B5EF4-FFF2-40B4-BE49-F238E27FC236}">
                <a16:creationId xmlns:a16="http://schemas.microsoft.com/office/drawing/2014/main" id="{85BA26C4-7DDA-4D9C-B923-094348349A8D}"/>
              </a:ext>
            </a:extLst>
          </p:cNvPr>
          <p:cNvGraphicFramePr>
            <a:graphicFrameLocks noChangeAspect="1"/>
          </p:cNvGraphicFramePr>
          <p:nvPr>
            <p:extLst>
              <p:ext uri="{D42A27DB-BD31-4B8C-83A1-F6EECF244321}">
                <p14:modId xmlns:p14="http://schemas.microsoft.com/office/powerpoint/2010/main" val="3946509884"/>
              </p:ext>
            </p:extLst>
          </p:nvPr>
        </p:nvGraphicFramePr>
        <p:xfrm>
          <a:off x="341744" y="2449340"/>
          <a:ext cx="4169408" cy="513456"/>
        </p:xfrm>
        <a:graphic>
          <a:graphicData uri="http://schemas.openxmlformats.org/presentationml/2006/ole">
            <mc:AlternateContent xmlns:mc="http://schemas.openxmlformats.org/markup-compatibility/2006">
              <mc:Choice xmlns:v="urn:schemas-microsoft-com:vml" Requires="v">
                <p:oleObj name="Equation" r:id="rId4" imgW="3466800" imgH="431640" progId="Equation.DSMT4">
                  <p:embed/>
                </p:oleObj>
              </mc:Choice>
              <mc:Fallback>
                <p:oleObj name="Equation" r:id="rId4" imgW="3466800" imgH="431640" progId="Equation.DSMT4">
                  <p:embed/>
                  <p:pic>
                    <p:nvPicPr>
                      <p:cNvPr id="0" name="Object 3"/>
                      <p:cNvPicPr>
                        <a:picLocks noChangeAspect="1" noChangeArrowheads="1"/>
                      </p:cNvPicPr>
                      <p:nvPr/>
                    </p:nvPicPr>
                    <p:blipFill>
                      <a:blip r:embed="rId5"/>
                      <a:srcRect/>
                      <a:stretch>
                        <a:fillRect/>
                      </a:stretch>
                    </p:blipFill>
                    <p:spPr bwMode="auto">
                      <a:xfrm>
                        <a:off x="341744" y="2449340"/>
                        <a:ext cx="4169408" cy="513456"/>
                      </a:xfrm>
                      <a:prstGeom prst="rect">
                        <a:avLst/>
                      </a:prstGeom>
                      <a:noFill/>
                    </p:spPr>
                  </p:pic>
                </p:oleObj>
              </mc:Fallback>
            </mc:AlternateContent>
          </a:graphicData>
        </a:graphic>
      </p:graphicFrame>
      <p:sp>
        <p:nvSpPr>
          <p:cNvPr id="39" name="TextBox 38">
            <a:extLst>
              <a:ext uri="{FF2B5EF4-FFF2-40B4-BE49-F238E27FC236}">
                <a16:creationId xmlns:a16="http://schemas.microsoft.com/office/drawing/2014/main" id="{D13114D1-2D1F-4B06-B932-C6E16ECADE14}"/>
              </a:ext>
            </a:extLst>
          </p:cNvPr>
          <p:cNvSpPr txBox="1"/>
          <p:nvPr/>
        </p:nvSpPr>
        <p:spPr>
          <a:xfrm>
            <a:off x="249381" y="3063983"/>
            <a:ext cx="6513991" cy="307777"/>
          </a:xfrm>
          <a:prstGeom prst="rect">
            <a:avLst/>
          </a:prstGeom>
          <a:noFill/>
        </p:spPr>
        <p:txBody>
          <a:bodyPr wrap="square">
            <a:spAutoFit/>
          </a:bodyPr>
          <a:lstStyle/>
          <a:p>
            <a:r>
              <a:rPr lang="en-US" sz="1400"/>
              <a:t>and fill in the Boltzman equation.  Everything simplifies down to:  </a:t>
            </a:r>
          </a:p>
        </p:txBody>
      </p:sp>
      <p:graphicFrame>
        <p:nvGraphicFramePr>
          <p:cNvPr id="40" name="Object 39">
            <a:extLst>
              <a:ext uri="{FF2B5EF4-FFF2-40B4-BE49-F238E27FC236}">
                <a16:creationId xmlns:a16="http://schemas.microsoft.com/office/drawing/2014/main" id="{DE5C2023-6FE5-48C5-BB7B-7A6361AB0C5A}"/>
              </a:ext>
            </a:extLst>
          </p:cNvPr>
          <p:cNvGraphicFramePr>
            <a:graphicFrameLocks noChangeAspect="1"/>
          </p:cNvGraphicFramePr>
          <p:nvPr>
            <p:extLst>
              <p:ext uri="{D42A27DB-BD31-4B8C-83A1-F6EECF244321}">
                <p14:modId xmlns:p14="http://schemas.microsoft.com/office/powerpoint/2010/main" val="3436204777"/>
              </p:ext>
            </p:extLst>
          </p:nvPr>
        </p:nvGraphicFramePr>
        <p:xfrm>
          <a:off x="311150" y="3467944"/>
          <a:ext cx="11557000" cy="579437"/>
        </p:xfrm>
        <a:graphic>
          <a:graphicData uri="http://schemas.openxmlformats.org/presentationml/2006/ole">
            <mc:AlternateContent xmlns:mc="http://schemas.openxmlformats.org/markup-compatibility/2006">
              <mc:Choice xmlns:v="urn:schemas-microsoft-com:vml" Requires="v">
                <p:oleObj name="Equation" r:id="rId6" imgW="10007280" imgH="507960" progId="Equation.DSMT4">
                  <p:embed/>
                </p:oleObj>
              </mc:Choice>
              <mc:Fallback>
                <p:oleObj name="Equation" r:id="rId6" imgW="10007280" imgH="507960" progId="Equation.DSMT4">
                  <p:embed/>
                  <p:pic>
                    <p:nvPicPr>
                      <p:cNvPr id="0" name="Object 5"/>
                      <p:cNvPicPr>
                        <a:picLocks noChangeAspect="1" noChangeArrowheads="1"/>
                      </p:cNvPicPr>
                      <p:nvPr/>
                    </p:nvPicPr>
                    <p:blipFill>
                      <a:blip r:embed="rId7"/>
                      <a:srcRect/>
                      <a:stretch>
                        <a:fillRect/>
                      </a:stretch>
                    </p:blipFill>
                    <p:spPr bwMode="auto">
                      <a:xfrm>
                        <a:off x="311150" y="3467944"/>
                        <a:ext cx="11557000" cy="579437"/>
                      </a:xfrm>
                      <a:prstGeom prst="rect">
                        <a:avLst/>
                      </a:prstGeom>
                      <a:noFill/>
                    </p:spPr>
                  </p:pic>
                </p:oleObj>
              </mc:Fallback>
            </mc:AlternateContent>
          </a:graphicData>
        </a:graphic>
      </p:graphicFrame>
      <p:graphicFrame>
        <p:nvGraphicFramePr>
          <p:cNvPr id="42" name="Object 41">
            <a:extLst>
              <a:ext uri="{FF2B5EF4-FFF2-40B4-BE49-F238E27FC236}">
                <a16:creationId xmlns:a16="http://schemas.microsoft.com/office/drawing/2014/main" id="{3DB29132-8E2D-46F4-A0BE-B353BEF02C8C}"/>
              </a:ext>
            </a:extLst>
          </p:cNvPr>
          <p:cNvGraphicFramePr>
            <a:graphicFrameLocks noChangeAspect="1"/>
          </p:cNvGraphicFramePr>
          <p:nvPr>
            <p:extLst>
              <p:ext uri="{D42A27DB-BD31-4B8C-83A1-F6EECF244321}">
                <p14:modId xmlns:p14="http://schemas.microsoft.com/office/powerpoint/2010/main" val="43200560"/>
              </p:ext>
            </p:extLst>
          </p:nvPr>
        </p:nvGraphicFramePr>
        <p:xfrm>
          <a:off x="311150" y="4832350"/>
          <a:ext cx="6389688" cy="508000"/>
        </p:xfrm>
        <a:graphic>
          <a:graphicData uri="http://schemas.openxmlformats.org/presentationml/2006/ole">
            <mc:AlternateContent xmlns:mc="http://schemas.openxmlformats.org/markup-compatibility/2006">
              <mc:Choice xmlns:v="urn:schemas-microsoft-com:vml" Requires="v">
                <p:oleObj name="Equation" r:id="rId8" imgW="5308560" imgH="431640" progId="Equation.DSMT4">
                  <p:embed/>
                </p:oleObj>
              </mc:Choice>
              <mc:Fallback>
                <p:oleObj name="Equation" r:id="rId8" imgW="5308560" imgH="431640" progId="Equation.DSMT4">
                  <p:embed/>
                  <p:pic>
                    <p:nvPicPr>
                      <p:cNvPr id="0" name="Object 7"/>
                      <p:cNvPicPr>
                        <a:picLocks noChangeAspect="1" noChangeArrowheads="1"/>
                      </p:cNvPicPr>
                      <p:nvPr/>
                    </p:nvPicPr>
                    <p:blipFill>
                      <a:blip r:embed="rId9"/>
                      <a:srcRect/>
                      <a:stretch>
                        <a:fillRect/>
                      </a:stretch>
                    </p:blipFill>
                    <p:spPr bwMode="auto">
                      <a:xfrm>
                        <a:off x="311150" y="4832350"/>
                        <a:ext cx="6389688" cy="508000"/>
                      </a:xfrm>
                      <a:prstGeom prst="rect">
                        <a:avLst/>
                      </a:prstGeom>
                      <a:noFill/>
                    </p:spPr>
                  </p:pic>
                </p:oleObj>
              </mc:Fallback>
            </mc:AlternateContent>
          </a:graphicData>
        </a:graphic>
      </p:graphicFrame>
      <p:sp>
        <p:nvSpPr>
          <p:cNvPr id="46" name="TextBox 45">
            <a:extLst>
              <a:ext uri="{FF2B5EF4-FFF2-40B4-BE49-F238E27FC236}">
                <a16:creationId xmlns:a16="http://schemas.microsoft.com/office/drawing/2014/main" id="{AE200943-9470-415A-9709-392F294C8D19}"/>
              </a:ext>
            </a:extLst>
          </p:cNvPr>
          <p:cNvSpPr txBox="1"/>
          <p:nvPr/>
        </p:nvSpPr>
        <p:spPr>
          <a:xfrm>
            <a:off x="249381" y="4199513"/>
            <a:ext cx="10963116" cy="523220"/>
          </a:xfrm>
          <a:prstGeom prst="rect">
            <a:avLst/>
          </a:prstGeom>
          <a:noFill/>
        </p:spPr>
        <p:txBody>
          <a:bodyPr wrap="square">
            <a:spAutoFit/>
          </a:bodyPr>
          <a:lstStyle/>
          <a:p>
            <a:r>
              <a:rPr lang="en-US" sz="1400"/>
              <a:t>Then in the first term on the right, we split the k into its average and fluctuations about.  And the two W terms can be shown to be always increasing.  So we combine them together and call them s</a:t>
            </a:r>
            <a:r>
              <a:rPr lang="en-US" sz="1400" baseline="-25000"/>
              <a:t>int</a:t>
            </a:r>
            <a:r>
              <a:rPr lang="en-US" sz="1400"/>
              <a:t>, in recognition of the fact that they’re always positive.  </a:t>
            </a:r>
          </a:p>
        </p:txBody>
      </p:sp>
      <p:sp>
        <p:nvSpPr>
          <p:cNvPr id="47" name="TextBox 46">
            <a:extLst>
              <a:ext uri="{FF2B5EF4-FFF2-40B4-BE49-F238E27FC236}">
                <a16:creationId xmlns:a16="http://schemas.microsoft.com/office/drawing/2014/main" id="{ED3F890B-D161-4674-A7EB-E37162ECF2EE}"/>
              </a:ext>
            </a:extLst>
          </p:cNvPr>
          <p:cNvSpPr txBox="1"/>
          <p:nvPr/>
        </p:nvSpPr>
        <p:spPr>
          <a:xfrm>
            <a:off x="249381" y="5454302"/>
            <a:ext cx="10963116" cy="523220"/>
          </a:xfrm>
          <a:prstGeom prst="rect">
            <a:avLst/>
          </a:prstGeom>
          <a:noFill/>
        </p:spPr>
        <p:txBody>
          <a:bodyPr wrap="square">
            <a:spAutoFit/>
          </a:bodyPr>
          <a:lstStyle/>
          <a:p>
            <a:r>
              <a:rPr lang="en-US" sz="1400"/>
              <a:t>Now we take the flnf term to be the heat current.  Though, it looks a little different than the definition we had before.  I was proposing that we could just take the difference between this j</a:t>
            </a:r>
            <a:r>
              <a:rPr lang="en-US" sz="1400" baseline="-25000"/>
              <a:t>q</a:t>
            </a:r>
            <a:r>
              <a:rPr lang="en-US" sz="1400"/>
              <a:t> and the 1</a:t>
            </a:r>
            <a:r>
              <a:rPr lang="en-US" sz="1400" baseline="30000"/>
              <a:t>st</a:t>
            </a:r>
            <a:r>
              <a:rPr lang="en-US" sz="1400"/>
              <a:t> law j</a:t>
            </a:r>
            <a:r>
              <a:rPr lang="en-US" sz="1400" baseline="-25000"/>
              <a:t>q</a:t>
            </a:r>
            <a:r>
              <a:rPr lang="en-US" sz="1400"/>
              <a:t> and shovel it into s</a:t>
            </a:r>
            <a:r>
              <a:rPr lang="en-US" sz="1400" baseline="-25000"/>
              <a:t>int</a:t>
            </a:r>
            <a:r>
              <a:rPr lang="en-US" sz="1400"/>
              <a:t>, if that term is always positive, etc.  So whatever, </a:t>
            </a:r>
          </a:p>
        </p:txBody>
      </p:sp>
      <p:graphicFrame>
        <p:nvGraphicFramePr>
          <p:cNvPr id="48" name="Object 47">
            <a:extLst>
              <a:ext uri="{FF2B5EF4-FFF2-40B4-BE49-F238E27FC236}">
                <a16:creationId xmlns:a16="http://schemas.microsoft.com/office/drawing/2014/main" id="{E7D8EE02-E78B-4695-9B4C-A3BFD0FEA0DC}"/>
              </a:ext>
            </a:extLst>
          </p:cNvPr>
          <p:cNvGraphicFramePr>
            <a:graphicFrameLocks noChangeAspect="1"/>
          </p:cNvGraphicFramePr>
          <p:nvPr>
            <p:extLst>
              <p:ext uri="{D42A27DB-BD31-4B8C-83A1-F6EECF244321}">
                <p14:modId xmlns:p14="http://schemas.microsoft.com/office/powerpoint/2010/main" val="1241940226"/>
              </p:ext>
            </p:extLst>
          </p:nvPr>
        </p:nvGraphicFramePr>
        <p:xfrm>
          <a:off x="341744" y="6091788"/>
          <a:ext cx="3564431" cy="570763"/>
        </p:xfrm>
        <a:graphic>
          <a:graphicData uri="http://schemas.openxmlformats.org/presentationml/2006/ole">
            <mc:AlternateContent xmlns:mc="http://schemas.openxmlformats.org/markup-compatibility/2006">
              <mc:Choice xmlns:v="urn:schemas-microsoft-com:vml" Requires="v">
                <p:oleObj name="Equation" r:id="rId10" imgW="2997000" imgH="482400" progId="Equation.DSMT4">
                  <p:embed/>
                </p:oleObj>
              </mc:Choice>
              <mc:Fallback>
                <p:oleObj name="Equation" r:id="rId10" imgW="2997000" imgH="482400" progId="Equation.DSMT4">
                  <p:embed/>
                  <p:pic>
                    <p:nvPicPr>
                      <p:cNvPr id="0" name="Object 9"/>
                      <p:cNvPicPr>
                        <a:picLocks noChangeAspect="1" noChangeArrowheads="1"/>
                      </p:cNvPicPr>
                      <p:nvPr/>
                    </p:nvPicPr>
                    <p:blipFill>
                      <a:blip r:embed="rId11"/>
                      <a:srcRect/>
                      <a:stretch>
                        <a:fillRect/>
                      </a:stretch>
                    </p:blipFill>
                    <p:spPr bwMode="auto">
                      <a:xfrm>
                        <a:off x="341744" y="6091788"/>
                        <a:ext cx="3564431" cy="57076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75539498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395616" y="133164"/>
            <a:ext cx="7059102" cy="584775"/>
          </a:xfrm>
          <a:prstGeom prst="rect">
            <a:avLst/>
          </a:prstGeom>
          <a:noFill/>
        </p:spPr>
        <p:txBody>
          <a:bodyPr wrap="square" rtlCol="0">
            <a:spAutoFit/>
          </a:bodyPr>
          <a:lstStyle/>
          <a:p>
            <a:r>
              <a:rPr lang="en-US" sz="3200" b="1" u="sng"/>
              <a:t>Classical NESM (Brownian Motion)</a:t>
            </a:r>
          </a:p>
        </p:txBody>
      </p:sp>
      <p:sp>
        <p:nvSpPr>
          <p:cNvPr id="15" name="TextBox 14">
            <a:extLst>
              <a:ext uri="{FF2B5EF4-FFF2-40B4-BE49-F238E27FC236}">
                <a16:creationId xmlns:a16="http://schemas.microsoft.com/office/drawing/2014/main" id="{60F7F427-755B-4C9E-B461-E0079C927244}"/>
              </a:ext>
            </a:extLst>
          </p:cNvPr>
          <p:cNvSpPr txBox="1"/>
          <p:nvPr/>
        </p:nvSpPr>
        <p:spPr>
          <a:xfrm>
            <a:off x="226864" y="916918"/>
            <a:ext cx="11175292" cy="954107"/>
          </a:xfrm>
          <a:prstGeom prst="rect">
            <a:avLst/>
          </a:prstGeom>
          <a:noFill/>
        </p:spPr>
        <p:txBody>
          <a:bodyPr wrap="square">
            <a:spAutoFit/>
          </a:bodyPr>
          <a:lstStyle/>
          <a:p>
            <a:r>
              <a:rPr lang="en-US" sz="1400"/>
              <a:t>This refers to the case where collisions basically do not immediately, or within just a few collisions, restore a system of particles to equilibrium.  This might happen if the change in momentum induced during each collision with another particle, or with an impurity say, is small in comparison to the momentum possessed by the particle in the system.  Such a situation is amenable to description by the Boltzman equation still.  But the fact that the momentum transfer upon collisions is small affords us an approximation.  So we start with: </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EB094539-5EBB-4DB5-B542-9093943DA8A1}"/>
              </a:ext>
            </a:extLst>
          </p:cNvPr>
          <p:cNvGraphicFramePr>
            <a:graphicFrameLocks noChangeAspect="1"/>
          </p:cNvGraphicFramePr>
          <p:nvPr>
            <p:extLst>
              <p:ext uri="{D42A27DB-BD31-4B8C-83A1-F6EECF244321}">
                <p14:modId xmlns:p14="http://schemas.microsoft.com/office/powerpoint/2010/main" val="710381505"/>
              </p:ext>
            </p:extLst>
          </p:nvPr>
        </p:nvGraphicFramePr>
        <p:xfrm>
          <a:off x="226864" y="2014907"/>
          <a:ext cx="5908922" cy="522051"/>
        </p:xfrm>
        <a:graphic>
          <a:graphicData uri="http://schemas.openxmlformats.org/presentationml/2006/ole">
            <mc:AlternateContent xmlns:mc="http://schemas.openxmlformats.org/markup-compatibility/2006">
              <mc:Choice xmlns:v="urn:schemas-microsoft-com:vml" Requires="v">
                <p:oleObj name="Equation" r:id="rId2" imgW="4902120" imgH="431640" progId="Equation.DSMT4">
                  <p:embed/>
                </p:oleObj>
              </mc:Choice>
              <mc:Fallback>
                <p:oleObj name="Equation" r:id="rId2" imgW="4902120" imgH="431640" progId="Equation.DSMT4">
                  <p:embed/>
                  <p:pic>
                    <p:nvPicPr>
                      <p:cNvPr id="0" name="Object 1"/>
                      <p:cNvPicPr>
                        <a:picLocks noChangeAspect="1" noChangeArrowheads="1"/>
                      </p:cNvPicPr>
                      <p:nvPr/>
                    </p:nvPicPr>
                    <p:blipFill>
                      <a:blip r:embed="rId3"/>
                      <a:srcRect/>
                      <a:stretch>
                        <a:fillRect/>
                      </a:stretch>
                    </p:blipFill>
                    <p:spPr bwMode="auto">
                      <a:xfrm>
                        <a:off x="226864" y="2014907"/>
                        <a:ext cx="5908922" cy="522051"/>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623F64A6-F6C1-4AC2-B7BE-85C3B947ABEB}"/>
              </a:ext>
            </a:extLst>
          </p:cNvPr>
          <p:cNvSpPr txBox="1"/>
          <p:nvPr/>
        </p:nvSpPr>
        <p:spPr>
          <a:xfrm>
            <a:off x="226864" y="3989141"/>
            <a:ext cx="8109268" cy="307777"/>
          </a:xfrm>
          <a:prstGeom prst="rect">
            <a:avLst/>
          </a:prstGeom>
          <a:noFill/>
        </p:spPr>
        <p:txBody>
          <a:bodyPr wrap="square">
            <a:spAutoFit/>
          </a:bodyPr>
          <a:lstStyle/>
          <a:p>
            <a:r>
              <a:rPr lang="en-US" sz="1400"/>
              <a:t>Now we do an expansion of the left integrand for small values about k, as q is presumed much smaller than k.  </a:t>
            </a:r>
          </a:p>
        </p:txBody>
      </p:sp>
      <p:graphicFrame>
        <p:nvGraphicFramePr>
          <p:cNvPr id="6" name="Object 5">
            <a:extLst>
              <a:ext uri="{FF2B5EF4-FFF2-40B4-BE49-F238E27FC236}">
                <a16:creationId xmlns:a16="http://schemas.microsoft.com/office/drawing/2014/main" id="{3CC23D59-3477-4997-8831-4E67613C605A}"/>
              </a:ext>
            </a:extLst>
          </p:cNvPr>
          <p:cNvGraphicFramePr>
            <a:graphicFrameLocks noChangeAspect="1"/>
          </p:cNvGraphicFramePr>
          <p:nvPr>
            <p:extLst>
              <p:ext uri="{D42A27DB-BD31-4B8C-83A1-F6EECF244321}">
                <p14:modId xmlns:p14="http://schemas.microsoft.com/office/powerpoint/2010/main" val="2452648612"/>
              </p:ext>
            </p:extLst>
          </p:nvPr>
        </p:nvGraphicFramePr>
        <p:xfrm>
          <a:off x="292963" y="3123426"/>
          <a:ext cx="6895596" cy="522051"/>
        </p:xfrm>
        <a:graphic>
          <a:graphicData uri="http://schemas.openxmlformats.org/presentationml/2006/ole">
            <mc:AlternateContent xmlns:mc="http://schemas.openxmlformats.org/markup-compatibility/2006">
              <mc:Choice xmlns:v="urn:schemas-microsoft-com:vml" Requires="v">
                <p:oleObj name="Equation" r:id="rId4" imgW="5664200" imgH="431800" progId="Equation.DSMT4">
                  <p:embed/>
                </p:oleObj>
              </mc:Choice>
              <mc:Fallback>
                <p:oleObj name="Equation" r:id="rId4" imgW="5664200" imgH="4318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963" y="3123426"/>
                        <a:ext cx="6895596" cy="522051"/>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8CBEFFA5-C7FF-4F9D-BFBD-1504BFF3C0D5}"/>
              </a:ext>
            </a:extLst>
          </p:cNvPr>
          <p:cNvSpPr txBox="1"/>
          <p:nvPr/>
        </p:nvSpPr>
        <p:spPr>
          <a:xfrm>
            <a:off x="7463644" y="3230562"/>
            <a:ext cx="2072453" cy="307777"/>
          </a:xfrm>
          <a:prstGeom prst="rect">
            <a:avLst/>
          </a:prstGeom>
          <a:noFill/>
        </p:spPr>
        <p:txBody>
          <a:bodyPr wrap="square">
            <a:spAutoFit/>
          </a:bodyPr>
          <a:lstStyle/>
          <a:p>
            <a:r>
              <a:rPr lang="en-US" sz="1400"/>
              <a:t>where:</a:t>
            </a:r>
          </a:p>
        </p:txBody>
      </p:sp>
      <p:graphicFrame>
        <p:nvGraphicFramePr>
          <p:cNvPr id="9" name="Object 8">
            <a:extLst>
              <a:ext uri="{FF2B5EF4-FFF2-40B4-BE49-F238E27FC236}">
                <a16:creationId xmlns:a16="http://schemas.microsoft.com/office/drawing/2014/main" id="{AE5F7605-ED04-4F7B-80AD-42CAEF94AA38}"/>
              </a:ext>
            </a:extLst>
          </p:cNvPr>
          <p:cNvGraphicFramePr>
            <a:graphicFrameLocks noChangeAspect="1"/>
          </p:cNvGraphicFramePr>
          <p:nvPr>
            <p:extLst>
              <p:ext uri="{D42A27DB-BD31-4B8C-83A1-F6EECF244321}">
                <p14:modId xmlns:p14="http://schemas.microsoft.com/office/powerpoint/2010/main" val="3559266760"/>
              </p:ext>
            </p:extLst>
          </p:nvPr>
        </p:nvGraphicFramePr>
        <p:xfrm>
          <a:off x="8483600" y="3293235"/>
          <a:ext cx="3415437" cy="490207"/>
        </p:xfrm>
        <a:graphic>
          <a:graphicData uri="http://schemas.openxmlformats.org/presentationml/2006/ole">
            <mc:AlternateContent xmlns:mc="http://schemas.openxmlformats.org/markup-compatibility/2006">
              <mc:Choice xmlns:v="urn:schemas-microsoft-com:vml" Requires="v">
                <p:oleObj name="Equation" r:id="rId6" imgW="2997000" imgH="431640" progId="Equation.DSMT4">
                  <p:embed/>
                </p:oleObj>
              </mc:Choice>
              <mc:Fallback>
                <p:oleObj name="Equation" r:id="rId6" imgW="2997000" imgH="431640" progId="Equation.DSMT4">
                  <p:embed/>
                  <p:pic>
                    <p:nvPicPr>
                      <p:cNvPr id="0" name="Object 5"/>
                      <p:cNvPicPr>
                        <a:picLocks noChangeAspect="1" noChangeArrowheads="1"/>
                      </p:cNvPicPr>
                      <p:nvPr/>
                    </p:nvPicPr>
                    <p:blipFill>
                      <a:blip r:embed="rId7"/>
                      <a:srcRect/>
                      <a:stretch>
                        <a:fillRect/>
                      </a:stretch>
                    </p:blipFill>
                    <p:spPr bwMode="auto">
                      <a:xfrm>
                        <a:off x="8483600" y="3293235"/>
                        <a:ext cx="3415437" cy="490207"/>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6FF43936-05B1-4371-8F77-ECD659BD4479}"/>
              </a:ext>
            </a:extLst>
          </p:cNvPr>
          <p:cNvSpPr txBox="1"/>
          <p:nvPr/>
        </p:nvSpPr>
        <p:spPr>
          <a:xfrm>
            <a:off x="226864" y="2715788"/>
            <a:ext cx="2072453" cy="307777"/>
          </a:xfrm>
          <a:prstGeom prst="rect">
            <a:avLst/>
          </a:prstGeom>
          <a:noFill/>
        </p:spPr>
        <p:txBody>
          <a:bodyPr wrap="square">
            <a:spAutoFit/>
          </a:bodyPr>
          <a:lstStyle/>
          <a:p>
            <a:r>
              <a:rPr lang="en-US" sz="1400"/>
              <a:t>Then we rewrite this as:</a:t>
            </a:r>
          </a:p>
        </p:txBody>
      </p:sp>
      <mc:AlternateContent xmlns:mc="http://schemas.openxmlformats.org/markup-compatibility/2006" xmlns:p14="http://schemas.microsoft.com/office/powerpoint/2010/main">
        <mc:Choice Requires="p14">
          <p:contentPart p14:bwMode="auto" r:id="rId8">
            <p14:nvContentPartPr>
              <p14:cNvPr id="12" name="Ink 11">
                <a:extLst>
                  <a:ext uri="{FF2B5EF4-FFF2-40B4-BE49-F238E27FC236}">
                    <a16:creationId xmlns:a16="http://schemas.microsoft.com/office/drawing/2014/main" id="{9FC78839-613B-49C9-B3D3-3D941C76D712}"/>
                  </a:ext>
                </a:extLst>
              </p14:cNvPr>
              <p14:cNvContentPartPr/>
              <p14:nvPr/>
            </p14:nvContentPartPr>
            <p14:xfrm>
              <a:off x="3575845" y="3193850"/>
              <a:ext cx="473040" cy="401760"/>
            </p14:xfrm>
          </p:contentPart>
        </mc:Choice>
        <mc:Fallback xmlns="">
          <p:pic>
            <p:nvPicPr>
              <p:cNvPr id="12" name="Ink 11">
                <a:extLst>
                  <a:ext uri="{FF2B5EF4-FFF2-40B4-BE49-F238E27FC236}">
                    <a16:creationId xmlns:a16="http://schemas.microsoft.com/office/drawing/2014/main" id="{9FC78839-613B-49C9-B3D3-3D941C76D712}"/>
                  </a:ext>
                </a:extLst>
              </p:cNvPr>
              <p:cNvPicPr/>
              <p:nvPr/>
            </p:nvPicPr>
            <p:blipFill>
              <a:blip r:embed="rId10"/>
              <a:stretch>
                <a:fillRect/>
              </a:stretch>
            </p:blipFill>
            <p:spPr>
              <a:xfrm>
                <a:off x="3566845" y="3185210"/>
                <a:ext cx="490680" cy="4194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9" name="Ink 18">
                <a:extLst>
                  <a:ext uri="{FF2B5EF4-FFF2-40B4-BE49-F238E27FC236}">
                    <a16:creationId xmlns:a16="http://schemas.microsoft.com/office/drawing/2014/main" id="{2AF76A77-313B-423A-8259-EA3ED5537B6C}"/>
                  </a:ext>
                </a:extLst>
              </p14:cNvPr>
              <p14:cNvContentPartPr/>
              <p14:nvPr/>
            </p14:nvContentPartPr>
            <p14:xfrm>
              <a:off x="4606165" y="3203210"/>
              <a:ext cx="419400" cy="312840"/>
            </p14:xfrm>
          </p:contentPart>
        </mc:Choice>
        <mc:Fallback xmlns="">
          <p:pic>
            <p:nvPicPr>
              <p:cNvPr id="19" name="Ink 18">
                <a:extLst>
                  <a:ext uri="{FF2B5EF4-FFF2-40B4-BE49-F238E27FC236}">
                    <a16:creationId xmlns:a16="http://schemas.microsoft.com/office/drawing/2014/main" id="{2AF76A77-313B-423A-8259-EA3ED5537B6C}"/>
                  </a:ext>
                </a:extLst>
              </p:cNvPr>
              <p:cNvPicPr/>
              <p:nvPr/>
            </p:nvPicPr>
            <p:blipFill>
              <a:blip r:embed="rId12"/>
              <a:stretch>
                <a:fillRect/>
              </a:stretch>
            </p:blipFill>
            <p:spPr>
              <a:xfrm>
                <a:off x="4597525" y="3194210"/>
                <a:ext cx="437040" cy="3304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0" name="Ink 19">
                <a:extLst>
                  <a:ext uri="{FF2B5EF4-FFF2-40B4-BE49-F238E27FC236}">
                    <a16:creationId xmlns:a16="http://schemas.microsoft.com/office/drawing/2014/main" id="{42C45E26-95BC-4E62-921E-8922CAAF9E94}"/>
                  </a:ext>
                </a:extLst>
              </p14:cNvPr>
              <p14:cNvContentPartPr/>
              <p14:nvPr/>
            </p14:nvContentPartPr>
            <p14:xfrm>
              <a:off x="3861325" y="3467090"/>
              <a:ext cx="839160" cy="461520"/>
            </p14:xfrm>
          </p:contentPart>
        </mc:Choice>
        <mc:Fallback xmlns="">
          <p:pic>
            <p:nvPicPr>
              <p:cNvPr id="20" name="Ink 19">
                <a:extLst>
                  <a:ext uri="{FF2B5EF4-FFF2-40B4-BE49-F238E27FC236}">
                    <a16:creationId xmlns:a16="http://schemas.microsoft.com/office/drawing/2014/main" id="{42C45E26-95BC-4E62-921E-8922CAAF9E94}"/>
                  </a:ext>
                </a:extLst>
              </p:cNvPr>
              <p:cNvPicPr/>
              <p:nvPr/>
            </p:nvPicPr>
            <p:blipFill>
              <a:blip r:embed="rId14"/>
              <a:stretch>
                <a:fillRect/>
              </a:stretch>
            </p:blipFill>
            <p:spPr>
              <a:xfrm>
                <a:off x="3852685" y="3458450"/>
                <a:ext cx="856800" cy="479160"/>
              </a:xfrm>
              <a:prstGeom prst="rect">
                <a:avLst/>
              </a:prstGeom>
            </p:spPr>
          </p:pic>
        </mc:Fallback>
      </mc:AlternateContent>
      <p:graphicFrame>
        <p:nvGraphicFramePr>
          <p:cNvPr id="24" name="Object 23">
            <a:extLst>
              <a:ext uri="{FF2B5EF4-FFF2-40B4-BE49-F238E27FC236}">
                <a16:creationId xmlns:a16="http://schemas.microsoft.com/office/drawing/2014/main" id="{45171DD8-FC27-4F2B-863B-B0A3051C3AE5}"/>
              </a:ext>
            </a:extLst>
          </p:cNvPr>
          <p:cNvGraphicFramePr>
            <a:graphicFrameLocks noChangeAspect="1"/>
          </p:cNvGraphicFramePr>
          <p:nvPr>
            <p:extLst>
              <p:ext uri="{D42A27DB-BD31-4B8C-83A1-F6EECF244321}">
                <p14:modId xmlns:p14="http://schemas.microsoft.com/office/powerpoint/2010/main" val="1406648613"/>
              </p:ext>
            </p:extLst>
          </p:nvPr>
        </p:nvGraphicFramePr>
        <p:xfrm>
          <a:off x="292963" y="4447715"/>
          <a:ext cx="8255000" cy="1063625"/>
        </p:xfrm>
        <a:graphic>
          <a:graphicData uri="http://schemas.openxmlformats.org/presentationml/2006/ole">
            <mc:AlternateContent xmlns:mc="http://schemas.openxmlformats.org/markup-compatibility/2006">
              <mc:Choice xmlns:v="urn:schemas-microsoft-com:vml" Requires="v">
                <p:oleObj name="Equation" r:id="rId15" imgW="7073640" imgH="914400" progId="Equation.DSMT4">
                  <p:embed/>
                </p:oleObj>
              </mc:Choice>
              <mc:Fallback>
                <p:oleObj name="Equation" r:id="rId15" imgW="7073640" imgH="914400" progId="Equation.DSMT4">
                  <p:embed/>
                  <p:pic>
                    <p:nvPicPr>
                      <p:cNvPr id="0" name="Object 7"/>
                      <p:cNvPicPr>
                        <a:picLocks noChangeAspect="1" noChangeArrowheads="1"/>
                      </p:cNvPicPr>
                      <p:nvPr/>
                    </p:nvPicPr>
                    <p:blipFill>
                      <a:blip r:embed="rId16"/>
                      <a:srcRect/>
                      <a:stretch>
                        <a:fillRect/>
                      </a:stretch>
                    </p:blipFill>
                    <p:spPr bwMode="auto">
                      <a:xfrm>
                        <a:off x="292963" y="4447715"/>
                        <a:ext cx="8255000" cy="1063625"/>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EDB9A24D-DA99-478C-A20A-230D50BD67EF}"/>
              </a:ext>
            </a:extLst>
          </p:cNvPr>
          <p:cNvGraphicFramePr>
            <a:graphicFrameLocks noChangeAspect="1"/>
          </p:cNvGraphicFramePr>
          <p:nvPr>
            <p:extLst>
              <p:ext uri="{D42A27DB-BD31-4B8C-83A1-F6EECF244321}">
                <p14:modId xmlns:p14="http://schemas.microsoft.com/office/powerpoint/2010/main" val="600335744"/>
              </p:ext>
            </p:extLst>
          </p:nvPr>
        </p:nvGraphicFramePr>
        <p:xfrm>
          <a:off x="6917213" y="6075565"/>
          <a:ext cx="4676775" cy="496888"/>
        </p:xfrm>
        <a:graphic>
          <a:graphicData uri="http://schemas.openxmlformats.org/presentationml/2006/ole">
            <mc:AlternateContent xmlns:mc="http://schemas.openxmlformats.org/markup-compatibility/2006">
              <mc:Choice xmlns:v="urn:schemas-microsoft-com:vml" Requires="v">
                <p:oleObj name="Equation" r:id="rId17" imgW="3670200" imgH="393480" progId="Equation.DSMT4">
                  <p:embed/>
                </p:oleObj>
              </mc:Choice>
              <mc:Fallback>
                <p:oleObj name="Equation" r:id="rId17" imgW="3670200" imgH="393480" progId="Equation.DSMT4">
                  <p:embed/>
                  <p:pic>
                    <p:nvPicPr>
                      <p:cNvPr id="0" name="Object 9"/>
                      <p:cNvPicPr>
                        <a:picLocks noChangeAspect="1" noChangeArrowheads="1"/>
                      </p:cNvPicPr>
                      <p:nvPr/>
                    </p:nvPicPr>
                    <p:blipFill>
                      <a:blip r:embed="rId18"/>
                      <a:srcRect/>
                      <a:stretch>
                        <a:fillRect/>
                      </a:stretch>
                    </p:blipFill>
                    <p:spPr bwMode="auto">
                      <a:xfrm>
                        <a:off x="6917213" y="6075565"/>
                        <a:ext cx="4676775" cy="496888"/>
                      </a:xfrm>
                      <a:prstGeom prst="rect">
                        <a:avLst/>
                      </a:prstGeom>
                      <a:solidFill>
                        <a:srgbClr val="CDD9EF"/>
                      </a:solidFill>
                    </p:spPr>
                  </p:pic>
                </p:oleObj>
              </mc:Fallback>
            </mc:AlternateContent>
          </a:graphicData>
        </a:graphic>
      </p:graphicFrame>
      <p:sp>
        <p:nvSpPr>
          <p:cNvPr id="27" name="TextBox 26">
            <a:extLst>
              <a:ext uri="{FF2B5EF4-FFF2-40B4-BE49-F238E27FC236}">
                <a16:creationId xmlns:a16="http://schemas.microsoft.com/office/drawing/2014/main" id="{53CD15D7-6928-483C-8B6C-73D1D5E34A35}"/>
              </a:ext>
            </a:extLst>
          </p:cNvPr>
          <p:cNvSpPr txBox="1"/>
          <p:nvPr/>
        </p:nvSpPr>
        <p:spPr>
          <a:xfrm>
            <a:off x="226271" y="5663739"/>
            <a:ext cx="1531508" cy="307777"/>
          </a:xfrm>
          <a:prstGeom prst="rect">
            <a:avLst/>
          </a:prstGeom>
          <a:noFill/>
        </p:spPr>
        <p:txBody>
          <a:bodyPr wrap="square">
            <a:spAutoFit/>
          </a:bodyPr>
          <a:lstStyle/>
          <a:p>
            <a:r>
              <a:rPr lang="en-US" sz="1400"/>
              <a:t>which gives us:</a:t>
            </a:r>
          </a:p>
        </p:txBody>
      </p:sp>
      <p:graphicFrame>
        <p:nvGraphicFramePr>
          <p:cNvPr id="29" name="Object 28">
            <a:extLst>
              <a:ext uri="{FF2B5EF4-FFF2-40B4-BE49-F238E27FC236}">
                <a16:creationId xmlns:a16="http://schemas.microsoft.com/office/drawing/2014/main" id="{7010327F-E567-45DD-B6CC-CC31F73245DD}"/>
              </a:ext>
            </a:extLst>
          </p:cNvPr>
          <p:cNvGraphicFramePr>
            <a:graphicFrameLocks noChangeAspect="1"/>
          </p:cNvGraphicFramePr>
          <p:nvPr>
            <p:extLst>
              <p:ext uri="{D42A27DB-BD31-4B8C-83A1-F6EECF244321}">
                <p14:modId xmlns:p14="http://schemas.microsoft.com/office/powerpoint/2010/main" val="324586939"/>
              </p:ext>
            </p:extLst>
          </p:nvPr>
        </p:nvGraphicFramePr>
        <p:xfrm>
          <a:off x="267838" y="6033589"/>
          <a:ext cx="6029794" cy="570619"/>
        </p:xfrm>
        <a:graphic>
          <a:graphicData uri="http://schemas.openxmlformats.org/presentationml/2006/ole">
            <mc:AlternateContent xmlns:mc="http://schemas.openxmlformats.org/markup-compatibility/2006">
              <mc:Choice xmlns:v="urn:schemas-microsoft-com:vml" Requires="v">
                <p:oleObj name="Equation" r:id="rId19" imgW="5003800" imgH="469900" progId="Equation.DSMT4">
                  <p:embed/>
                </p:oleObj>
              </mc:Choice>
              <mc:Fallback>
                <p:oleObj name="Equation" r:id="rId19" imgW="5003800" imgH="469900" progId="Equation.DSMT4">
                  <p:embed/>
                  <p:pic>
                    <p:nvPicPr>
                      <p:cNvPr id="0" name="Object 11"/>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67838" y="6033589"/>
                        <a:ext cx="6029794" cy="570619"/>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64161812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470105" y="66157"/>
            <a:ext cx="6193604" cy="584775"/>
          </a:xfrm>
          <a:prstGeom prst="rect">
            <a:avLst/>
          </a:prstGeom>
          <a:noFill/>
        </p:spPr>
        <p:txBody>
          <a:bodyPr wrap="square" rtlCol="0">
            <a:spAutoFit/>
          </a:bodyPr>
          <a:lstStyle/>
          <a:p>
            <a:r>
              <a:rPr lang="en-US" sz="3200" b="1" u="sng"/>
              <a:t>Classical NESM (Brownian Motion)</a:t>
            </a:r>
          </a:p>
        </p:txBody>
      </p:sp>
      <p:sp>
        <p:nvSpPr>
          <p:cNvPr id="15" name="TextBox 14">
            <a:extLst>
              <a:ext uri="{FF2B5EF4-FFF2-40B4-BE49-F238E27FC236}">
                <a16:creationId xmlns:a16="http://schemas.microsoft.com/office/drawing/2014/main" id="{60F7F427-755B-4C9E-B461-E0079C927244}"/>
              </a:ext>
            </a:extLst>
          </p:cNvPr>
          <p:cNvSpPr txBox="1"/>
          <p:nvPr/>
        </p:nvSpPr>
        <p:spPr>
          <a:xfrm>
            <a:off x="269916" y="662748"/>
            <a:ext cx="11784624" cy="738664"/>
          </a:xfrm>
          <a:prstGeom prst="rect">
            <a:avLst/>
          </a:prstGeom>
          <a:noFill/>
        </p:spPr>
        <p:txBody>
          <a:bodyPr wrap="square">
            <a:spAutoFit/>
          </a:bodyPr>
          <a:lstStyle/>
          <a:p>
            <a:r>
              <a:rPr lang="en-US" sz="1400"/>
              <a:t>We’ll come back to that, but there are other perspectives on Brownian motion we’ll consider first.   First up is the </a:t>
            </a:r>
            <a:r>
              <a:rPr lang="en-US" sz="1400" b="1"/>
              <a:t>Einstein Model</a:t>
            </a:r>
            <a:r>
              <a:rPr lang="en-US" sz="1400"/>
              <a:t>.  Here we do not model the collisions per se’, but rathered the result of the collisions.  And we do so in position space.  We say that each collision will make the particle lurch one way or the other (going to presume 1D for ease).  We’ll designate each of these lurches by </a:t>
            </a:r>
            <a:r>
              <a:rPr lang="el-GR" sz="1400"/>
              <a:t>Δ</a:t>
            </a:r>
            <a:r>
              <a:rPr lang="en-US" sz="1400"/>
              <a:t>X, and that they occur every time interval </a:t>
            </a:r>
            <a:r>
              <a:rPr lang="el-GR" sz="1400"/>
              <a:t>τ</a:t>
            </a:r>
            <a:r>
              <a:rPr lang="en-US" sz="1400"/>
              <a:t> (the scattering time).  So altogether:</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a:extLst>
              <a:ext uri="{FF2B5EF4-FFF2-40B4-BE49-F238E27FC236}">
                <a16:creationId xmlns:a16="http://schemas.microsoft.com/office/drawing/2014/main" id="{DFDF443E-6A5C-4322-A210-0F8C013C2860}"/>
              </a:ext>
            </a:extLst>
          </p:cNvPr>
          <p:cNvGraphicFramePr>
            <a:graphicFrameLocks noChangeAspect="1"/>
          </p:cNvGraphicFramePr>
          <p:nvPr>
            <p:extLst>
              <p:ext uri="{D42A27DB-BD31-4B8C-83A1-F6EECF244321}">
                <p14:modId xmlns:p14="http://schemas.microsoft.com/office/powerpoint/2010/main" val="3960504162"/>
              </p:ext>
            </p:extLst>
          </p:nvPr>
        </p:nvGraphicFramePr>
        <p:xfrm>
          <a:off x="318771" y="1470020"/>
          <a:ext cx="2320926" cy="771525"/>
        </p:xfrm>
        <a:graphic>
          <a:graphicData uri="http://schemas.openxmlformats.org/presentationml/2006/ole">
            <mc:AlternateContent xmlns:mc="http://schemas.openxmlformats.org/markup-compatibility/2006">
              <mc:Choice xmlns:v="urn:schemas-microsoft-com:vml" Requires="v">
                <p:oleObj name="Equation" r:id="rId2" imgW="2120760" imgH="711000" progId="Equation.DSMT4">
                  <p:embed/>
                </p:oleObj>
              </mc:Choice>
              <mc:Fallback>
                <p:oleObj name="Equation" r:id="rId2" imgW="2120760" imgH="711000" progId="Equation.DSMT4">
                  <p:embed/>
                  <p:pic>
                    <p:nvPicPr>
                      <p:cNvPr id="0" name="Object 3"/>
                      <p:cNvPicPr>
                        <a:picLocks noChangeAspect="1" noChangeArrowheads="1"/>
                      </p:cNvPicPr>
                      <p:nvPr/>
                    </p:nvPicPr>
                    <p:blipFill>
                      <a:blip r:embed="rId3"/>
                      <a:srcRect/>
                      <a:stretch>
                        <a:fillRect/>
                      </a:stretch>
                    </p:blipFill>
                    <p:spPr bwMode="auto">
                      <a:xfrm>
                        <a:off x="318771" y="1470020"/>
                        <a:ext cx="2320926" cy="771525"/>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B8B44B1A-3106-478A-93E8-93DF541B0CAB}"/>
              </a:ext>
            </a:extLst>
          </p:cNvPr>
          <p:cNvGraphicFramePr>
            <a:graphicFrameLocks noChangeAspect="1"/>
          </p:cNvGraphicFramePr>
          <p:nvPr>
            <p:extLst>
              <p:ext uri="{D42A27DB-BD31-4B8C-83A1-F6EECF244321}">
                <p14:modId xmlns:p14="http://schemas.microsoft.com/office/powerpoint/2010/main" val="4257184432"/>
              </p:ext>
            </p:extLst>
          </p:nvPr>
        </p:nvGraphicFramePr>
        <p:xfrm>
          <a:off x="342866" y="2823869"/>
          <a:ext cx="3000754" cy="893715"/>
        </p:xfrm>
        <a:graphic>
          <a:graphicData uri="http://schemas.openxmlformats.org/presentationml/2006/ole">
            <mc:AlternateContent xmlns:mc="http://schemas.openxmlformats.org/markup-compatibility/2006">
              <mc:Choice xmlns:v="urn:schemas-microsoft-com:vml" Requires="v">
                <p:oleObj name="Equation" r:id="rId4" imgW="2489040" imgH="736560" progId="Equation.DSMT4">
                  <p:embed/>
                </p:oleObj>
              </mc:Choice>
              <mc:Fallback>
                <p:oleObj name="Equation" r:id="rId4" imgW="2489040" imgH="736560" progId="Equation.DSMT4">
                  <p:embed/>
                  <p:pic>
                    <p:nvPicPr>
                      <p:cNvPr id="0" name="Object 5"/>
                      <p:cNvPicPr>
                        <a:picLocks noChangeAspect="1" noChangeArrowheads="1"/>
                      </p:cNvPicPr>
                      <p:nvPr/>
                    </p:nvPicPr>
                    <p:blipFill>
                      <a:blip r:embed="rId5"/>
                      <a:srcRect/>
                      <a:stretch>
                        <a:fillRect/>
                      </a:stretch>
                    </p:blipFill>
                    <p:spPr bwMode="auto">
                      <a:xfrm>
                        <a:off x="342866" y="2823869"/>
                        <a:ext cx="3000754" cy="893715"/>
                      </a:xfrm>
                      <a:prstGeom prst="rect">
                        <a:avLst/>
                      </a:prstGeom>
                      <a:solidFill>
                        <a:srgbClr val="CCFFCC"/>
                      </a:solidFill>
                    </p:spPr>
                  </p:pic>
                </p:oleObj>
              </mc:Fallback>
            </mc:AlternateContent>
          </a:graphicData>
        </a:graphic>
      </p:graphicFrame>
      <p:graphicFrame>
        <p:nvGraphicFramePr>
          <p:cNvPr id="23" name="Object 22">
            <a:extLst>
              <a:ext uri="{FF2B5EF4-FFF2-40B4-BE49-F238E27FC236}">
                <a16:creationId xmlns:a16="http://schemas.microsoft.com/office/drawing/2014/main" id="{52025D23-782F-454E-8051-6D02446E321F}"/>
              </a:ext>
            </a:extLst>
          </p:cNvPr>
          <p:cNvGraphicFramePr>
            <a:graphicFrameLocks noChangeAspect="1"/>
          </p:cNvGraphicFramePr>
          <p:nvPr>
            <p:extLst>
              <p:ext uri="{D42A27DB-BD31-4B8C-83A1-F6EECF244321}">
                <p14:modId xmlns:p14="http://schemas.microsoft.com/office/powerpoint/2010/main" val="1266071086"/>
              </p:ext>
            </p:extLst>
          </p:nvPr>
        </p:nvGraphicFramePr>
        <p:xfrm>
          <a:off x="9303797" y="3425216"/>
          <a:ext cx="2690529" cy="813778"/>
        </p:xfrm>
        <a:graphic>
          <a:graphicData uri="http://schemas.openxmlformats.org/presentationml/2006/ole">
            <mc:AlternateContent xmlns:mc="http://schemas.openxmlformats.org/markup-compatibility/2006">
              <mc:Choice xmlns:v="urn:schemas-microsoft-com:vml" Requires="v">
                <p:oleObj name="Equation" r:id="rId6" imgW="2197100" imgH="660400" progId="Equation.DSMT4">
                  <p:embed/>
                </p:oleObj>
              </mc:Choice>
              <mc:Fallback>
                <p:oleObj name="Equation" r:id="rId6" imgW="2197100" imgH="660400" progId="Equation.DSMT4">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03797" y="3425216"/>
                        <a:ext cx="2690529" cy="813778"/>
                      </a:xfrm>
                      <a:prstGeom prst="rect">
                        <a:avLst/>
                      </a:prstGeom>
                      <a:noFill/>
                    </p:spPr>
                  </p:pic>
                </p:oleObj>
              </mc:Fallback>
            </mc:AlternateContent>
          </a:graphicData>
        </a:graphic>
      </p:graphicFrame>
      <p:graphicFrame>
        <p:nvGraphicFramePr>
          <p:cNvPr id="31" name="Object 30">
            <a:extLst>
              <a:ext uri="{FF2B5EF4-FFF2-40B4-BE49-F238E27FC236}">
                <a16:creationId xmlns:a16="http://schemas.microsoft.com/office/drawing/2014/main" id="{C181DF2F-2051-424D-9DBF-3B441A8E3194}"/>
              </a:ext>
            </a:extLst>
          </p:cNvPr>
          <p:cNvGraphicFramePr>
            <a:graphicFrameLocks noChangeAspect="1"/>
          </p:cNvGraphicFramePr>
          <p:nvPr>
            <p:extLst>
              <p:ext uri="{D42A27DB-BD31-4B8C-83A1-F6EECF244321}">
                <p14:modId xmlns:p14="http://schemas.microsoft.com/office/powerpoint/2010/main" val="3233486085"/>
              </p:ext>
            </p:extLst>
          </p:nvPr>
        </p:nvGraphicFramePr>
        <p:xfrm>
          <a:off x="318771" y="4559242"/>
          <a:ext cx="10423210" cy="1471018"/>
        </p:xfrm>
        <a:graphic>
          <a:graphicData uri="http://schemas.openxmlformats.org/presentationml/2006/ole">
            <mc:AlternateContent xmlns:mc="http://schemas.openxmlformats.org/markup-compatibility/2006">
              <mc:Choice xmlns:v="urn:schemas-microsoft-com:vml" Requires="v">
                <p:oleObj name="Equation" r:id="rId8" imgW="9448560" imgH="1333440" progId="Equation.DSMT4">
                  <p:embed/>
                </p:oleObj>
              </mc:Choice>
              <mc:Fallback>
                <p:oleObj name="Equation" r:id="rId8" imgW="9448560" imgH="1333440" progId="Equation.DSMT4">
                  <p:embed/>
                  <p:pic>
                    <p:nvPicPr>
                      <p:cNvPr id="0" name="Object 13"/>
                      <p:cNvPicPr>
                        <a:picLocks noChangeAspect="1" noChangeArrowheads="1"/>
                      </p:cNvPicPr>
                      <p:nvPr/>
                    </p:nvPicPr>
                    <p:blipFill>
                      <a:blip r:embed="rId9"/>
                      <a:srcRect/>
                      <a:stretch>
                        <a:fillRect/>
                      </a:stretch>
                    </p:blipFill>
                    <p:spPr bwMode="auto">
                      <a:xfrm>
                        <a:off x="318771" y="4559242"/>
                        <a:ext cx="10423210" cy="1471018"/>
                      </a:xfrm>
                      <a:prstGeom prst="rect">
                        <a:avLst/>
                      </a:prstGeom>
                      <a:noFill/>
                    </p:spPr>
                  </p:pic>
                </p:oleObj>
              </mc:Fallback>
            </mc:AlternateContent>
          </a:graphicData>
        </a:graphic>
      </p:graphicFrame>
      <p:graphicFrame>
        <p:nvGraphicFramePr>
          <p:cNvPr id="35" name="Object 34">
            <a:extLst>
              <a:ext uri="{FF2B5EF4-FFF2-40B4-BE49-F238E27FC236}">
                <a16:creationId xmlns:a16="http://schemas.microsoft.com/office/drawing/2014/main" id="{BE93B47F-2A49-49DE-8784-F044C268FA3C}"/>
              </a:ext>
            </a:extLst>
          </p:cNvPr>
          <p:cNvGraphicFramePr>
            <a:graphicFrameLocks noChangeAspect="1"/>
          </p:cNvGraphicFramePr>
          <p:nvPr>
            <p:extLst>
              <p:ext uri="{D42A27DB-BD31-4B8C-83A1-F6EECF244321}">
                <p14:modId xmlns:p14="http://schemas.microsoft.com/office/powerpoint/2010/main" val="3414514798"/>
              </p:ext>
            </p:extLst>
          </p:nvPr>
        </p:nvGraphicFramePr>
        <p:xfrm>
          <a:off x="1917614" y="6238907"/>
          <a:ext cx="1740025" cy="503692"/>
        </p:xfrm>
        <a:graphic>
          <a:graphicData uri="http://schemas.openxmlformats.org/presentationml/2006/ole">
            <mc:AlternateContent xmlns:mc="http://schemas.openxmlformats.org/markup-compatibility/2006">
              <mc:Choice xmlns:v="urn:schemas-microsoft-com:vml" Requires="v">
                <p:oleObj name="Equation" r:id="rId10" imgW="1447800" imgH="419100" progId="Equation.DSMT4">
                  <p:embed/>
                </p:oleObj>
              </mc:Choice>
              <mc:Fallback>
                <p:oleObj name="Equation" r:id="rId10" imgW="1447800" imgH="419100" progId="Equation.DSMT4">
                  <p:embed/>
                  <p:pic>
                    <p:nvPicPr>
                      <p:cNvPr id="0" name="Object 1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917614" y="6238907"/>
                        <a:ext cx="1740025" cy="503692"/>
                      </a:xfrm>
                      <a:prstGeom prst="rect">
                        <a:avLst/>
                      </a:prstGeom>
                      <a:solidFill>
                        <a:srgbClr val="CCFFCC"/>
                      </a:solidFill>
                    </p:spPr>
                  </p:pic>
                </p:oleObj>
              </mc:Fallback>
            </mc:AlternateContent>
          </a:graphicData>
        </a:graphic>
      </p:graphicFrame>
      <p:graphicFrame>
        <p:nvGraphicFramePr>
          <p:cNvPr id="37" name="Object 36">
            <a:extLst>
              <a:ext uri="{FF2B5EF4-FFF2-40B4-BE49-F238E27FC236}">
                <a16:creationId xmlns:a16="http://schemas.microsoft.com/office/drawing/2014/main" id="{D47E74AE-FDFD-47A0-9433-2BE0F5BBF4F1}"/>
              </a:ext>
            </a:extLst>
          </p:cNvPr>
          <p:cNvGraphicFramePr>
            <a:graphicFrameLocks noChangeAspect="1"/>
          </p:cNvGraphicFramePr>
          <p:nvPr>
            <p:extLst>
              <p:ext uri="{D42A27DB-BD31-4B8C-83A1-F6EECF244321}">
                <p14:modId xmlns:p14="http://schemas.microsoft.com/office/powerpoint/2010/main" val="605654208"/>
              </p:ext>
            </p:extLst>
          </p:nvPr>
        </p:nvGraphicFramePr>
        <p:xfrm>
          <a:off x="5203352" y="6171300"/>
          <a:ext cx="2222684" cy="589771"/>
        </p:xfrm>
        <a:graphic>
          <a:graphicData uri="http://schemas.openxmlformats.org/presentationml/2006/ole">
            <mc:AlternateContent xmlns:mc="http://schemas.openxmlformats.org/markup-compatibility/2006">
              <mc:Choice xmlns:v="urn:schemas-microsoft-com:vml" Requires="v">
                <p:oleObj name="Equation" r:id="rId12" imgW="1841500" imgH="482600" progId="Equation.DSMT4">
                  <p:embed/>
                </p:oleObj>
              </mc:Choice>
              <mc:Fallback>
                <p:oleObj name="Equation" r:id="rId12" imgW="1841500" imgH="482600" progId="Equation.DSMT4">
                  <p:embed/>
                  <p:pic>
                    <p:nvPicPr>
                      <p:cNvPr id="0" name="Object 1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203352" y="6171300"/>
                        <a:ext cx="2222684" cy="589771"/>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4">
            <p14:nvContentPartPr>
              <p14:cNvPr id="40" name="Ink 39">
                <a:extLst>
                  <a:ext uri="{FF2B5EF4-FFF2-40B4-BE49-F238E27FC236}">
                    <a16:creationId xmlns:a16="http://schemas.microsoft.com/office/drawing/2014/main" id="{AD29B4C3-9D80-4B8E-A1A3-503DC2AAD609}"/>
                  </a:ext>
                </a:extLst>
              </p14:cNvPr>
              <p14:cNvContentPartPr/>
              <p14:nvPr/>
            </p14:nvContentPartPr>
            <p14:xfrm>
              <a:off x="1695205" y="1666691"/>
              <a:ext cx="1549800" cy="37080"/>
            </p14:xfrm>
          </p:contentPart>
        </mc:Choice>
        <mc:Fallback xmlns="">
          <p:pic>
            <p:nvPicPr>
              <p:cNvPr id="40" name="Ink 39">
                <a:extLst>
                  <a:ext uri="{FF2B5EF4-FFF2-40B4-BE49-F238E27FC236}">
                    <a16:creationId xmlns:a16="http://schemas.microsoft.com/office/drawing/2014/main" id="{AD29B4C3-9D80-4B8E-A1A3-503DC2AAD609}"/>
                  </a:ext>
                </a:extLst>
              </p:cNvPr>
              <p:cNvPicPr/>
              <p:nvPr/>
            </p:nvPicPr>
            <p:blipFill>
              <a:blip r:embed="rId16"/>
              <a:stretch>
                <a:fillRect/>
              </a:stretch>
            </p:blipFill>
            <p:spPr>
              <a:xfrm>
                <a:off x="1686205" y="1657691"/>
                <a:ext cx="1567440" cy="5472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41" name="Ink 40">
                <a:extLst>
                  <a:ext uri="{FF2B5EF4-FFF2-40B4-BE49-F238E27FC236}">
                    <a16:creationId xmlns:a16="http://schemas.microsoft.com/office/drawing/2014/main" id="{4F9C4C97-5DCF-497F-BD6B-6CB32B38167A}"/>
                  </a:ext>
                </a:extLst>
              </p14:cNvPr>
              <p14:cNvContentPartPr/>
              <p14:nvPr/>
            </p14:nvContentPartPr>
            <p14:xfrm>
              <a:off x="2787445" y="2076011"/>
              <a:ext cx="532080" cy="360"/>
            </p14:xfrm>
          </p:contentPart>
        </mc:Choice>
        <mc:Fallback xmlns="">
          <p:pic>
            <p:nvPicPr>
              <p:cNvPr id="41" name="Ink 40">
                <a:extLst>
                  <a:ext uri="{FF2B5EF4-FFF2-40B4-BE49-F238E27FC236}">
                    <a16:creationId xmlns:a16="http://schemas.microsoft.com/office/drawing/2014/main" id="{4F9C4C97-5DCF-497F-BD6B-6CB32B38167A}"/>
                  </a:ext>
                </a:extLst>
              </p:cNvPr>
              <p:cNvPicPr/>
              <p:nvPr/>
            </p:nvPicPr>
            <p:blipFill>
              <a:blip r:embed="rId18"/>
              <a:stretch>
                <a:fillRect/>
              </a:stretch>
            </p:blipFill>
            <p:spPr>
              <a:xfrm>
                <a:off x="2778445" y="2067011"/>
                <a:ext cx="549720" cy="18000"/>
              </a:xfrm>
              <a:prstGeom prst="rect">
                <a:avLst/>
              </a:prstGeom>
            </p:spPr>
          </p:pic>
        </mc:Fallback>
      </mc:AlternateContent>
      <p:sp>
        <p:nvSpPr>
          <p:cNvPr id="42" name="TextBox 41">
            <a:extLst>
              <a:ext uri="{FF2B5EF4-FFF2-40B4-BE49-F238E27FC236}">
                <a16:creationId xmlns:a16="http://schemas.microsoft.com/office/drawing/2014/main" id="{DE4E273E-27F5-48A2-8C89-493E5836A3F4}"/>
              </a:ext>
            </a:extLst>
          </p:cNvPr>
          <p:cNvSpPr txBox="1"/>
          <p:nvPr/>
        </p:nvSpPr>
        <p:spPr>
          <a:xfrm>
            <a:off x="3426780" y="1496611"/>
            <a:ext cx="6826928" cy="307777"/>
          </a:xfrm>
          <a:prstGeom prst="rect">
            <a:avLst/>
          </a:prstGeom>
          <a:noFill/>
        </p:spPr>
        <p:txBody>
          <a:bodyPr wrap="square" rtlCol="0">
            <a:spAutoFit/>
          </a:bodyPr>
          <a:lstStyle/>
          <a:p>
            <a:r>
              <a:rPr lang="en-US" sz="1400"/>
              <a:t>Position of particle after n time intervals.  Note this is a function of n random variables.</a:t>
            </a:r>
            <a:endParaRPr lang="en-US"/>
          </a:p>
        </p:txBody>
      </p:sp>
      <p:sp>
        <p:nvSpPr>
          <p:cNvPr id="43" name="TextBox 42">
            <a:extLst>
              <a:ext uri="{FF2B5EF4-FFF2-40B4-BE49-F238E27FC236}">
                <a16:creationId xmlns:a16="http://schemas.microsoft.com/office/drawing/2014/main" id="{5924AB27-EFEC-46AD-9BC8-9169125CC0C8}"/>
              </a:ext>
            </a:extLst>
          </p:cNvPr>
          <p:cNvSpPr txBox="1"/>
          <p:nvPr/>
        </p:nvSpPr>
        <p:spPr>
          <a:xfrm>
            <a:off x="3467273" y="1922122"/>
            <a:ext cx="7274708" cy="523220"/>
          </a:xfrm>
          <a:prstGeom prst="rect">
            <a:avLst/>
          </a:prstGeom>
          <a:noFill/>
        </p:spPr>
        <p:txBody>
          <a:bodyPr wrap="square" rtlCol="0">
            <a:spAutoFit/>
          </a:bodyPr>
          <a:lstStyle/>
          <a:p>
            <a:r>
              <a:rPr lang="en-US" sz="1400"/>
              <a:t>Statistical properties of the finite random hops.  Presume on average to be zero, with stated variance.  Sometimes also write </a:t>
            </a:r>
            <a:r>
              <a:rPr lang="el-GR" sz="1400"/>
              <a:t>σ</a:t>
            </a:r>
            <a:r>
              <a:rPr lang="en-US" sz="1400" baseline="30000"/>
              <a:t>2</a:t>
            </a:r>
            <a:r>
              <a:rPr lang="en-US" sz="1400"/>
              <a:t> = 2D</a:t>
            </a:r>
            <a:r>
              <a:rPr lang="el-GR" sz="1400"/>
              <a:t>τ</a:t>
            </a:r>
            <a:r>
              <a:rPr lang="en-US" sz="1400"/>
              <a:t>.  </a:t>
            </a:r>
            <a:endParaRPr lang="en-US" baseline="30000"/>
          </a:p>
        </p:txBody>
      </p:sp>
      <p:sp>
        <p:nvSpPr>
          <p:cNvPr id="44" name="TextBox 43">
            <a:extLst>
              <a:ext uri="{FF2B5EF4-FFF2-40B4-BE49-F238E27FC236}">
                <a16:creationId xmlns:a16="http://schemas.microsoft.com/office/drawing/2014/main" id="{8064DC97-220B-4076-BB32-30AA94CCB37E}"/>
              </a:ext>
            </a:extLst>
          </p:cNvPr>
          <p:cNvSpPr txBox="1"/>
          <p:nvPr/>
        </p:nvSpPr>
        <p:spPr>
          <a:xfrm>
            <a:off x="269916" y="2439599"/>
            <a:ext cx="9522154" cy="307777"/>
          </a:xfrm>
          <a:prstGeom prst="rect">
            <a:avLst/>
          </a:prstGeom>
          <a:noFill/>
        </p:spPr>
        <p:txBody>
          <a:bodyPr wrap="square">
            <a:spAutoFit/>
          </a:bodyPr>
          <a:lstStyle/>
          <a:p>
            <a:r>
              <a:rPr lang="en-US" sz="1400"/>
              <a:t>Our model is discrete, but it behooves us to go to continuum limit, </a:t>
            </a:r>
            <a:r>
              <a:rPr lang="el-GR" sz="1400"/>
              <a:t>τ</a:t>
            </a:r>
            <a:r>
              <a:rPr lang="en-US" sz="1400"/>
              <a:t> </a:t>
            </a:r>
            <a:r>
              <a:rPr lang="en-US" sz="1400">
                <a:sym typeface="Wingdings" panose="05000000000000000000" pitchFamily="2" charset="2"/>
              </a:rPr>
              <a:t> dt.  Then we have:</a:t>
            </a:r>
            <a:endParaRPr lang="en-US" sz="1400"/>
          </a:p>
        </p:txBody>
      </p:sp>
      <mc:AlternateContent xmlns:mc="http://schemas.openxmlformats.org/markup-compatibility/2006" xmlns:p14="http://schemas.microsoft.com/office/powerpoint/2010/main">
        <mc:Choice Requires="p14">
          <p:contentPart p14:bwMode="auto" r:id="rId19">
            <p14:nvContentPartPr>
              <p14:cNvPr id="45" name="Ink 44">
                <a:extLst>
                  <a:ext uri="{FF2B5EF4-FFF2-40B4-BE49-F238E27FC236}">
                    <a16:creationId xmlns:a16="http://schemas.microsoft.com/office/drawing/2014/main" id="{5EF6FE8E-FBF7-47A2-8403-5158D40F1E4A}"/>
                  </a:ext>
                </a:extLst>
              </p14:cNvPr>
              <p14:cNvContentPartPr/>
              <p14:nvPr/>
            </p14:nvContentPartPr>
            <p14:xfrm>
              <a:off x="1685918" y="3084540"/>
              <a:ext cx="1549800" cy="37080"/>
            </p14:xfrm>
          </p:contentPart>
        </mc:Choice>
        <mc:Fallback xmlns="">
          <p:pic>
            <p:nvPicPr>
              <p:cNvPr id="45" name="Ink 44">
                <a:extLst>
                  <a:ext uri="{FF2B5EF4-FFF2-40B4-BE49-F238E27FC236}">
                    <a16:creationId xmlns:a16="http://schemas.microsoft.com/office/drawing/2014/main" id="{5EF6FE8E-FBF7-47A2-8403-5158D40F1E4A}"/>
                  </a:ext>
                </a:extLst>
              </p:cNvPr>
              <p:cNvPicPr/>
              <p:nvPr/>
            </p:nvPicPr>
            <p:blipFill>
              <a:blip r:embed="rId16"/>
              <a:stretch>
                <a:fillRect/>
              </a:stretch>
            </p:blipFill>
            <p:spPr>
              <a:xfrm>
                <a:off x="1676918" y="3075540"/>
                <a:ext cx="1567440" cy="5472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46" name="Ink 45">
                <a:extLst>
                  <a:ext uri="{FF2B5EF4-FFF2-40B4-BE49-F238E27FC236}">
                    <a16:creationId xmlns:a16="http://schemas.microsoft.com/office/drawing/2014/main" id="{05EF5CC4-E699-4674-82FE-CA63BA52D0AB}"/>
                  </a:ext>
                </a:extLst>
              </p14:cNvPr>
              <p14:cNvContentPartPr/>
              <p14:nvPr/>
            </p14:nvContentPartPr>
            <p14:xfrm>
              <a:off x="3461753" y="3556006"/>
              <a:ext cx="532080" cy="360"/>
            </p14:xfrm>
          </p:contentPart>
        </mc:Choice>
        <mc:Fallback xmlns="">
          <p:pic>
            <p:nvPicPr>
              <p:cNvPr id="46" name="Ink 45">
                <a:extLst>
                  <a:ext uri="{FF2B5EF4-FFF2-40B4-BE49-F238E27FC236}">
                    <a16:creationId xmlns:a16="http://schemas.microsoft.com/office/drawing/2014/main" id="{05EF5CC4-E699-4674-82FE-CA63BA52D0AB}"/>
                  </a:ext>
                </a:extLst>
              </p:cNvPr>
              <p:cNvPicPr/>
              <p:nvPr/>
            </p:nvPicPr>
            <p:blipFill>
              <a:blip r:embed="rId18"/>
              <a:stretch>
                <a:fillRect/>
              </a:stretch>
            </p:blipFill>
            <p:spPr>
              <a:xfrm>
                <a:off x="3452753" y="3547006"/>
                <a:ext cx="549720" cy="18000"/>
              </a:xfrm>
              <a:prstGeom prst="rect">
                <a:avLst/>
              </a:prstGeom>
            </p:spPr>
          </p:pic>
        </mc:Fallback>
      </mc:AlternateContent>
      <p:sp>
        <p:nvSpPr>
          <p:cNvPr id="47" name="TextBox 46">
            <a:extLst>
              <a:ext uri="{FF2B5EF4-FFF2-40B4-BE49-F238E27FC236}">
                <a16:creationId xmlns:a16="http://schemas.microsoft.com/office/drawing/2014/main" id="{0CA3086D-AD18-47E1-B447-40C3694BFA05}"/>
              </a:ext>
            </a:extLst>
          </p:cNvPr>
          <p:cNvSpPr txBox="1"/>
          <p:nvPr/>
        </p:nvSpPr>
        <p:spPr>
          <a:xfrm>
            <a:off x="3417493" y="2914460"/>
            <a:ext cx="5034049" cy="307777"/>
          </a:xfrm>
          <a:prstGeom prst="rect">
            <a:avLst/>
          </a:prstGeom>
          <a:noFill/>
        </p:spPr>
        <p:txBody>
          <a:bodyPr wrap="square" rtlCol="0">
            <a:spAutoFit/>
          </a:bodyPr>
          <a:lstStyle/>
          <a:p>
            <a:r>
              <a:rPr lang="en-US" sz="1400"/>
              <a:t>Position of particle after time t (equal to n = t/dt time intervals).  </a:t>
            </a:r>
            <a:endParaRPr lang="en-US"/>
          </a:p>
        </p:txBody>
      </p:sp>
      <p:sp>
        <p:nvSpPr>
          <p:cNvPr id="48" name="TextBox 47">
            <a:extLst>
              <a:ext uri="{FF2B5EF4-FFF2-40B4-BE49-F238E27FC236}">
                <a16:creationId xmlns:a16="http://schemas.microsoft.com/office/drawing/2014/main" id="{4C6DE02A-713F-44EB-98C8-ACF358D7B461}"/>
              </a:ext>
            </a:extLst>
          </p:cNvPr>
          <p:cNvSpPr txBox="1"/>
          <p:nvPr/>
        </p:nvSpPr>
        <p:spPr>
          <a:xfrm>
            <a:off x="4070556" y="3323201"/>
            <a:ext cx="5233241" cy="954107"/>
          </a:xfrm>
          <a:prstGeom prst="rect">
            <a:avLst/>
          </a:prstGeom>
          <a:noFill/>
        </p:spPr>
        <p:txBody>
          <a:bodyPr wrap="square" rtlCol="0">
            <a:spAutoFit/>
          </a:bodyPr>
          <a:lstStyle/>
          <a:p>
            <a:r>
              <a:rPr lang="en-US" sz="1400"/>
              <a:t>Statistical properties of the differential random hops.  Presume average still zero, consistent with finite version above.  The variance must be proportional to dt now so that variance of X(t = </a:t>
            </a:r>
            <a:r>
              <a:rPr lang="el-GR" sz="1400"/>
              <a:t>Δ</a:t>
            </a:r>
            <a:r>
              <a:rPr lang="en-US" sz="1400"/>
              <a:t>t) matches finite version.  Often divide both sides by (dt)</a:t>
            </a:r>
            <a:r>
              <a:rPr lang="en-US" sz="1400" baseline="30000"/>
              <a:t>2</a:t>
            </a:r>
            <a:r>
              <a:rPr lang="en-US" sz="1400"/>
              <a:t>.  And say,</a:t>
            </a:r>
            <a:endParaRPr lang="en-US"/>
          </a:p>
        </p:txBody>
      </p:sp>
      <p:sp>
        <p:nvSpPr>
          <p:cNvPr id="49" name="TextBox 48">
            <a:extLst>
              <a:ext uri="{FF2B5EF4-FFF2-40B4-BE49-F238E27FC236}">
                <a16:creationId xmlns:a16="http://schemas.microsoft.com/office/drawing/2014/main" id="{A556484F-4D2D-45F6-8C53-4B4F78428173}"/>
              </a:ext>
            </a:extLst>
          </p:cNvPr>
          <p:cNvSpPr txBox="1"/>
          <p:nvPr/>
        </p:nvSpPr>
        <p:spPr>
          <a:xfrm>
            <a:off x="269916" y="3967465"/>
            <a:ext cx="2888920" cy="523220"/>
          </a:xfrm>
          <a:prstGeom prst="rect">
            <a:avLst/>
          </a:prstGeom>
          <a:noFill/>
        </p:spPr>
        <p:txBody>
          <a:bodyPr wrap="square" rtlCol="0">
            <a:spAutoFit/>
          </a:bodyPr>
          <a:lstStyle/>
          <a:p>
            <a:r>
              <a:rPr lang="en-US" sz="1400"/>
              <a:t>Can get probability distribution equation for P(x,t) = &lt;</a:t>
            </a:r>
            <a:r>
              <a:rPr lang="el-GR" sz="1400"/>
              <a:t>δ</a:t>
            </a:r>
            <a:r>
              <a:rPr lang="en-US" sz="1400"/>
              <a:t>(x-X(t))&gt;</a:t>
            </a:r>
          </a:p>
        </p:txBody>
      </p:sp>
      <p:sp>
        <p:nvSpPr>
          <p:cNvPr id="50" name="TextBox 49">
            <a:extLst>
              <a:ext uri="{FF2B5EF4-FFF2-40B4-BE49-F238E27FC236}">
                <a16:creationId xmlns:a16="http://schemas.microsoft.com/office/drawing/2014/main" id="{F7449877-7C18-4104-AD09-D9C912C9E642}"/>
              </a:ext>
            </a:extLst>
          </p:cNvPr>
          <p:cNvSpPr txBox="1"/>
          <p:nvPr/>
        </p:nvSpPr>
        <p:spPr>
          <a:xfrm>
            <a:off x="247157" y="6312194"/>
            <a:ext cx="1661182" cy="307777"/>
          </a:xfrm>
          <a:prstGeom prst="rect">
            <a:avLst/>
          </a:prstGeom>
          <a:noFill/>
        </p:spPr>
        <p:txBody>
          <a:bodyPr wrap="square" rtlCol="0">
            <a:spAutoFit/>
          </a:bodyPr>
          <a:lstStyle/>
          <a:p>
            <a:r>
              <a:rPr lang="en-US" sz="1400"/>
              <a:t>So our equation is:</a:t>
            </a:r>
          </a:p>
        </p:txBody>
      </p:sp>
      <p:sp>
        <p:nvSpPr>
          <p:cNvPr id="51" name="TextBox 50">
            <a:extLst>
              <a:ext uri="{FF2B5EF4-FFF2-40B4-BE49-F238E27FC236}">
                <a16:creationId xmlns:a16="http://schemas.microsoft.com/office/drawing/2014/main" id="{CF42AC0E-FA22-4080-B6C7-DBD15DADA9FC}"/>
              </a:ext>
            </a:extLst>
          </p:cNvPr>
          <p:cNvSpPr txBox="1"/>
          <p:nvPr/>
        </p:nvSpPr>
        <p:spPr>
          <a:xfrm>
            <a:off x="3780066" y="6312194"/>
            <a:ext cx="1661182" cy="307777"/>
          </a:xfrm>
          <a:prstGeom prst="rect">
            <a:avLst/>
          </a:prstGeom>
          <a:noFill/>
        </p:spPr>
        <p:txBody>
          <a:bodyPr wrap="square" rtlCol="0">
            <a:spAutoFit/>
          </a:bodyPr>
          <a:lstStyle/>
          <a:p>
            <a:r>
              <a:rPr lang="en-US" sz="1400"/>
              <a:t>And solution is:</a:t>
            </a:r>
          </a:p>
        </p:txBody>
      </p:sp>
    </p:spTree>
    <p:extLst>
      <p:ext uri="{BB962C8B-B14F-4D97-AF65-F5344CB8AC3E}">
        <p14:creationId xmlns:p14="http://schemas.microsoft.com/office/powerpoint/2010/main" val="229987863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470105" y="66157"/>
            <a:ext cx="6193604" cy="584775"/>
          </a:xfrm>
          <a:prstGeom prst="rect">
            <a:avLst/>
          </a:prstGeom>
          <a:noFill/>
        </p:spPr>
        <p:txBody>
          <a:bodyPr wrap="square" rtlCol="0">
            <a:spAutoFit/>
          </a:bodyPr>
          <a:lstStyle/>
          <a:p>
            <a:r>
              <a:rPr lang="en-US" sz="3200" b="1" u="sng"/>
              <a:t>Classical NESM (Brownian Motion)</a:t>
            </a:r>
          </a:p>
        </p:txBody>
      </p:sp>
      <p:sp>
        <p:nvSpPr>
          <p:cNvPr id="15" name="TextBox 14">
            <a:extLst>
              <a:ext uri="{FF2B5EF4-FFF2-40B4-BE49-F238E27FC236}">
                <a16:creationId xmlns:a16="http://schemas.microsoft.com/office/drawing/2014/main" id="{60F7F427-755B-4C9E-B461-E0079C927244}"/>
              </a:ext>
            </a:extLst>
          </p:cNvPr>
          <p:cNvSpPr txBox="1"/>
          <p:nvPr/>
        </p:nvSpPr>
        <p:spPr>
          <a:xfrm>
            <a:off x="296979" y="788740"/>
            <a:ext cx="10676251" cy="523220"/>
          </a:xfrm>
          <a:prstGeom prst="rect">
            <a:avLst/>
          </a:prstGeom>
          <a:noFill/>
        </p:spPr>
        <p:txBody>
          <a:bodyPr wrap="square">
            <a:spAutoFit/>
          </a:bodyPr>
          <a:lstStyle/>
          <a:p>
            <a:r>
              <a:rPr lang="en-US" sz="1400"/>
              <a:t>A more accurate modle is the </a:t>
            </a:r>
            <a:r>
              <a:rPr lang="en-US" sz="1400" b="1"/>
              <a:t>Langevin Model</a:t>
            </a:r>
            <a:r>
              <a:rPr lang="en-US" sz="1400"/>
              <a:t>.  In this model we </a:t>
            </a:r>
            <a:r>
              <a:rPr lang="en-US" sz="1400" i="1"/>
              <a:t>do</a:t>
            </a:r>
            <a:r>
              <a:rPr lang="en-US" sz="1400"/>
              <a:t> model the collisions.  We treat the momentum as a stochastic (random) variable.  Then N2L could be written as:</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a:extLst>
              <a:ext uri="{FF2B5EF4-FFF2-40B4-BE49-F238E27FC236}">
                <a16:creationId xmlns:a16="http://schemas.microsoft.com/office/drawing/2014/main" id="{3D17ABFB-8676-4A14-8CA1-03D89FA5648F}"/>
              </a:ext>
            </a:extLst>
          </p:cNvPr>
          <p:cNvGraphicFramePr>
            <a:graphicFrameLocks noChangeAspect="1"/>
          </p:cNvGraphicFramePr>
          <p:nvPr>
            <p:extLst>
              <p:ext uri="{D42A27DB-BD31-4B8C-83A1-F6EECF244321}">
                <p14:modId xmlns:p14="http://schemas.microsoft.com/office/powerpoint/2010/main" val="3379966155"/>
              </p:ext>
            </p:extLst>
          </p:nvPr>
        </p:nvGraphicFramePr>
        <p:xfrm>
          <a:off x="332032" y="1400747"/>
          <a:ext cx="2282825" cy="304800"/>
        </p:xfrm>
        <a:graphic>
          <a:graphicData uri="http://schemas.openxmlformats.org/presentationml/2006/ole">
            <mc:AlternateContent xmlns:mc="http://schemas.openxmlformats.org/markup-compatibility/2006">
              <mc:Choice xmlns:v="urn:schemas-microsoft-com:vml" Requires="v">
                <p:oleObj name="Equation" r:id="rId2" imgW="1701720" imgH="228600" progId="Equation.DSMT4">
                  <p:embed/>
                </p:oleObj>
              </mc:Choice>
              <mc:Fallback>
                <p:oleObj name="Equation" r:id="rId2" imgW="1701720" imgH="228600" progId="Equation.DSMT4">
                  <p:embed/>
                  <p:pic>
                    <p:nvPicPr>
                      <p:cNvPr id="4" name="Object 3">
                        <a:extLst>
                          <a:ext uri="{FF2B5EF4-FFF2-40B4-BE49-F238E27FC236}">
                            <a16:creationId xmlns:a16="http://schemas.microsoft.com/office/drawing/2014/main" id="{659C018A-6A94-4AB6-A97B-09122EF86667}"/>
                          </a:ext>
                        </a:extLst>
                      </p:cNvPr>
                      <p:cNvPicPr>
                        <a:picLocks noChangeAspect="1" noChangeArrowheads="1"/>
                      </p:cNvPicPr>
                      <p:nvPr/>
                    </p:nvPicPr>
                    <p:blipFill>
                      <a:blip r:embed="rId3"/>
                      <a:srcRect/>
                      <a:stretch>
                        <a:fillRect/>
                      </a:stretch>
                    </p:blipFill>
                    <p:spPr bwMode="auto">
                      <a:xfrm>
                        <a:off x="332032" y="1400747"/>
                        <a:ext cx="2282825" cy="304800"/>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7A641202-77E9-40D3-8C73-E6E5EA66D731}"/>
              </a:ext>
            </a:extLst>
          </p:cNvPr>
          <p:cNvGraphicFramePr>
            <a:graphicFrameLocks noChangeAspect="1"/>
          </p:cNvGraphicFramePr>
          <p:nvPr>
            <p:extLst>
              <p:ext uri="{D42A27DB-BD31-4B8C-83A1-F6EECF244321}">
                <p14:modId xmlns:p14="http://schemas.microsoft.com/office/powerpoint/2010/main" val="1168422721"/>
              </p:ext>
            </p:extLst>
          </p:nvPr>
        </p:nvGraphicFramePr>
        <p:xfrm>
          <a:off x="8190124" y="1235975"/>
          <a:ext cx="2087563" cy="654050"/>
        </p:xfrm>
        <a:graphic>
          <a:graphicData uri="http://schemas.openxmlformats.org/presentationml/2006/ole">
            <mc:AlternateContent xmlns:mc="http://schemas.openxmlformats.org/markup-compatibility/2006">
              <mc:Choice xmlns:v="urn:schemas-microsoft-com:vml" Requires="v">
                <p:oleObj name="Equation" r:id="rId4" imgW="1701720" imgH="533160" progId="Equation.DSMT4">
                  <p:embed/>
                </p:oleObj>
              </mc:Choice>
              <mc:Fallback>
                <p:oleObj name="Equation" r:id="rId4" imgW="1701720" imgH="533160" progId="Equation.DSMT4">
                  <p:embed/>
                  <p:pic>
                    <p:nvPicPr>
                      <p:cNvPr id="12" name="Object 11">
                        <a:extLst>
                          <a:ext uri="{FF2B5EF4-FFF2-40B4-BE49-F238E27FC236}">
                            <a16:creationId xmlns:a16="http://schemas.microsoft.com/office/drawing/2014/main" id="{784A5F14-E245-482D-AFF7-9E80AA3BDB4E}"/>
                          </a:ext>
                        </a:extLst>
                      </p:cNvPr>
                      <p:cNvPicPr>
                        <a:picLocks noChangeAspect="1" noChangeArrowheads="1"/>
                      </p:cNvPicPr>
                      <p:nvPr/>
                    </p:nvPicPr>
                    <p:blipFill>
                      <a:blip r:embed="rId5"/>
                      <a:srcRect/>
                      <a:stretch>
                        <a:fillRect/>
                      </a:stretch>
                    </p:blipFill>
                    <p:spPr bwMode="auto">
                      <a:xfrm>
                        <a:off x="8190124" y="1235975"/>
                        <a:ext cx="2087563" cy="654050"/>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6">
            <p14:nvContentPartPr>
              <p14:cNvPr id="5" name="Ink 4">
                <a:extLst>
                  <a:ext uri="{FF2B5EF4-FFF2-40B4-BE49-F238E27FC236}">
                    <a16:creationId xmlns:a16="http://schemas.microsoft.com/office/drawing/2014/main" id="{DDF20F9D-9E8B-4885-9D55-58DD66C488CE}"/>
                  </a:ext>
                </a:extLst>
              </p14:cNvPr>
              <p14:cNvContentPartPr/>
              <p14:nvPr/>
            </p14:nvContentPartPr>
            <p14:xfrm>
              <a:off x="2614857" y="1706216"/>
              <a:ext cx="663480" cy="394483"/>
            </p14:xfrm>
          </p:contentPart>
        </mc:Choice>
        <mc:Fallback xmlns="">
          <p:pic>
            <p:nvPicPr>
              <p:cNvPr id="5" name="Ink 4">
                <a:extLst>
                  <a:ext uri="{FF2B5EF4-FFF2-40B4-BE49-F238E27FC236}">
                    <a16:creationId xmlns:a16="http://schemas.microsoft.com/office/drawing/2014/main" id="{DDF20F9D-9E8B-4885-9D55-58DD66C488CE}"/>
                  </a:ext>
                </a:extLst>
              </p:cNvPr>
              <p:cNvPicPr/>
              <p:nvPr/>
            </p:nvPicPr>
            <p:blipFill>
              <a:blip r:embed="rId8"/>
              <a:stretch>
                <a:fillRect/>
              </a:stretch>
            </p:blipFill>
            <p:spPr>
              <a:xfrm>
                <a:off x="2605857" y="1697210"/>
                <a:ext cx="681120" cy="412136"/>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7" name="Ink 6">
                <a:extLst>
                  <a:ext uri="{FF2B5EF4-FFF2-40B4-BE49-F238E27FC236}">
                    <a16:creationId xmlns:a16="http://schemas.microsoft.com/office/drawing/2014/main" id="{EC313C57-B2BF-4D2D-9584-34E05477A39F}"/>
                  </a:ext>
                </a:extLst>
              </p14:cNvPr>
              <p14:cNvContentPartPr/>
              <p14:nvPr/>
            </p14:nvContentPartPr>
            <p14:xfrm>
              <a:off x="987610" y="1724968"/>
              <a:ext cx="317160" cy="361472"/>
            </p14:xfrm>
          </p:contentPart>
        </mc:Choice>
        <mc:Fallback xmlns="">
          <p:pic>
            <p:nvPicPr>
              <p:cNvPr id="7" name="Ink 6">
                <a:extLst>
                  <a:ext uri="{FF2B5EF4-FFF2-40B4-BE49-F238E27FC236}">
                    <a16:creationId xmlns:a16="http://schemas.microsoft.com/office/drawing/2014/main" id="{EC313C57-B2BF-4D2D-9584-34E05477A39F}"/>
                  </a:ext>
                </a:extLst>
              </p:cNvPr>
              <p:cNvPicPr/>
              <p:nvPr/>
            </p:nvPicPr>
            <p:blipFill>
              <a:blip r:embed="rId10"/>
              <a:stretch>
                <a:fillRect/>
              </a:stretch>
            </p:blipFill>
            <p:spPr>
              <a:xfrm>
                <a:off x="978610" y="1715976"/>
                <a:ext cx="334800" cy="379096"/>
              </a:xfrm>
              <a:prstGeom prst="rect">
                <a:avLst/>
              </a:prstGeom>
            </p:spPr>
          </p:pic>
        </mc:Fallback>
      </mc:AlternateContent>
      <p:sp>
        <p:nvSpPr>
          <p:cNvPr id="9" name="TextBox 8">
            <a:extLst>
              <a:ext uri="{FF2B5EF4-FFF2-40B4-BE49-F238E27FC236}">
                <a16:creationId xmlns:a16="http://schemas.microsoft.com/office/drawing/2014/main" id="{E0B5BB09-1E5E-4FB5-A5E8-8AE09DF7E4DF}"/>
              </a:ext>
            </a:extLst>
          </p:cNvPr>
          <p:cNvSpPr txBox="1"/>
          <p:nvPr/>
        </p:nvSpPr>
        <p:spPr>
          <a:xfrm>
            <a:off x="311268" y="2076036"/>
            <a:ext cx="2037848" cy="738664"/>
          </a:xfrm>
          <a:prstGeom prst="rect">
            <a:avLst/>
          </a:prstGeom>
          <a:noFill/>
        </p:spPr>
        <p:txBody>
          <a:bodyPr wrap="square" rtlCol="0">
            <a:spAutoFit/>
          </a:bodyPr>
          <a:lstStyle/>
          <a:p>
            <a:r>
              <a:rPr lang="en-US" sz="1400"/>
              <a:t>This term is non-random and comes from some external field.</a:t>
            </a:r>
          </a:p>
        </p:txBody>
      </p:sp>
      <p:sp>
        <p:nvSpPr>
          <p:cNvPr id="19" name="TextBox 18">
            <a:extLst>
              <a:ext uri="{FF2B5EF4-FFF2-40B4-BE49-F238E27FC236}">
                <a16:creationId xmlns:a16="http://schemas.microsoft.com/office/drawing/2014/main" id="{D14F1A6E-CE38-4FE6-8CEC-FE04CE6E6C09}"/>
              </a:ext>
            </a:extLst>
          </p:cNvPr>
          <p:cNvSpPr txBox="1"/>
          <p:nvPr/>
        </p:nvSpPr>
        <p:spPr>
          <a:xfrm>
            <a:off x="2834590" y="2086440"/>
            <a:ext cx="2276986" cy="738664"/>
          </a:xfrm>
          <a:prstGeom prst="rect">
            <a:avLst/>
          </a:prstGeom>
          <a:noFill/>
        </p:spPr>
        <p:txBody>
          <a:bodyPr wrap="square" rtlCol="0">
            <a:spAutoFit/>
          </a:bodyPr>
          <a:lstStyle/>
          <a:p>
            <a:r>
              <a:rPr lang="en-US" sz="1400"/>
              <a:t>This terms models impulse derived from collisions with other particles.</a:t>
            </a:r>
          </a:p>
        </p:txBody>
      </p:sp>
      <p:graphicFrame>
        <p:nvGraphicFramePr>
          <p:cNvPr id="21" name="Object 20">
            <a:extLst>
              <a:ext uri="{FF2B5EF4-FFF2-40B4-BE49-F238E27FC236}">
                <a16:creationId xmlns:a16="http://schemas.microsoft.com/office/drawing/2014/main" id="{4BD46620-7403-452A-93B8-9ADC8A130C52}"/>
              </a:ext>
            </a:extLst>
          </p:cNvPr>
          <p:cNvGraphicFramePr>
            <a:graphicFrameLocks noChangeAspect="1"/>
          </p:cNvGraphicFramePr>
          <p:nvPr>
            <p:extLst>
              <p:ext uri="{D42A27DB-BD31-4B8C-83A1-F6EECF244321}">
                <p14:modId xmlns:p14="http://schemas.microsoft.com/office/powerpoint/2010/main" val="3390777795"/>
              </p:ext>
            </p:extLst>
          </p:nvPr>
        </p:nvGraphicFramePr>
        <p:xfrm>
          <a:off x="359741" y="3320066"/>
          <a:ext cx="2436813" cy="523875"/>
        </p:xfrm>
        <a:graphic>
          <a:graphicData uri="http://schemas.openxmlformats.org/presentationml/2006/ole">
            <mc:AlternateContent xmlns:mc="http://schemas.openxmlformats.org/markup-compatibility/2006">
              <mc:Choice xmlns:v="urn:schemas-microsoft-com:vml" Requires="v">
                <p:oleObj name="Equation" r:id="rId11" imgW="1815840" imgH="393480" progId="Equation.DSMT4">
                  <p:embed/>
                </p:oleObj>
              </mc:Choice>
              <mc:Fallback>
                <p:oleObj name="Equation" r:id="rId11" imgW="1815840" imgH="393480" progId="Equation.DSMT4">
                  <p:embed/>
                  <p:pic>
                    <p:nvPicPr>
                      <p:cNvPr id="12" name="Object 11">
                        <a:extLst>
                          <a:ext uri="{FF2B5EF4-FFF2-40B4-BE49-F238E27FC236}">
                            <a16:creationId xmlns:a16="http://schemas.microsoft.com/office/drawing/2014/main" id="{3D17ABFB-8676-4A14-8CA1-03D89FA5648F}"/>
                          </a:ext>
                        </a:extLst>
                      </p:cNvPr>
                      <p:cNvPicPr>
                        <a:picLocks noChangeAspect="1" noChangeArrowheads="1"/>
                      </p:cNvPicPr>
                      <p:nvPr/>
                    </p:nvPicPr>
                    <p:blipFill>
                      <a:blip r:embed="rId12"/>
                      <a:srcRect/>
                      <a:stretch>
                        <a:fillRect/>
                      </a:stretch>
                    </p:blipFill>
                    <p:spPr bwMode="auto">
                      <a:xfrm>
                        <a:off x="359741" y="3320066"/>
                        <a:ext cx="2436813" cy="523875"/>
                      </a:xfrm>
                      <a:prstGeom prst="rect">
                        <a:avLst/>
                      </a:prstGeom>
                      <a:solidFill>
                        <a:srgbClr val="CCFFCC"/>
                      </a:solidFill>
                    </p:spPr>
                  </p:pic>
                </p:oleObj>
              </mc:Fallback>
            </mc:AlternateContent>
          </a:graphicData>
        </a:graphic>
      </p:graphicFrame>
      <p:graphicFrame>
        <p:nvGraphicFramePr>
          <p:cNvPr id="23" name="Object 22">
            <a:extLst>
              <a:ext uri="{FF2B5EF4-FFF2-40B4-BE49-F238E27FC236}">
                <a16:creationId xmlns:a16="http://schemas.microsoft.com/office/drawing/2014/main" id="{5B2FF31E-F2AA-4A02-A15D-E0299A241AD3}"/>
              </a:ext>
            </a:extLst>
          </p:cNvPr>
          <p:cNvGraphicFramePr>
            <a:graphicFrameLocks noChangeAspect="1"/>
          </p:cNvGraphicFramePr>
          <p:nvPr>
            <p:extLst>
              <p:ext uri="{D42A27DB-BD31-4B8C-83A1-F6EECF244321}">
                <p14:modId xmlns:p14="http://schemas.microsoft.com/office/powerpoint/2010/main" val="1662191375"/>
              </p:ext>
            </p:extLst>
          </p:nvPr>
        </p:nvGraphicFramePr>
        <p:xfrm>
          <a:off x="5003584" y="1332923"/>
          <a:ext cx="2505075" cy="523875"/>
        </p:xfrm>
        <a:graphic>
          <a:graphicData uri="http://schemas.openxmlformats.org/presentationml/2006/ole">
            <mc:AlternateContent xmlns:mc="http://schemas.openxmlformats.org/markup-compatibility/2006">
              <mc:Choice xmlns:v="urn:schemas-microsoft-com:vml" Requires="v">
                <p:oleObj name="Equation" r:id="rId13" imgW="1866600" imgH="393480" progId="Equation.DSMT4">
                  <p:embed/>
                </p:oleObj>
              </mc:Choice>
              <mc:Fallback>
                <p:oleObj name="Equation" r:id="rId13" imgW="1866600" imgH="393480" progId="Equation.DSMT4">
                  <p:embed/>
                  <p:pic>
                    <p:nvPicPr>
                      <p:cNvPr id="21" name="Object 20">
                        <a:extLst>
                          <a:ext uri="{FF2B5EF4-FFF2-40B4-BE49-F238E27FC236}">
                            <a16:creationId xmlns:a16="http://schemas.microsoft.com/office/drawing/2014/main" id="{4BD46620-7403-452A-93B8-9ADC8A130C52}"/>
                          </a:ext>
                        </a:extLst>
                      </p:cNvPr>
                      <p:cNvPicPr>
                        <a:picLocks noChangeAspect="1" noChangeArrowheads="1"/>
                      </p:cNvPicPr>
                      <p:nvPr/>
                    </p:nvPicPr>
                    <p:blipFill>
                      <a:blip r:embed="rId14"/>
                      <a:srcRect/>
                      <a:stretch>
                        <a:fillRect/>
                      </a:stretch>
                    </p:blipFill>
                    <p:spPr bwMode="auto">
                      <a:xfrm>
                        <a:off x="5003584" y="1332923"/>
                        <a:ext cx="2505075" cy="5238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16" name="Ink 15">
                <a:extLst>
                  <a:ext uri="{FF2B5EF4-FFF2-40B4-BE49-F238E27FC236}">
                    <a16:creationId xmlns:a16="http://schemas.microsoft.com/office/drawing/2014/main" id="{E04E2F09-02CF-4CD5-AD6A-8DC03A6481D1}"/>
                  </a:ext>
                </a:extLst>
              </p14:cNvPr>
              <p14:cNvContentPartPr/>
              <p14:nvPr/>
            </p14:nvContentPartPr>
            <p14:xfrm>
              <a:off x="4276672" y="1832035"/>
              <a:ext cx="691560" cy="268664"/>
            </p14:xfrm>
          </p:contentPart>
        </mc:Choice>
        <mc:Fallback xmlns="">
          <p:pic>
            <p:nvPicPr>
              <p:cNvPr id="16" name="Ink 15">
                <a:extLst>
                  <a:ext uri="{FF2B5EF4-FFF2-40B4-BE49-F238E27FC236}">
                    <a16:creationId xmlns:a16="http://schemas.microsoft.com/office/drawing/2014/main" id="{E04E2F09-02CF-4CD5-AD6A-8DC03A6481D1}"/>
                  </a:ext>
                </a:extLst>
              </p:cNvPr>
              <p:cNvPicPr/>
              <p:nvPr/>
            </p:nvPicPr>
            <p:blipFill>
              <a:blip r:embed="rId16"/>
              <a:stretch>
                <a:fillRect/>
              </a:stretch>
            </p:blipFill>
            <p:spPr>
              <a:xfrm>
                <a:off x="4267672" y="1823032"/>
                <a:ext cx="709200" cy="286311"/>
              </a:xfrm>
              <a:prstGeom prst="rect">
                <a:avLst/>
              </a:prstGeom>
            </p:spPr>
          </p:pic>
        </mc:Fallback>
      </mc:AlternateContent>
      <p:sp>
        <p:nvSpPr>
          <p:cNvPr id="24" name="TextBox 23">
            <a:extLst>
              <a:ext uri="{FF2B5EF4-FFF2-40B4-BE49-F238E27FC236}">
                <a16:creationId xmlns:a16="http://schemas.microsoft.com/office/drawing/2014/main" id="{8D936AFB-A80D-4506-BFAB-EB31E13D95B3}"/>
              </a:ext>
            </a:extLst>
          </p:cNvPr>
          <p:cNvSpPr txBox="1"/>
          <p:nvPr/>
        </p:nvSpPr>
        <p:spPr>
          <a:xfrm>
            <a:off x="5290982" y="2016727"/>
            <a:ext cx="6445477" cy="954107"/>
          </a:xfrm>
          <a:prstGeom prst="rect">
            <a:avLst/>
          </a:prstGeom>
          <a:noFill/>
        </p:spPr>
        <p:txBody>
          <a:bodyPr wrap="square" rtlCol="0">
            <a:spAutoFit/>
          </a:bodyPr>
          <a:lstStyle/>
          <a:p>
            <a:r>
              <a:rPr lang="en-US" sz="1400"/>
              <a:t>The random force has a bias against the direction of the momentum.  This kind of makes sense as a drag force, and in any event, must be there since we can see it in the similar RTA ODE for the momentum (couple slides ago).  Otherwise, the left over dW(t) impulse term is truly unbiased with average zero and ‘variance’ given above as well.  </a:t>
            </a:r>
          </a:p>
        </p:txBody>
      </p:sp>
      <p:sp>
        <p:nvSpPr>
          <p:cNvPr id="25" name="TextBox 24">
            <a:extLst>
              <a:ext uri="{FF2B5EF4-FFF2-40B4-BE49-F238E27FC236}">
                <a16:creationId xmlns:a16="http://schemas.microsoft.com/office/drawing/2014/main" id="{849D3D1B-9509-4EC1-B5C9-624872DDEAFE}"/>
              </a:ext>
            </a:extLst>
          </p:cNvPr>
          <p:cNvSpPr txBox="1"/>
          <p:nvPr/>
        </p:nvSpPr>
        <p:spPr>
          <a:xfrm>
            <a:off x="296979" y="2855851"/>
            <a:ext cx="4941015" cy="307777"/>
          </a:xfrm>
          <a:prstGeom prst="rect">
            <a:avLst/>
          </a:prstGeom>
          <a:noFill/>
        </p:spPr>
        <p:txBody>
          <a:bodyPr wrap="square">
            <a:spAutoFit/>
          </a:bodyPr>
          <a:lstStyle/>
          <a:p>
            <a:r>
              <a:rPr lang="en-US" sz="1400"/>
              <a:t>If divide both sides by dt, then we have, where w(t) = dW(t)/dt:</a:t>
            </a:r>
          </a:p>
        </p:txBody>
      </p:sp>
      <p:graphicFrame>
        <p:nvGraphicFramePr>
          <p:cNvPr id="26" name="Object 25">
            <a:extLst>
              <a:ext uri="{FF2B5EF4-FFF2-40B4-BE49-F238E27FC236}">
                <a16:creationId xmlns:a16="http://schemas.microsoft.com/office/drawing/2014/main" id="{A3E737A1-10EC-4E17-92E2-FCDF2066ABF1}"/>
              </a:ext>
            </a:extLst>
          </p:cNvPr>
          <p:cNvGraphicFramePr>
            <a:graphicFrameLocks noChangeAspect="1"/>
          </p:cNvGraphicFramePr>
          <p:nvPr>
            <p:extLst>
              <p:ext uri="{D42A27DB-BD31-4B8C-83A1-F6EECF244321}">
                <p14:modId xmlns:p14="http://schemas.microsoft.com/office/powerpoint/2010/main" val="2497059201"/>
              </p:ext>
            </p:extLst>
          </p:nvPr>
        </p:nvGraphicFramePr>
        <p:xfrm>
          <a:off x="3617336" y="3329591"/>
          <a:ext cx="4127500" cy="514350"/>
        </p:xfrm>
        <a:graphic>
          <a:graphicData uri="http://schemas.openxmlformats.org/presentationml/2006/ole">
            <mc:AlternateContent xmlns:mc="http://schemas.openxmlformats.org/markup-compatibility/2006">
              <mc:Choice xmlns:v="urn:schemas-microsoft-com:vml" Requires="v">
                <p:oleObj name="Equation" r:id="rId17" imgW="3365280" imgH="419040" progId="Equation.DSMT4">
                  <p:embed/>
                </p:oleObj>
              </mc:Choice>
              <mc:Fallback>
                <p:oleObj name="Equation" r:id="rId17" imgW="3365280" imgH="419040" progId="Equation.DSMT4">
                  <p:embed/>
                  <p:pic>
                    <p:nvPicPr>
                      <p:cNvPr id="6" name="Object 5">
                        <a:extLst>
                          <a:ext uri="{FF2B5EF4-FFF2-40B4-BE49-F238E27FC236}">
                            <a16:creationId xmlns:a16="http://schemas.microsoft.com/office/drawing/2014/main" id="{D70102ED-F12B-4025-B155-CD44259E451D}"/>
                          </a:ext>
                        </a:extLst>
                      </p:cNvPr>
                      <p:cNvPicPr>
                        <a:picLocks noChangeAspect="1" noChangeArrowheads="1"/>
                      </p:cNvPicPr>
                      <p:nvPr/>
                    </p:nvPicPr>
                    <p:blipFill>
                      <a:blip r:embed="rId18"/>
                      <a:srcRect/>
                      <a:stretch>
                        <a:fillRect/>
                      </a:stretch>
                    </p:blipFill>
                    <p:spPr bwMode="auto">
                      <a:xfrm>
                        <a:off x="3617336" y="3329591"/>
                        <a:ext cx="4127500" cy="514350"/>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C56E6F8A-5076-4F28-8A26-97EE01E47378}"/>
              </a:ext>
            </a:extLst>
          </p:cNvPr>
          <p:cNvGraphicFramePr>
            <a:graphicFrameLocks noChangeAspect="1"/>
          </p:cNvGraphicFramePr>
          <p:nvPr>
            <p:extLst>
              <p:ext uri="{D42A27DB-BD31-4B8C-83A1-F6EECF244321}">
                <p14:modId xmlns:p14="http://schemas.microsoft.com/office/powerpoint/2010/main" val="3572223565"/>
              </p:ext>
            </p:extLst>
          </p:nvPr>
        </p:nvGraphicFramePr>
        <p:xfrm>
          <a:off x="5061676" y="4442541"/>
          <a:ext cx="4952650" cy="590253"/>
        </p:xfrm>
        <a:graphic>
          <a:graphicData uri="http://schemas.openxmlformats.org/presentationml/2006/ole">
            <mc:AlternateContent xmlns:mc="http://schemas.openxmlformats.org/markup-compatibility/2006">
              <mc:Choice xmlns:v="urn:schemas-microsoft-com:vml" Requires="v">
                <p:oleObj name="Equation" r:id="rId19" imgW="4025900" imgH="482600" progId="Equation.DSMT4">
                  <p:embed/>
                </p:oleObj>
              </mc:Choice>
              <mc:Fallback>
                <p:oleObj name="Equation" r:id="rId19" imgW="4025900" imgH="482600" progId="Equation.DSMT4">
                  <p:embed/>
                  <p:pic>
                    <p:nvPicPr>
                      <p:cNvPr id="6" name="Object 5">
                        <a:extLst>
                          <a:ext uri="{FF2B5EF4-FFF2-40B4-BE49-F238E27FC236}">
                            <a16:creationId xmlns:a16="http://schemas.microsoft.com/office/drawing/2014/main" id="{87C86101-67E3-4CC4-8022-FFA8283F5803}"/>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061676" y="4442541"/>
                        <a:ext cx="4952650" cy="590253"/>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0D9466C7-B6DF-4701-99E7-C4D3E08B6407}"/>
              </a:ext>
            </a:extLst>
          </p:cNvPr>
          <p:cNvGraphicFramePr>
            <a:graphicFrameLocks noChangeAspect="1"/>
          </p:cNvGraphicFramePr>
          <p:nvPr>
            <p:extLst>
              <p:ext uri="{D42A27DB-BD31-4B8C-83A1-F6EECF244321}">
                <p14:modId xmlns:p14="http://schemas.microsoft.com/office/powerpoint/2010/main" val="4123822615"/>
              </p:ext>
            </p:extLst>
          </p:nvPr>
        </p:nvGraphicFramePr>
        <p:xfrm>
          <a:off x="362970" y="4444061"/>
          <a:ext cx="3341687" cy="615950"/>
        </p:xfrm>
        <a:graphic>
          <a:graphicData uri="http://schemas.openxmlformats.org/presentationml/2006/ole">
            <mc:AlternateContent xmlns:mc="http://schemas.openxmlformats.org/markup-compatibility/2006">
              <mc:Choice xmlns:v="urn:schemas-microsoft-com:vml" Requires="v">
                <p:oleObj name="Equation" r:id="rId21" imgW="2552400" imgH="469800" progId="Equation.DSMT4">
                  <p:embed/>
                </p:oleObj>
              </mc:Choice>
              <mc:Fallback>
                <p:oleObj name="Equation" r:id="rId21" imgW="2552400" imgH="469800" progId="Equation.DSMT4">
                  <p:embed/>
                  <p:pic>
                    <p:nvPicPr>
                      <p:cNvPr id="17" name="Object 16">
                        <a:extLst>
                          <a:ext uri="{FF2B5EF4-FFF2-40B4-BE49-F238E27FC236}">
                            <a16:creationId xmlns:a16="http://schemas.microsoft.com/office/drawing/2014/main" id="{F010DA1B-40A6-4EC3-ACD4-4799B316C6C2}"/>
                          </a:ext>
                        </a:extLst>
                      </p:cNvPr>
                      <p:cNvPicPr>
                        <a:picLocks noChangeAspect="1" noChangeArrowheads="1"/>
                      </p:cNvPicPr>
                      <p:nvPr/>
                    </p:nvPicPr>
                    <p:blipFill>
                      <a:blip r:embed="rId22"/>
                      <a:srcRect/>
                      <a:stretch>
                        <a:fillRect/>
                      </a:stretch>
                    </p:blipFill>
                    <p:spPr bwMode="auto">
                      <a:xfrm>
                        <a:off x="362970" y="4444061"/>
                        <a:ext cx="3341687" cy="615950"/>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2825AB53-88AF-4BF2-B0AD-791E5414C864}"/>
              </a:ext>
            </a:extLst>
          </p:cNvPr>
          <p:cNvSpPr txBox="1"/>
          <p:nvPr/>
        </p:nvSpPr>
        <p:spPr>
          <a:xfrm>
            <a:off x="288665" y="3923582"/>
            <a:ext cx="10951029" cy="523220"/>
          </a:xfrm>
          <a:prstGeom prst="rect">
            <a:avLst/>
          </a:prstGeom>
          <a:noFill/>
        </p:spPr>
        <p:txBody>
          <a:bodyPr wrap="square">
            <a:spAutoFit/>
          </a:bodyPr>
          <a:lstStyle/>
          <a:p>
            <a:r>
              <a:rPr lang="en-US" sz="1400"/>
              <a:t>We can solve this stochastic differential equation.  Since it’s a Stratonovich type, we can basically just treat w(t) like it were a deterministic variable from good old fashioned ODE and solve (</a:t>
            </a:r>
            <a:r>
              <a:rPr lang="el-GR" sz="1400"/>
              <a:t>γ</a:t>
            </a:r>
            <a:r>
              <a:rPr lang="en-US" sz="1400"/>
              <a:t> = 1/</a:t>
            </a:r>
            <a:r>
              <a:rPr lang="el-GR" sz="1400"/>
              <a:t>τ</a:t>
            </a:r>
            <a:r>
              <a:rPr lang="en-US" sz="1400"/>
              <a:t>).  So, treating F as constant, for sake of discussion, we have:</a:t>
            </a:r>
          </a:p>
        </p:txBody>
      </p:sp>
      <mc:AlternateContent xmlns:mc="http://schemas.openxmlformats.org/markup-compatibility/2006" xmlns:p14="http://schemas.microsoft.com/office/powerpoint/2010/main">
        <mc:Choice Requires="p14">
          <p:contentPart p14:bwMode="auto" r:id="rId23">
            <p14:nvContentPartPr>
              <p14:cNvPr id="3" name="Ink 2">
                <a:extLst>
                  <a:ext uri="{FF2B5EF4-FFF2-40B4-BE49-F238E27FC236}">
                    <a16:creationId xmlns:a16="http://schemas.microsoft.com/office/drawing/2014/main" id="{F85C78A5-4163-4B44-8ECC-FBAA62827DD0}"/>
                  </a:ext>
                </a:extLst>
              </p14:cNvPr>
              <p14:cNvContentPartPr/>
              <p14:nvPr/>
            </p14:nvContentPartPr>
            <p14:xfrm>
              <a:off x="4025300" y="4675896"/>
              <a:ext cx="495000" cy="152280"/>
            </p14:xfrm>
          </p:contentPart>
        </mc:Choice>
        <mc:Fallback xmlns="">
          <p:pic>
            <p:nvPicPr>
              <p:cNvPr id="3" name="Ink 2">
                <a:extLst>
                  <a:ext uri="{FF2B5EF4-FFF2-40B4-BE49-F238E27FC236}">
                    <a16:creationId xmlns:a16="http://schemas.microsoft.com/office/drawing/2014/main" id="{F85C78A5-4163-4B44-8ECC-FBAA62827DD0}"/>
                  </a:ext>
                </a:extLst>
              </p:cNvPr>
              <p:cNvPicPr/>
              <p:nvPr/>
            </p:nvPicPr>
            <p:blipFill>
              <a:blip r:embed="rId24"/>
              <a:stretch>
                <a:fillRect/>
              </a:stretch>
            </p:blipFill>
            <p:spPr>
              <a:xfrm>
                <a:off x="4016300" y="4667256"/>
                <a:ext cx="512640" cy="169920"/>
              </a:xfrm>
              <a:prstGeom prst="rect">
                <a:avLst/>
              </a:prstGeom>
            </p:spPr>
          </p:pic>
        </mc:Fallback>
      </mc:AlternateContent>
      <p:graphicFrame>
        <p:nvGraphicFramePr>
          <p:cNvPr id="22" name="Object 21">
            <a:extLst>
              <a:ext uri="{FF2B5EF4-FFF2-40B4-BE49-F238E27FC236}">
                <a16:creationId xmlns:a16="http://schemas.microsoft.com/office/drawing/2014/main" id="{D958CC53-47DE-4AE1-9EF2-E87A0731889F}"/>
              </a:ext>
            </a:extLst>
          </p:cNvPr>
          <p:cNvGraphicFramePr>
            <a:graphicFrameLocks noChangeAspect="1"/>
          </p:cNvGraphicFramePr>
          <p:nvPr>
            <p:extLst>
              <p:ext uri="{D42A27DB-BD31-4B8C-83A1-F6EECF244321}">
                <p14:modId xmlns:p14="http://schemas.microsoft.com/office/powerpoint/2010/main" val="2932229906"/>
              </p:ext>
            </p:extLst>
          </p:nvPr>
        </p:nvGraphicFramePr>
        <p:xfrm>
          <a:off x="8938225" y="5818820"/>
          <a:ext cx="928687" cy="465137"/>
        </p:xfrm>
        <a:graphic>
          <a:graphicData uri="http://schemas.openxmlformats.org/presentationml/2006/ole">
            <mc:AlternateContent xmlns:mc="http://schemas.openxmlformats.org/markup-compatibility/2006">
              <mc:Choice xmlns:v="urn:schemas-microsoft-com:vml" Requires="v">
                <p:oleObj name="Equation" r:id="rId25" imgW="838080" imgH="419040" progId="Equation.DSMT4">
                  <p:embed/>
                </p:oleObj>
              </mc:Choice>
              <mc:Fallback>
                <p:oleObj name="Equation" r:id="rId25" imgW="838080" imgH="419040" progId="Equation.DSMT4">
                  <p:embed/>
                  <p:pic>
                    <p:nvPicPr>
                      <p:cNvPr id="20" name="Object 19">
                        <a:extLst>
                          <a:ext uri="{FF2B5EF4-FFF2-40B4-BE49-F238E27FC236}">
                            <a16:creationId xmlns:a16="http://schemas.microsoft.com/office/drawing/2014/main" id="{0AF6BDE2-94DF-438A-8E42-D782EA20256C}"/>
                          </a:ext>
                        </a:extLst>
                      </p:cNvPr>
                      <p:cNvPicPr>
                        <a:picLocks noChangeAspect="1" noChangeArrowheads="1"/>
                      </p:cNvPicPr>
                      <p:nvPr/>
                    </p:nvPicPr>
                    <p:blipFill>
                      <a:blip r:embed="rId26"/>
                      <a:srcRect/>
                      <a:stretch>
                        <a:fillRect/>
                      </a:stretch>
                    </p:blipFill>
                    <p:spPr bwMode="auto">
                      <a:xfrm>
                        <a:off x="8938225" y="5818820"/>
                        <a:ext cx="928687" cy="465137"/>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4A56B6A0-66E5-4B37-A672-E608561B91F9}"/>
              </a:ext>
            </a:extLst>
          </p:cNvPr>
          <p:cNvSpPr txBox="1"/>
          <p:nvPr/>
        </p:nvSpPr>
        <p:spPr>
          <a:xfrm>
            <a:off x="280300" y="5129815"/>
            <a:ext cx="11136649" cy="523220"/>
          </a:xfrm>
          <a:prstGeom prst="rect">
            <a:avLst/>
          </a:prstGeom>
          <a:noFill/>
        </p:spPr>
        <p:txBody>
          <a:bodyPr wrap="square" rtlCol="0">
            <a:spAutoFit/>
          </a:bodyPr>
          <a:lstStyle/>
          <a:p>
            <a:r>
              <a:rPr lang="en-US" sz="1400"/>
              <a:t>So p(t) is basically a weighted sum of independent Gaussian variables dW(t), and we can infer its probability distribution (assuming constant force..) as being just a Gaussian with mean and variance of the variable </a:t>
            </a:r>
            <a:r>
              <a:rPr lang="en-US" sz="1400" b="1"/>
              <a:t>p</a:t>
            </a:r>
            <a:r>
              <a:rPr lang="en-US" sz="1400"/>
              <a:t>(t).</a:t>
            </a:r>
          </a:p>
        </p:txBody>
      </p:sp>
      <p:graphicFrame>
        <p:nvGraphicFramePr>
          <p:cNvPr id="28" name="Object 27">
            <a:extLst>
              <a:ext uri="{FF2B5EF4-FFF2-40B4-BE49-F238E27FC236}">
                <a16:creationId xmlns:a16="http://schemas.microsoft.com/office/drawing/2014/main" id="{69475A77-C539-4FC1-A4EA-8530FEB3FCC0}"/>
              </a:ext>
            </a:extLst>
          </p:cNvPr>
          <p:cNvGraphicFramePr>
            <a:graphicFrameLocks noChangeAspect="1"/>
          </p:cNvGraphicFramePr>
          <p:nvPr>
            <p:extLst>
              <p:ext uri="{D42A27DB-BD31-4B8C-83A1-F6EECF244321}">
                <p14:modId xmlns:p14="http://schemas.microsoft.com/office/powerpoint/2010/main" val="3167008483"/>
              </p:ext>
            </p:extLst>
          </p:nvPr>
        </p:nvGraphicFramePr>
        <p:xfrm>
          <a:off x="428797" y="5634484"/>
          <a:ext cx="4318851" cy="1149801"/>
        </p:xfrm>
        <a:graphic>
          <a:graphicData uri="http://schemas.openxmlformats.org/presentationml/2006/ole">
            <mc:AlternateContent xmlns:mc="http://schemas.openxmlformats.org/markup-compatibility/2006">
              <mc:Choice xmlns:v="urn:schemas-microsoft-com:vml" Requires="v">
                <p:oleObj name="Equation" r:id="rId27" imgW="3860800" imgH="1028700" progId="Equation.DSMT4">
                  <p:embed/>
                </p:oleObj>
              </mc:Choice>
              <mc:Fallback>
                <p:oleObj name="Equation" r:id="rId27" imgW="3860800" imgH="1028700" progId="Equation.DSMT4">
                  <p:embed/>
                  <p:pic>
                    <p:nvPicPr>
                      <p:cNvPr id="22" name="Object 21">
                        <a:extLst>
                          <a:ext uri="{FF2B5EF4-FFF2-40B4-BE49-F238E27FC236}">
                            <a16:creationId xmlns:a16="http://schemas.microsoft.com/office/drawing/2014/main" id="{0FFCC354-E375-4510-B986-92661B9DFCA0}"/>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428797" y="5634484"/>
                        <a:ext cx="4318851" cy="1149801"/>
                      </a:xfrm>
                      <a:prstGeom prst="rect">
                        <a:avLst/>
                      </a:prstGeom>
                      <a:noFill/>
                    </p:spPr>
                  </p:pic>
                </p:oleObj>
              </mc:Fallback>
            </mc:AlternateContent>
          </a:graphicData>
        </a:graphic>
      </p:graphicFrame>
      <p:sp>
        <p:nvSpPr>
          <p:cNvPr id="29" name="TextBox 28">
            <a:extLst>
              <a:ext uri="{FF2B5EF4-FFF2-40B4-BE49-F238E27FC236}">
                <a16:creationId xmlns:a16="http://schemas.microsoft.com/office/drawing/2014/main" id="{6CC3AB8A-B77F-4615-940B-BBD8EA40366B}"/>
              </a:ext>
            </a:extLst>
          </p:cNvPr>
          <p:cNvSpPr txBox="1"/>
          <p:nvPr/>
        </p:nvSpPr>
        <p:spPr>
          <a:xfrm>
            <a:off x="5517143" y="5690453"/>
            <a:ext cx="3213716" cy="738664"/>
          </a:xfrm>
          <a:prstGeom prst="rect">
            <a:avLst/>
          </a:prstGeom>
          <a:noFill/>
        </p:spPr>
        <p:txBody>
          <a:bodyPr wrap="square" rtlCol="0">
            <a:spAutoFit/>
          </a:bodyPr>
          <a:lstStyle/>
          <a:p>
            <a:r>
              <a:rPr lang="en-US" sz="1400"/>
              <a:t>Since this should go to the Maxwell-Boltzman distribution eventually, we can see that we must have that:</a:t>
            </a:r>
          </a:p>
        </p:txBody>
      </p:sp>
      <p:grpSp>
        <p:nvGrpSpPr>
          <p:cNvPr id="30" name="Group 29">
            <a:extLst>
              <a:ext uri="{FF2B5EF4-FFF2-40B4-BE49-F238E27FC236}">
                <a16:creationId xmlns:a16="http://schemas.microsoft.com/office/drawing/2014/main" id="{35DB8B61-29E3-43D7-A962-29519084106C}"/>
              </a:ext>
            </a:extLst>
          </p:cNvPr>
          <p:cNvGrpSpPr/>
          <p:nvPr/>
        </p:nvGrpSpPr>
        <p:grpSpPr>
          <a:xfrm>
            <a:off x="3500417" y="6150885"/>
            <a:ext cx="1809360" cy="526320"/>
            <a:chOff x="3597805" y="2119708"/>
            <a:chExt cx="1809360" cy="526320"/>
          </a:xfrm>
        </p:grpSpPr>
        <mc:AlternateContent xmlns:mc="http://schemas.openxmlformats.org/markup-compatibility/2006" xmlns:p14="http://schemas.microsoft.com/office/powerpoint/2010/main">
          <mc:Choice Requires="p14">
            <p:contentPart p14:bwMode="auto" r:id="rId29">
              <p14:nvContentPartPr>
                <p14:cNvPr id="31" name="Ink 30">
                  <a:extLst>
                    <a:ext uri="{FF2B5EF4-FFF2-40B4-BE49-F238E27FC236}">
                      <a16:creationId xmlns:a16="http://schemas.microsoft.com/office/drawing/2014/main" id="{EC75A328-9BFC-470C-A095-09505BB05B97}"/>
                    </a:ext>
                  </a:extLst>
                </p14:cNvPr>
                <p14:cNvContentPartPr/>
                <p14:nvPr/>
              </p14:nvContentPartPr>
              <p14:xfrm>
                <a:off x="3597805" y="2217268"/>
                <a:ext cx="523080" cy="428760"/>
              </p14:xfrm>
            </p:contentPart>
          </mc:Choice>
          <mc:Fallback xmlns="">
            <p:pic>
              <p:nvPicPr>
                <p:cNvPr id="31" name="Ink 30">
                  <a:extLst>
                    <a:ext uri="{FF2B5EF4-FFF2-40B4-BE49-F238E27FC236}">
                      <a16:creationId xmlns:a16="http://schemas.microsoft.com/office/drawing/2014/main" id="{EC75A328-9BFC-470C-A095-09505BB05B97}"/>
                    </a:ext>
                  </a:extLst>
                </p:cNvPr>
                <p:cNvPicPr/>
                <p:nvPr/>
              </p:nvPicPr>
              <p:blipFill>
                <a:blip r:embed="rId30"/>
                <a:stretch>
                  <a:fillRect/>
                </a:stretch>
              </p:blipFill>
              <p:spPr>
                <a:xfrm>
                  <a:off x="3589165" y="2208628"/>
                  <a:ext cx="540720" cy="44640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32" name="Ink 31">
                  <a:extLst>
                    <a:ext uri="{FF2B5EF4-FFF2-40B4-BE49-F238E27FC236}">
                      <a16:creationId xmlns:a16="http://schemas.microsoft.com/office/drawing/2014/main" id="{1F5ED896-58D3-4A7D-98DF-A7B0A5F28872}"/>
                    </a:ext>
                  </a:extLst>
                </p14:cNvPr>
                <p14:cNvContentPartPr/>
                <p14:nvPr/>
              </p14:nvContentPartPr>
              <p14:xfrm>
                <a:off x="4101445" y="2119708"/>
                <a:ext cx="1305720" cy="446040"/>
              </p14:xfrm>
            </p:contentPart>
          </mc:Choice>
          <mc:Fallback xmlns="">
            <p:pic>
              <p:nvPicPr>
                <p:cNvPr id="32" name="Ink 31">
                  <a:extLst>
                    <a:ext uri="{FF2B5EF4-FFF2-40B4-BE49-F238E27FC236}">
                      <a16:creationId xmlns:a16="http://schemas.microsoft.com/office/drawing/2014/main" id="{1F5ED896-58D3-4A7D-98DF-A7B0A5F28872}"/>
                    </a:ext>
                  </a:extLst>
                </p:cNvPr>
                <p:cNvPicPr/>
                <p:nvPr/>
              </p:nvPicPr>
              <p:blipFill>
                <a:blip r:embed="rId32"/>
                <a:stretch>
                  <a:fillRect/>
                </a:stretch>
              </p:blipFill>
              <p:spPr>
                <a:xfrm>
                  <a:off x="4092445" y="2111068"/>
                  <a:ext cx="1323360" cy="463680"/>
                </a:xfrm>
                <a:prstGeom prst="rect">
                  <a:avLst/>
                </a:prstGeom>
              </p:spPr>
            </p:pic>
          </mc:Fallback>
        </mc:AlternateContent>
      </p:grpSp>
      <p:graphicFrame>
        <p:nvGraphicFramePr>
          <p:cNvPr id="33" name="Object 32">
            <a:extLst>
              <a:ext uri="{FF2B5EF4-FFF2-40B4-BE49-F238E27FC236}">
                <a16:creationId xmlns:a16="http://schemas.microsoft.com/office/drawing/2014/main" id="{E420B812-F16E-4B5A-8FFE-37625F0140F5}"/>
              </a:ext>
            </a:extLst>
          </p:cNvPr>
          <p:cNvGraphicFramePr>
            <a:graphicFrameLocks noChangeAspect="1"/>
          </p:cNvGraphicFramePr>
          <p:nvPr>
            <p:extLst>
              <p:ext uri="{D42A27DB-BD31-4B8C-83A1-F6EECF244321}">
                <p14:modId xmlns:p14="http://schemas.microsoft.com/office/powerpoint/2010/main" val="1448462739"/>
              </p:ext>
            </p:extLst>
          </p:nvPr>
        </p:nvGraphicFramePr>
        <p:xfrm>
          <a:off x="9979025" y="5827713"/>
          <a:ext cx="1082675" cy="465137"/>
        </p:xfrm>
        <a:graphic>
          <a:graphicData uri="http://schemas.openxmlformats.org/presentationml/2006/ole">
            <mc:AlternateContent xmlns:mc="http://schemas.openxmlformats.org/markup-compatibility/2006">
              <mc:Choice xmlns:v="urn:schemas-microsoft-com:vml" Requires="v">
                <p:oleObj name="Equation" r:id="rId33" imgW="977760" imgH="419040" progId="Equation.DSMT4">
                  <p:embed/>
                </p:oleObj>
              </mc:Choice>
              <mc:Fallback>
                <p:oleObj name="Equation" r:id="rId33" imgW="977760" imgH="419040" progId="Equation.DSMT4">
                  <p:embed/>
                  <p:pic>
                    <p:nvPicPr>
                      <p:cNvPr id="22" name="Object 21">
                        <a:extLst>
                          <a:ext uri="{FF2B5EF4-FFF2-40B4-BE49-F238E27FC236}">
                            <a16:creationId xmlns:a16="http://schemas.microsoft.com/office/drawing/2014/main" id="{D958CC53-47DE-4AE1-9EF2-E87A0731889F}"/>
                          </a:ext>
                        </a:extLst>
                      </p:cNvPr>
                      <p:cNvPicPr>
                        <a:picLocks noChangeAspect="1" noChangeArrowheads="1"/>
                      </p:cNvPicPr>
                      <p:nvPr/>
                    </p:nvPicPr>
                    <p:blipFill>
                      <a:blip r:embed="rId34"/>
                      <a:srcRect/>
                      <a:stretch>
                        <a:fillRect/>
                      </a:stretch>
                    </p:blipFill>
                    <p:spPr bwMode="auto">
                      <a:xfrm>
                        <a:off x="9979025" y="5827713"/>
                        <a:ext cx="1082675" cy="465137"/>
                      </a:xfrm>
                      <a:prstGeom prst="rect">
                        <a:avLst/>
                      </a:prstGeom>
                      <a:noFill/>
                      <a:ln>
                        <a:solidFill>
                          <a:schemeClr val="accent1"/>
                        </a:solidFill>
                      </a:ln>
                    </p:spPr>
                  </p:pic>
                </p:oleObj>
              </mc:Fallback>
            </mc:AlternateContent>
          </a:graphicData>
        </a:graphic>
      </p:graphicFrame>
    </p:spTree>
    <p:extLst>
      <p:ext uri="{BB962C8B-B14F-4D97-AF65-F5344CB8AC3E}">
        <p14:creationId xmlns:p14="http://schemas.microsoft.com/office/powerpoint/2010/main" val="36931508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3308808" y="150508"/>
            <a:ext cx="4619134" cy="516590"/>
          </a:xfrm>
        </p:spPr>
        <p:txBody>
          <a:bodyPr>
            <a:normAutofit fontScale="90000"/>
          </a:bodyPr>
          <a:lstStyle/>
          <a:p>
            <a:r>
              <a:rPr lang="en-US" sz="3200" b="1" u="sng">
                <a:latin typeface="+mn-lt"/>
              </a:rPr>
              <a:t>Ideal Gas</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274948" y="1009254"/>
            <a:ext cx="4375986" cy="584775"/>
          </a:xfrm>
          <a:prstGeom prst="rect">
            <a:avLst/>
          </a:prstGeom>
          <a:noFill/>
        </p:spPr>
        <p:txBody>
          <a:bodyPr wrap="square" rtlCol="0">
            <a:spAutoFit/>
          </a:bodyPr>
          <a:lstStyle/>
          <a:p>
            <a:r>
              <a:rPr lang="en-US" b="1"/>
              <a:t>Classical ideal gas</a:t>
            </a:r>
            <a:endParaRPr lang="en-US"/>
          </a:p>
          <a:p>
            <a:r>
              <a:rPr lang="en-US" sz="1400"/>
              <a:t>Now let’s do that.  So the energy is given by:</a:t>
            </a:r>
          </a:p>
        </p:txBody>
      </p:sp>
      <p:graphicFrame>
        <p:nvGraphicFramePr>
          <p:cNvPr id="9" name="Object 8">
            <a:extLst>
              <a:ext uri="{FF2B5EF4-FFF2-40B4-BE49-F238E27FC236}">
                <a16:creationId xmlns:a16="http://schemas.microsoft.com/office/drawing/2014/main" id="{B3D04B51-8C34-46A2-B11E-51A4E6B38655}"/>
              </a:ext>
            </a:extLst>
          </p:cNvPr>
          <p:cNvGraphicFramePr>
            <a:graphicFrameLocks noChangeAspect="1"/>
          </p:cNvGraphicFramePr>
          <p:nvPr>
            <p:extLst>
              <p:ext uri="{D42A27DB-BD31-4B8C-83A1-F6EECF244321}">
                <p14:modId xmlns:p14="http://schemas.microsoft.com/office/powerpoint/2010/main" val="3777225324"/>
              </p:ext>
            </p:extLst>
          </p:nvPr>
        </p:nvGraphicFramePr>
        <p:xfrm>
          <a:off x="351965" y="1708454"/>
          <a:ext cx="916998" cy="564408"/>
        </p:xfrm>
        <a:graphic>
          <a:graphicData uri="http://schemas.openxmlformats.org/presentationml/2006/ole">
            <mc:AlternateContent xmlns:mc="http://schemas.openxmlformats.org/markup-compatibility/2006">
              <mc:Choice xmlns:v="urn:schemas-microsoft-com:vml" Requires="v">
                <p:oleObj name="Equation" r:id="rId2" imgW="736560" imgH="444240" progId="Equation.DSMT4">
                  <p:embed/>
                </p:oleObj>
              </mc:Choice>
              <mc:Fallback>
                <p:oleObj name="Equation" r:id="rId2" imgW="736560" imgH="444240" progId="Equation.DSMT4">
                  <p:embed/>
                  <p:pic>
                    <p:nvPicPr>
                      <p:cNvPr id="9" name="Object 8">
                        <a:extLst>
                          <a:ext uri="{FF2B5EF4-FFF2-40B4-BE49-F238E27FC236}">
                            <a16:creationId xmlns:a16="http://schemas.microsoft.com/office/drawing/2014/main" id="{B3D04B51-8C34-46A2-B11E-51A4E6B38655}"/>
                          </a:ext>
                        </a:extLst>
                      </p:cNvPr>
                      <p:cNvPicPr>
                        <a:picLocks noChangeAspect="1" noChangeArrowheads="1"/>
                      </p:cNvPicPr>
                      <p:nvPr/>
                    </p:nvPicPr>
                    <p:blipFill>
                      <a:blip r:embed="rId3"/>
                      <a:srcRect/>
                      <a:stretch>
                        <a:fillRect/>
                      </a:stretch>
                    </p:blipFill>
                    <p:spPr bwMode="auto">
                      <a:xfrm>
                        <a:off x="351965" y="1708454"/>
                        <a:ext cx="916998" cy="564408"/>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5549E1A2-C534-4261-878C-7518C3E735C5}"/>
              </a:ext>
            </a:extLst>
          </p:cNvPr>
          <p:cNvGraphicFramePr>
            <a:graphicFrameLocks noChangeAspect="1"/>
          </p:cNvGraphicFramePr>
          <p:nvPr>
            <p:extLst>
              <p:ext uri="{D42A27DB-BD31-4B8C-83A1-F6EECF244321}">
                <p14:modId xmlns:p14="http://schemas.microsoft.com/office/powerpoint/2010/main" val="1376256589"/>
              </p:ext>
            </p:extLst>
          </p:nvPr>
        </p:nvGraphicFramePr>
        <p:xfrm>
          <a:off x="265113" y="4173538"/>
          <a:ext cx="1978025" cy="773112"/>
        </p:xfrm>
        <a:graphic>
          <a:graphicData uri="http://schemas.openxmlformats.org/presentationml/2006/ole">
            <mc:AlternateContent xmlns:mc="http://schemas.openxmlformats.org/markup-compatibility/2006">
              <mc:Choice xmlns:v="urn:schemas-microsoft-com:vml" Requires="v">
                <p:oleObj name="Equation" r:id="rId4" imgW="1409400" imgH="545760" progId="Equation.DSMT4">
                  <p:embed/>
                </p:oleObj>
              </mc:Choice>
              <mc:Fallback>
                <p:oleObj name="Equation" r:id="rId4" imgW="1409400" imgH="545760" progId="Equation.DSMT4">
                  <p:embed/>
                  <p:pic>
                    <p:nvPicPr>
                      <p:cNvPr id="11" name="Object 10">
                        <a:extLst>
                          <a:ext uri="{FF2B5EF4-FFF2-40B4-BE49-F238E27FC236}">
                            <a16:creationId xmlns:a16="http://schemas.microsoft.com/office/drawing/2014/main" id="{5549E1A2-C534-4261-878C-7518C3E735C5}"/>
                          </a:ext>
                        </a:extLst>
                      </p:cNvPr>
                      <p:cNvPicPr>
                        <a:picLocks noChangeAspect="1" noChangeArrowheads="1"/>
                      </p:cNvPicPr>
                      <p:nvPr/>
                    </p:nvPicPr>
                    <p:blipFill>
                      <a:blip r:embed="rId5"/>
                      <a:srcRect/>
                      <a:stretch>
                        <a:fillRect/>
                      </a:stretch>
                    </p:blipFill>
                    <p:spPr bwMode="auto">
                      <a:xfrm>
                        <a:off x="265113" y="4173538"/>
                        <a:ext cx="1978025" cy="773112"/>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E92BDE3A-ABDD-4E31-8E67-02627948A1F8}"/>
              </a:ext>
            </a:extLst>
          </p:cNvPr>
          <p:cNvGraphicFramePr>
            <a:graphicFrameLocks noChangeAspect="1"/>
          </p:cNvGraphicFramePr>
          <p:nvPr>
            <p:extLst>
              <p:ext uri="{D42A27DB-BD31-4B8C-83A1-F6EECF244321}">
                <p14:modId xmlns:p14="http://schemas.microsoft.com/office/powerpoint/2010/main" val="1977521200"/>
              </p:ext>
            </p:extLst>
          </p:nvPr>
        </p:nvGraphicFramePr>
        <p:xfrm>
          <a:off x="5131701" y="1775542"/>
          <a:ext cx="3682362" cy="1978719"/>
        </p:xfrm>
        <a:graphic>
          <a:graphicData uri="http://schemas.openxmlformats.org/presentationml/2006/ole">
            <mc:AlternateContent xmlns:mc="http://schemas.openxmlformats.org/markup-compatibility/2006">
              <mc:Choice xmlns:v="urn:schemas-microsoft-com:vml" Requires="v">
                <p:oleObj name="Equation" r:id="rId6" imgW="2692080" imgH="1447560" progId="Equation.DSMT4">
                  <p:embed/>
                </p:oleObj>
              </mc:Choice>
              <mc:Fallback>
                <p:oleObj name="Equation" r:id="rId6" imgW="2692080" imgH="1447560" progId="Equation.DSMT4">
                  <p:embed/>
                  <p:pic>
                    <p:nvPicPr>
                      <p:cNvPr id="15" name="Object 14">
                        <a:extLst>
                          <a:ext uri="{FF2B5EF4-FFF2-40B4-BE49-F238E27FC236}">
                            <a16:creationId xmlns:a16="http://schemas.microsoft.com/office/drawing/2014/main" id="{E92BDE3A-ABDD-4E31-8E67-02627948A1F8}"/>
                          </a:ext>
                        </a:extLst>
                      </p:cNvPr>
                      <p:cNvPicPr>
                        <a:picLocks noChangeAspect="1" noChangeArrowheads="1"/>
                      </p:cNvPicPr>
                      <p:nvPr/>
                    </p:nvPicPr>
                    <p:blipFill>
                      <a:blip r:embed="rId7"/>
                      <a:srcRect/>
                      <a:stretch>
                        <a:fillRect/>
                      </a:stretch>
                    </p:blipFill>
                    <p:spPr bwMode="auto">
                      <a:xfrm>
                        <a:off x="5131701" y="1775542"/>
                        <a:ext cx="3682362" cy="1978719"/>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AB7F2A88-B457-4FDE-BBB4-5E768097A844}"/>
              </a:ext>
            </a:extLst>
          </p:cNvPr>
          <p:cNvGraphicFramePr>
            <a:graphicFrameLocks noChangeAspect="1"/>
          </p:cNvGraphicFramePr>
          <p:nvPr>
            <p:extLst>
              <p:ext uri="{D42A27DB-BD31-4B8C-83A1-F6EECF244321}">
                <p14:modId xmlns:p14="http://schemas.microsoft.com/office/powerpoint/2010/main" val="968290932"/>
              </p:ext>
            </p:extLst>
          </p:nvPr>
        </p:nvGraphicFramePr>
        <p:xfrm>
          <a:off x="5272813" y="4413210"/>
          <a:ext cx="3541250" cy="706320"/>
        </p:xfrm>
        <a:graphic>
          <a:graphicData uri="http://schemas.openxmlformats.org/presentationml/2006/ole">
            <mc:AlternateContent xmlns:mc="http://schemas.openxmlformats.org/markup-compatibility/2006">
              <mc:Choice xmlns:v="urn:schemas-microsoft-com:vml" Requires="v">
                <p:oleObj name="Equation" r:id="rId8" imgW="2666880" imgH="533160" progId="Equation.DSMT4">
                  <p:embed/>
                </p:oleObj>
              </mc:Choice>
              <mc:Fallback>
                <p:oleObj name="Equation" r:id="rId8" imgW="2666880" imgH="533160" progId="Equation.DSMT4">
                  <p:embed/>
                  <p:pic>
                    <p:nvPicPr>
                      <p:cNvPr id="19" name="Object 18">
                        <a:extLst>
                          <a:ext uri="{FF2B5EF4-FFF2-40B4-BE49-F238E27FC236}">
                            <a16:creationId xmlns:a16="http://schemas.microsoft.com/office/drawing/2014/main" id="{AB7F2A88-B457-4FDE-BBB4-5E768097A844}"/>
                          </a:ext>
                        </a:extLst>
                      </p:cNvPr>
                      <p:cNvPicPr>
                        <a:picLocks noChangeAspect="1" noChangeArrowheads="1"/>
                      </p:cNvPicPr>
                      <p:nvPr/>
                    </p:nvPicPr>
                    <p:blipFill>
                      <a:blip r:embed="rId9"/>
                      <a:srcRect/>
                      <a:stretch>
                        <a:fillRect/>
                      </a:stretch>
                    </p:blipFill>
                    <p:spPr bwMode="auto">
                      <a:xfrm>
                        <a:off x="5272813" y="4413210"/>
                        <a:ext cx="3541250" cy="706320"/>
                      </a:xfrm>
                      <a:prstGeom prst="rect">
                        <a:avLst/>
                      </a:prstGeom>
                      <a:noFill/>
                    </p:spPr>
                  </p:pic>
                </p:oleObj>
              </mc:Fallback>
            </mc:AlternateContent>
          </a:graphicData>
        </a:graphic>
      </p:graphicFrame>
      <p:sp>
        <p:nvSpPr>
          <p:cNvPr id="21" name="Rectangle 20">
            <a:extLst>
              <a:ext uri="{FF2B5EF4-FFF2-40B4-BE49-F238E27FC236}">
                <a16:creationId xmlns:a16="http://schemas.microsoft.com/office/drawing/2014/main" id="{6413681C-BD93-43C9-8139-8A5FFC8B25A3}"/>
              </a:ext>
            </a:extLst>
          </p:cNvPr>
          <p:cNvSpPr/>
          <p:nvPr/>
        </p:nvSpPr>
        <p:spPr>
          <a:xfrm>
            <a:off x="5042119" y="1290286"/>
            <a:ext cx="5676628" cy="307777"/>
          </a:xfrm>
          <a:prstGeom prst="rect">
            <a:avLst/>
          </a:prstGeom>
        </p:spPr>
        <p:txBody>
          <a:bodyPr wrap="square">
            <a:spAutoFit/>
          </a:bodyPr>
          <a:lstStyle/>
          <a:p>
            <a:r>
              <a:rPr lang="en-US" sz="1400">
                <a:latin typeface="Book Antiqua" panose="02040602050305030304" pitchFamily="18" charset="0"/>
                <a:ea typeface="Times New Roman" panose="02020603050405020304" pitchFamily="18" charset="0"/>
              </a:rPr>
              <a:t>Another way to do it is with the canonical ensemble.</a:t>
            </a:r>
            <a:endParaRPr lang="en-US" sz="1400">
              <a:latin typeface="Times New Roman" panose="02020603050405020304" pitchFamily="18" charset="0"/>
              <a:ea typeface="Times New Roman" panose="02020603050405020304" pitchFamily="18" charset="0"/>
            </a:endParaRPr>
          </a:p>
        </p:txBody>
      </p:sp>
      <p:sp>
        <p:nvSpPr>
          <p:cNvPr id="3" name="TextBox 2">
            <a:extLst>
              <a:ext uri="{FF2B5EF4-FFF2-40B4-BE49-F238E27FC236}">
                <a16:creationId xmlns:a16="http://schemas.microsoft.com/office/drawing/2014/main" id="{10162DC7-5687-4D31-9A1E-ECA00C8B13F0}"/>
              </a:ext>
            </a:extLst>
          </p:cNvPr>
          <p:cNvSpPr txBox="1"/>
          <p:nvPr/>
        </p:nvSpPr>
        <p:spPr>
          <a:xfrm>
            <a:off x="274947" y="2573223"/>
            <a:ext cx="4033101" cy="1384995"/>
          </a:xfrm>
          <a:prstGeom prst="rect">
            <a:avLst/>
          </a:prstGeom>
          <a:noFill/>
        </p:spPr>
        <p:txBody>
          <a:bodyPr wrap="square" rtlCol="0">
            <a:spAutoFit/>
          </a:bodyPr>
          <a:lstStyle/>
          <a:p>
            <a:r>
              <a:rPr lang="en-US" sz="1400"/>
              <a:t>We’ll do the micro-canonical ensemble first.  So we need # of states between energy E and E + dE.  One way to get that is to work out # of states with energy less than E, and then differentiate.  It’s apparent that the energy levels fill up a 3N dimensional sphere in p-space (and r-space).  So we have:</a:t>
            </a:r>
          </a:p>
        </p:txBody>
      </p:sp>
      <p:graphicFrame>
        <p:nvGraphicFramePr>
          <p:cNvPr id="12" name="Object 11">
            <a:extLst>
              <a:ext uri="{FF2B5EF4-FFF2-40B4-BE49-F238E27FC236}">
                <a16:creationId xmlns:a16="http://schemas.microsoft.com/office/drawing/2014/main" id="{D72F29FE-B3CF-4DB5-B6B0-6288F382F3FC}"/>
              </a:ext>
            </a:extLst>
          </p:cNvPr>
          <p:cNvGraphicFramePr>
            <a:graphicFrameLocks noChangeAspect="1"/>
          </p:cNvGraphicFramePr>
          <p:nvPr>
            <p:extLst>
              <p:ext uri="{D42A27DB-BD31-4B8C-83A1-F6EECF244321}">
                <p14:modId xmlns:p14="http://schemas.microsoft.com/office/powerpoint/2010/main" val="1447749644"/>
              </p:ext>
            </p:extLst>
          </p:nvPr>
        </p:nvGraphicFramePr>
        <p:xfrm>
          <a:off x="273050" y="5061566"/>
          <a:ext cx="3225800" cy="844550"/>
        </p:xfrm>
        <a:graphic>
          <a:graphicData uri="http://schemas.openxmlformats.org/presentationml/2006/ole">
            <mc:AlternateContent xmlns:mc="http://schemas.openxmlformats.org/markup-compatibility/2006">
              <mc:Choice xmlns:v="urn:schemas-microsoft-com:vml" Requires="v">
                <p:oleObj name="Equation" r:id="rId10" imgW="2298600" imgH="596880" progId="Equation.DSMT4">
                  <p:embed/>
                </p:oleObj>
              </mc:Choice>
              <mc:Fallback>
                <p:oleObj name="Equation" r:id="rId10" imgW="2298600" imgH="596880" progId="Equation.DSMT4">
                  <p:embed/>
                  <p:pic>
                    <p:nvPicPr>
                      <p:cNvPr id="11" name="Object 10">
                        <a:extLst>
                          <a:ext uri="{FF2B5EF4-FFF2-40B4-BE49-F238E27FC236}">
                            <a16:creationId xmlns:a16="http://schemas.microsoft.com/office/drawing/2014/main" id="{5549E1A2-C534-4261-878C-7518C3E735C5}"/>
                          </a:ext>
                        </a:extLst>
                      </p:cNvPr>
                      <p:cNvPicPr>
                        <a:picLocks noChangeAspect="1" noChangeArrowheads="1"/>
                      </p:cNvPicPr>
                      <p:nvPr/>
                    </p:nvPicPr>
                    <p:blipFill>
                      <a:blip r:embed="rId11"/>
                      <a:srcRect/>
                      <a:stretch>
                        <a:fillRect/>
                      </a:stretch>
                    </p:blipFill>
                    <p:spPr bwMode="auto">
                      <a:xfrm>
                        <a:off x="273050" y="5061566"/>
                        <a:ext cx="3225800" cy="844550"/>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4CEA2FDE-771D-4013-81FA-DE0CE973F96C}"/>
              </a:ext>
            </a:extLst>
          </p:cNvPr>
          <p:cNvGraphicFramePr>
            <a:graphicFrameLocks noChangeAspect="1"/>
          </p:cNvGraphicFramePr>
          <p:nvPr>
            <p:extLst>
              <p:ext uri="{D42A27DB-BD31-4B8C-83A1-F6EECF244321}">
                <p14:modId xmlns:p14="http://schemas.microsoft.com/office/powerpoint/2010/main" val="3838535125"/>
              </p:ext>
            </p:extLst>
          </p:nvPr>
        </p:nvGraphicFramePr>
        <p:xfrm>
          <a:off x="273050" y="6049998"/>
          <a:ext cx="2795588" cy="719138"/>
        </p:xfrm>
        <a:graphic>
          <a:graphicData uri="http://schemas.openxmlformats.org/presentationml/2006/ole">
            <mc:AlternateContent xmlns:mc="http://schemas.openxmlformats.org/markup-compatibility/2006">
              <mc:Choice xmlns:v="urn:schemas-microsoft-com:vml" Requires="v">
                <p:oleObj name="Equation" r:id="rId12" imgW="1993680" imgH="507960" progId="Equation.DSMT4">
                  <p:embed/>
                </p:oleObj>
              </mc:Choice>
              <mc:Fallback>
                <p:oleObj name="Equation" r:id="rId12" imgW="1993680" imgH="507960" progId="Equation.DSMT4">
                  <p:embed/>
                  <p:pic>
                    <p:nvPicPr>
                      <p:cNvPr id="11" name="Object 10">
                        <a:extLst>
                          <a:ext uri="{FF2B5EF4-FFF2-40B4-BE49-F238E27FC236}">
                            <a16:creationId xmlns:a16="http://schemas.microsoft.com/office/drawing/2014/main" id="{5549E1A2-C534-4261-878C-7518C3E735C5}"/>
                          </a:ext>
                        </a:extLst>
                      </p:cNvPr>
                      <p:cNvPicPr>
                        <a:picLocks noChangeAspect="1" noChangeArrowheads="1"/>
                      </p:cNvPicPr>
                      <p:nvPr/>
                    </p:nvPicPr>
                    <p:blipFill>
                      <a:blip r:embed="rId13"/>
                      <a:srcRect/>
                      <a:stretch>
                        <a:fillRect/>
                      </a:stretch>
                    </p:blipFill>
                    <p:spPr bwMode="auto">
                      <a:xfrm>
                        <a:off x="273050" y="6049998"/>
                        <a:ext cx="2795588" cy="719138"/>
                      </a:xfrm>
                      <a:prstGeom prst="rect">
                        <a:avLst/>
                      </a:prstGeom>
                      <a:noFill/>
                    </p:spPr>
                  </p:pic>
                </p:oleObj>
              </mc:Fallback>
            </mc:AlternateContent>
          </a:graphicData>
        </a:graphic>
      </p:graphicFrame>
      <p:sp>
        <p:nvSpPr>
          <p:cNvPr id="14" name="Rectangle 13">
            <a:extLst>
              <a:ext uri="{FF2B5EF4-FFF2-40B4-BE49-F238E27FC236}">
                <a16:creationId xmlns:a16="http://schemas.microsoft.com/office/drawing/2014/main" id="{A595F857-E586-44D5-B5B7-82A20320E042}"/>
              </a:ext>
            </a:extLst>
          </p:cNvPr>
          <p:cNvSpPr/>
          <p:nvPr/>
        </p:nvSpPr>
        <p:spPr>
          <a:xfrm>
            <a:off x="5131701" y="4021178"/>
            <a:ext cx="2324901" cy="307777"/>
          </a:xfrm>
          <a:prstGeom prst="rect">
            <a:avLst/>
          </a:prstGeom>
        </p:spPr>
        <p:txBody>
          <a:bodyPr wrap="square">
            <a:spAutoFit/>
          </a:bodyPr>
          <a:lstStyle/>
          <a:p>
            <a:r>
              <a:rPr lang="en-US" sz="1400">
                <a:latin typeface="Book Antiqua" panose="02040602050305030304" pitchFamily="18" charset="0"/>
                <a:ea typeface="Times New Roman" panose="02020603050405020304" pitchFamily="18" charset="0"/>
              </a:rPr>
              <a:t>And so we get:</a:t>
            </a:r>
            <a:endParaRPr lang="en-US" sz="1600">
              <a:latin typeface="Times New Roman" panose="02020603050405020304" pitchFamily="18" charset="0"/>
              <a:ea typeface="Times New Roman" panose="02020603050405020304" pitchFamily="18" charset="0"/>
            </a:endParaRPr>
          </a:p>
        </p:txBody>
      </p:sp>
      <p:sp>
        <p:nvSpPr>
          <p:cNvPr id="16" name="Rectangle 15">
            <a:extLst>
              <a:ext uri="{FF2B5EF4-FFF2-40B4-BE49-F238E27FC236}">
                <a16:creationId xmlns:a16="http://schemas.microsoft.com/office/drawing/2014/main" id="{C1B88ECC-30CE-4080-BF55-6909E28EC276}"/>
              </a:ext>
            </a:extLst>
          </p:cNvPr>
          <p:cNvSpPr/>
          <p:nvPr/>
        </p:nvSpPr>
        <p:spPr>
          <a:xfrm>
            <a:off x="5159792" y="5311334"/>
            <a:ext cx="3654271" cy="738664"/>
          </a:xfrm>
          <a:prstGeom prst="rect">
            <a:avLst/>
          </a:prstGeom>
        </p:spPr>
        <p:txBody>
          <a:bodyPr wrap="square">
            <a:spAutoFit/>
          </a:bodyPr>
          <a:lstStyle/>
          <a:p>
            <a:r>
              <a:rPr lang="en-US" sz="1400">
                <a:latin typeface="Book Antiqua" panose="02040602050305030304" pitchFamily="18" charset="0"/>
                <a:ea typeface="Times New Roman" panose="02020603050405020304" pitchFamily="18" charset="0"/>
              </a:rPr>
              <a:t>The thermal wavelength tells us when the classical approximation begins to breakdown. </a:t>
            </a:r>
            <a:endParaRPr lang="en-US" sz="1600">
              <a:latin typeface="Times New Roman" panose="02020603050405020304" pitchFamily="18" charset="0"/>
              <a:ea typeface="Times New Roman" panose="02020603050405020304" pitchFamily="18" charset="0"/>
            </a:endParaRPr>
          </a:p>
        </p:txBody>
      </p:sp>
      <p:sp>
        <p:nvSpPr>
          <p:cNvPr id="4" name="TextBox 3">
            <a:extLst>
              <a:ext uri="{FF2B5EF4-FFF2-40B4-BE49-F238E27FC236}">
                <a16:creationId xmlns:a16="http://schemas.microsoft.com/office/drawing/2014/main" id="{B9EE21C4-5BB8-39F5-BE05-46B0201FB8F0}"/>
              </a:ext>
            </a:extLst>
          </p:cNvPr>
          <p:cNvSpPr txBox="1"/>
          <p:nvPr/>
        </p:nvSpPr>
        <p:spPr>
          <a:xfrm>
            <a:off x="2705878" y="4328955"/>
            <a:ext cx="2230016" cy="523220"/>
          </a:xfrm>
          <a:prstGeom prst="rect">
            <a:avLst/>
          </a:prstGeom>
          <a:noFill/>
          <a:ln>
            <a:solidFill>
              <a:srgbClr val="FF0000"/>
            </a:solidFill>
          </a:ln>
        </p:spPr>
        <p:txBody>
          <a:bodyPr wrap="square" rtlCol="0">
            <a:spAutoFit/>
          </a:bodyPr>
          <a:lstStyle/>
          <a:p>
            <a:r>
              <a:rPr lang="el-GR" sz="1400">
                <a:latin typeface="Calibri" panose="020F0502020204030204" pitchFamily="34" charset="0"/>
                <a:cs typeface="Calibri" panose="020F0502020204030204" pitchFamily="34" charset="0"/>
              </a:rPr>
              <a:t>Ω</a:t>
            </a:r>
            <a:r>
              <a:rPr lang="en-US" sz="1400" baseline="-25000">
                <a:latin typeface="Calibri" panose="020F0502020204030204" pitchFamily="34" charset="0"/>
                <a:cs typeface="Calibri" panose="020F0502020204030204" pitchFamily="34" charset="0"/>
              </a:rPr>
              <a:t>3N</a:t>
            </a:r>
            <a:r>
              <a:rPr lang="en-US" sz="1400">
                <a:latin typeface="Calibri" panose="020F0502020204030204" pitchFamily="34" charset="0"/>
                <a:cs typeface="Calibri" panose="020F0502020204030204" pitchFamily="34" charset="0"/>
              </a:rPr>
              <a:t> is volume of 3N dimensional unit sphere.</a:t>
            </a:r>
            <a:endParaRPr lang="en-US" sz="1400"/>
          </a:p>
        </p:txBody>
      </p:sp>
    </p:spTree>
    <p:extLst>
      <p:ext uri="{BB962C8B-B14F-4D97-AF65-F5344CB8AC3E}">
        <p14:creationId xmlns:p14="http://schemas.microsoft.com/office/powerpoint/2010/main" val="71987808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470105" y="66157"/>
            <a:ext cx="6193604" cy="584775"/>
          </a:xfrm>
          <a:prstGeom prst="rect">
            <a:avLst/>
          </a:prstGeom>
          <a:noFill/>
        </p:spPr>
        <p:txBody>
          <a:bodyPr wrap="square" rtlCol="0">
            <a:spAutoFit/>
          </a:bodyPr>
          <a:lstStyle/>
          <a:p>
            <a:r>
              <a:rPr lang="en-US" sz="3200" b="1" u="sng"/>
              <a:t>Classical NESM (Brownian Motion)</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41827F04-DB87-41E7-BAE1-BC21211504EA}"/>
              </a:ext>
            </a:extLst>
          </p:cNvPr>
          <p:cNvGraphicFramePr>
            <a:graphicFrameLocks noChangeAspect="1"/>
          </p:cNvGraphicFramePr>
          <p:nvPr>
            <p:extLst>
              <p:ext uri="{D42A27DB-BD31-4B8C-83A1-F6EECF244321}">
                <p14:modId xmlns:p14="http://schemas.microsoft.com/office/powerpoint/2010/main" val="3403105222"/>
              </p:ext>
            </p:extLst>
          </p:nvPr>
        </p:nvGraphicFramePr>
        <p:xfrm>
          <a:off x="421825" y="2429995"/>
          <a:ext cx="2071994" cy="893010"/>
        </p:xfrm>
        <a:graphic>
          <a:graphicData uri="http://schemas.openxmlformats.org/presentationml/2006/ole">
            <mc:AlternateContent xmlns:mc="http://schemas.openxmlformats.org/markup-compatibility/2006">
              <mc:Choice xmlns:v="urn:schemas-microsoft-com:vml" Requires="v">
                <p:oleObj name="Equation" r:id="rId2" imgW="1879600" imgH="812800" progId="Equation.DSMT4">
                  <p:embed/>
                </p:oleObj>
              </mc:Choice>
              <mc:Fallback>
                <p:oleObj name="Equation" r:id="rId2" imgW="1879600" imgH="812800" progId="Equation.DSMT4">
                  <p:embed/>
                  <p:pic>
                    <p:nvPicPr>
                      <p:cNvPr id="0" name="Object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825" y="2429995"/>
                        <a:ext cx="2071994" cy="893010"/>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9D7706E8-A183-444E-BA34-8BCC9D98F763}"/>
              </a:ext>
            </a:extLst>
          </p:cNvPr>
          <p:cNvGraphicFramePr>
            <a:graphicFrameLocks noChangeAspect="1"/>
          </p:cNvGraphicFramePr>
          <p:nvPr>
            <p:extLst>
              <p:ext uri="{D42A27DB-BD31-4B8C-83A1-F6EECF244321}">
                <p14:modId xmlns:p14="http://schemas.microsoft.com/office/powerpoint/2010/main" val="3776662114"/>
              </p:ext>
            </p:extLst>
          </p:nvPr>
        </p:nvGraphicFramePr>
        <p:xfrm>
          <a:off x="453286" y="1570059"/>
          <a:ext cx="9972676" cy="288925"/>
        </p:xfrm>
        <a:graphic>
          <a:graphicData uri="http://schemas.openxmlformats.org/presentationml/2006/ole">
            <mc:AlternateContent xmlns:mc="http://schemas.openxmlformats.org/markup-compatibility/2006">
              <mc:Choice xmlns:v="urn:schemas-microsoft-com:vml" Requires="v">
                <p:oleObj name="Equation" r:id="rId4" imgW="8673840" imgH="253800" progId="Equation.DSMT4">
                  <p:embed/>
                </p:oleObj>
              </mc:Choice>
              <mc:Fallback>
                <p:oleObj name="Equation" r:id="rId4" imgW="8673840" imgH="253800" progId="Equation.DSMT4">
                  <p:embed/>
                  <p:pic>
                    <p:nvPicPr>
                      <p:cNvPr id="0" name="Object 5"/>
                      <p:cNvPicPr>
                        <a:picLocks noChangeAspect="1" noChangeArrowheads="1"/>
                      </p:cNvPicPr>
                      <p:nvPr/>
                    </p:nvPicPr>
                    <p:blipFill>
                      <a:blip r:embed="rId5"/>
                      <a:srcRect/>
                      <a:stretch>
                        <a:fillRect/>
                      </a:stretch>
                    </p:blipFill>
                    <p:spPr bwMode="auto">
                      <a:xfrm>
                        <a:off x="453286" y="1570059"/>
                        <a:ext cx="9972676" cy="288925"/>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BF0A0BFD-1563-46FA-BFC6-FD6D9B1376FC}"/>
              </a:ext>
            </a:extLst>
          </p:cNvPr>
          <p:cNvGraphicFramePr>
            <a:graphicFrameLocks noChangeAspect="1"/>
          </p:cNvGraphicFramePr>
          <p:nvPr>
            <p:extLst>
              <p:ext uri="{D42A27DB-BD31-4B8C-83A1-F6EECF244321}">
                <p14:modId xmlns:p14="http://schemas.microsoft.com/office/powerpoint/2010/main" val="1366441728"/>
              </p:ext>
            </p:extLst>
          </p:nvPr>
        </p:nvGraphicFramePr>
        <p:xfrm>
          <a:off x="421825" y="4008975"/>
          <a:ext cx="4906963" cy="533400"/>
        </p:xfrm>
        <a:graphic>
          <a:graphicData uri="http://schemas.openxmlformats.org/presentationml/2006/ole">
            <mc:AlternateContent xmlns:mc="http://schemas.openxmlformats.org/markup-compatibility/2006">
              <mc:Choice xmlns:v="urn:schemas-microsoft-com:vml" Requires="v">
                <p:oleObj name="Equation" r:id="rId6" imgW="4597400" imgH="482600" progId="Equation.DSMT4">
                  <p:embed/>
                </p:oleObj>
              </mc:Choice>
              <mc:Fallback>
                <p:oleObj name="Equation" r:id="rId6" imgW="4597400" imgH="4826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1825" y="4008975"/>
                        <a:ext cx="4906963" cy="533400"/>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3F68D6C3-A2AC-4A78-87F2-430963ABA3C7}"/>
              </a:ext>
            </a:extLst>
          </p:cNvPr>
          <p:cNvGraphicFramePr>
            <a:graphicFrameLocks noChangeAspect="1"/>
          </p:cNvGraphicFramePr>
          <p:nvPr>
            <p:extLst>
              <p:ext uri="{D42A27DB-BD31-4B8C-83A1-F6EECF244321}">
                <p14:modId xmlns:p14="http://schemas.microsoft.com/office/powerpoint/2010/main" val="4048952471"/>
              </p:ext>
            </p:extLst>
          </p:nvPr>
        </p:nvGraphicFramePr>
        <p:xfrm>
          <a:off x="9538115" y="3803041"/>
          <a:ext cx="2404503" cy="894294"/>
        </p:xfrm>
        <a:graphic>
          <a:graphicData uri="http://schemas.openxmlformats.org/presentationml/2006/ole">
            <mc:AlternateContent xmlns:mc="http://schemas.openxmlformats.org/markup-compatibility/2006">
              <mc:Choice xmlns:v="urn:schemas-microsoft-com:vml" Requires="v">
                <p:oleObj name="Equation" r:id="rId8" imgW="2197100" imgH="812800" progId="Equation.DSMT4">
                  <p:embed/>
                </p:oleObj>
              </mc:Choice>
              <mc:Fallback>
                <p:oleObj name="Equation" r:id="rId8" imgW="2197100" imgH="812800" progId="Equation.DSMT4">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538115" y="3803041"/>
                        <a:ext cx="2404503" cy="894294"/>
                      </a:xfrm>
                      <a:prstGeom prst="rect">
                        <a:avLst/>
                      </a:prstGeom>
                      <a:noFill/>
                    </p:spPr>
                  </p:pic>
                </p:oleObj>
              </mc:Fallback>
            </mc:AlternateContent>
          </a:graphicData>
        </a:graphic>
      </p:graphicFrame>
      <p:graphicFrame>
        <p:nvGraphicFramePr>
          <p:cNvPr id="24" name="Object 23">
            <a:extLst>
              <a:ext uri="{FF2B5EF4-FFF2-40B4-BE49-F238E27FC236}">
                <a16:creationId xmlns:a16="http://schemas.microsoft.com/office/drawing/2014/main" id="{421AC4D5-CD0B-4E02-8473-13052A301F41}"/>
              </a:ext>
            </a:extLst>
          </p:cNvPr>
          <p:cNvGraphicFramePr>
            <a:graphicFrameLocks noChangeAspect="1"/>
          </p:cNvGraphicFramePr>
          <p:nvPr>
            <p:extLst>
              <p:ext uri="{D42A27DB-BD31-4B8C-83A1-F6EECF244321}">
                <p14:modId xmlns:p14="http://schemas.microsoft.com/office/powerpoint/2010/main" val="163173126"/>
              </p:ext>
            </p:extLst>
          </p:nvPr>
        </p:nvGraphicFramePr>
        <p:xfrm>
          <a:off x="3135987" y="2410112"/>
          <a:ext cx="8027367" cy="959472"/>
        </p:xfrm>
        <a:graphic>
          <a:graphicData uri="http://schemas.openxmlformats.org/presentationml/2006/ole">
            <mc:AlternateContent xmlns:mc="http://schemas.openxmlformats.org/markup-compatibility/2006">
              <mc:Choice xmlns:v="urn:schemas-microsoft-com:vml" Requires="v">
                <p:oleObj name="Equation" r:id="rId10" imgW="7467480" imgH="888840" progId="Equation.DSMT4">
                  <p:embed/>
                </p:oleObj>
              </mc:Choice>
              <mc:Fallback>
                <p:oleObj name="Equation" r:id="rId10" imgW="7467480" imgH="888840" progId="Equation.DSMT4">
                  <p:embed/>
                  <p:pic>
                    <p:nvPicPr>
                      <p:cNvPr id="0" name="Object 11"/>
                      <p:cNvPicPr>
                        <a:picLocks noChangeAspect="1" noChangeArrowheads="1"/>
                      </p:cNvPicPr>
                      <p:nvPr/>
                    </p:nvPicPr>
                    <p:blipFill>
                      <a:blip r:embed="rId11"/>
                      <a:srcRect/>
                      <a:stretch>
                        <a:fillRect/>
                      </a:stretch>
                    </p:blipFill>
                    <p:spPr bwMode="auto">
                      <a:xfrm>
                        <a:off x="3135987" y="2410112"/>
                        <a:ext cx="8027367" cy="959472"/>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F86AE6EC-1D1A-4EFD-A7EE-ED1A298B2A6B}"/>
              </a:ext>
            </a:extLst>
          </p:cNvPr>
          <p:cNvSpPr txBox="1"/>
          <p:nvPr/>
        </p:nvSpPr>
        <p:spPr>
          <a:xfrm>
            <a:off x="377687" y="1038103"/>
            <a:ext cx="10364204" cy="307777"/>
          </a:xfrm>
          <a:prstGeom prst="rect">
            <a:avLst/>
          </a:prstGeom>
          <a:noFill/>
        </p:spPr>
        <p:txBody>
          <a:bodyPr wrap="square" rtlCol="0">
            <a:spAutoFit/>
          </a:bodyPr>
          <a:lstStyle/>
          <a:p>
            <a:r>
              <a:rPr lang="en-US" sz="1400"/>
              <a:t>Now if we want the joint probability distribution for r and p, we form the distribution and consider its value a time dt later as well. </a:t>
            </a:r>
          </a:p>
        </p:txBody>
      </p:sp>
      <p:sp>
        <p:nvSpPr>
          <p:cNvPr id="29" name="TextBox 28">
            <a:extLst>
              <a:ext uri="{FF2B5EF4-FFF2-40B4-BE49-F238E27FC236}">
                <a16:creationId xmlns:a16="http://schemas.microsoft.com/office/drawing/2014/main" id="{8E1DF611-246D-4162-8060-E7A9F721D5CE}"/>
              </a:ext>
            </a:extLst>
          </p:cNvPr>
          <p:cNvSpPr txBox="1"/>
          <p:nvPr/>
        </p:nvSpPr>
        <p:spPr>
          <a:xfrm>
            <a:off x="377687" y="1942018"/>
            <a:ext cx="9560641" cy="307777"/>
          </a:xfrm>
          <a:prstGeom prst="rect">
            <a:avLst/>
          </a:prstGeom>
          <a:noFill/>
        </p:spPr>
        <p:txBody>
          <a:bodyPr wrap="square" rtlCol="0">
            <a:spAutoFit/>
          </a:bodyPr>
          <a:lstStyle/>
          <a:p>
            <a:r>
              <a:rPr lang="en-US" sz="1400"/>
              <a:t>And we expand the incremented guy in powers of dr and dp.  The averages over these quantities can be worked out as below:</a:t>
            </a:r>
          </a:p>
        </p:txBody>
      </p:sp>
      <p:sp>
        <p:nvSpPr>
          <p:cNvPr id="30" name="TextBox 29">
            <a:extLst>
              <a:ext uri="{FF2B5EF4-FFF2-40B4-BE49-F238E27FC236}">
                <a16:creationId xmlns:a16="http://schemas.microsoft.com/office/drawing/2014/main" id="{CC9CD4D6-2D0F-47B7-B85B-A99714C04FD7}"/>
              </a:ext>
            </a:extLst>
          </p:cNvPr>
          <p:cNvSpPr txBox="1"/>
          <p:nvPr/>
        </p:nvSpPr>
        <p:spPr>
          <a:xfrm>
            <a:off x="342450" y="3513981"/>
            <a:ext cx="2964169" cy="307777"/>
          </a:xfrm>
          <a:prstGeom prst="rect">
            <a:avLst/>
          </a:prstGeom>
          <a:noFill/>
        </p:spPr>
        <p:txBody>
          <a:bodyPr wrap="square" rtlCol="0">
            <a:spAutoFit/>
          </a:bodyPr>
          <a:lstStyle/>
          <a:p>
            <a:r>
              <a:rPr lang="en-US" sz="1400"/>
              <a:t>Which results in the PDE below:</a:t>
            </a:r>
          </a:p>
        </p:txBody>
      </p:sp>
      <p:sp>
        <p:nvSpPr>
          <p:cNvPr id="31" name="TextBox 30">
            <a:extLst>
              <a:ext uri="{FF2B5EF4-FFF2-40B4-BE49-F238E27FC236}">
                <a16:creationId xmlns:a16="http://schemas.microsoft.com/office/drawing/2014/main" id="{1B70E8E9-3675-4D98-8994-8AD915DF2D97}"/>
              </a:ext>
            </a:extLst>
          </p:cNvPr>
          <p:cNvSpPr txBox="1"/>
          <p:nvPr/>
        </p:nvSpPr>
        <p:spPr>
          <a:xfrm>
            <a:off x="5659683" y="4008975"/>
            <a:ext cx="3705989" cy="523220"/>
          </a:xfrm>
          <a:prstGeom prst="rect">
            <a:avLst/>
          </a:prstGeom>
          <a:noFill/>
        </p:spPr>
        <p:txBody>
          <a:bodyPr wrap="square" rtlCol="0">
            <a:spAutoFit/>
          </a:bodyPr>
          <a:lstStyle/>
          <a:p>
            <a:r>
              <a:rPr lang="en-US" sz="1400"/>
              <a:t>And we’ll note its of the form of the PDE we got from the Boltzman equation, if we identify:</a:t>
            </a:r>
          </a:p>
        </p:txBody>
      </p:sp>
      <p:sp>
        <p:nvSpPr>
          <p:cNvPr id="32" name="TextBox 31">
            <a:extLst>
              <a:ext uri="{FF2B5EF4-FFF2-40B4-BE49-F238E27FC236}">
                <a16:creationId xmlns:a16="http://schemas.microsoft.com/office/drawing/2014/main" id="{DB87AA89-7B2B-4A19-B461-A41372832B7C}"/>
              </a:ext>
            </a:extLst>
          </p:cNvPr>
          <p:cNvSpPr txBox="1"/>
          <p:nvPr/>
        </p:nvSpPr>
        <p:spPr>
          <a:xfrm>
            <a:off x="377687" y="4776756"/>
            <a:ext cx="9560641" cy="523220"/>
          </a:xfrm>
          <a:prstGeom prst="rect">
            <a:avLst/>
          </a:prstGeom>
          <a:noFill/>
        </p:spPr>
        <p:txBody>
          <a:bodyPr wrap="square" rtlCol="0">
            <a:spAutoFit/>
          </a:bodyPr>
          <a:lstStyle/>
          <a:p>
            <a:r>
              <a:rPr lang="en-US" sz="1400"/>
              <a:t>What P(r,p,t) is I’m not sure, but P(r,t), which is P(r,p,t) integrated over p, can be guessed.  I think it is also just a Gaussian with mean and variance of r(t) [which we can direction calculate from our equation for r(t)].  And so we would infer.    </a:t>
            </a:r>
          </a:p>
        </p:txBody>
      </p:sp>
      <p:graphicFrame>
        <p:nvGraphicFramePr>
          <p:cNvPr id="34" name="Object 33">
            <a:extLst>
              <a:ext uri="{FF2B5EF4-FFF2-40B4-BE49-F238E27FC236}">
                <a16:creationId xmlns:a16="http://schemas.microsoft.com/office/drawing/2014/main" id="{DAC8C099-C183-480A-8FF1-ACF258961F8B}"/>
              </a:ext>
            </a:extLst>
          </p:cNvPr>
          <p:cNvGraphicFramePr>
            <a:graphicFrameLocks noChangeAspect="1"/>
          </p:cNvGraphicFramePr>
          <p:nvPr>
            <p:extLst>
              <p:ext uri="{D42A27DB-BD31-4B8C-83A1-F6EECF244321}">
                <p14:modId xmlns:p14="http://schemas.microsoft.com/office/powerpoint/2010/main" val="3915917300"/>
              </p:ext>
            </p:extLst>
          </p:nvPr>
        </p:nvGraphicFramePr>
        <p:xfrm>
          <a:off x="453286" y="5372964"/>
          <a:ext cx="7185187" cy="1342329"/>
        </p:xfrm>
        <a:graphic>
          <a:graphicData uri="http://schemas.openxmlformats.org/presentationml/2006/ole">
            <mc:AlternateContent xmlns:mc="http://schemas.openxmlformats.org/markup-compatibility/2006">
              <mc:Choice xmlns:v="urn:schemas-microsoft-com:vml" Requires="v">
                <p:oleObj name="Equation" r:id="rId12" imgW="6121400" imgH="1143000" progId="Equation.DSMT4">
                  <p:embed/>
                </p:oleObj>
              </mc:Choice>
              <mc:Fallback>
                <p:oleObj name="Equation" r:id="rId12" imgW="6121400" imgH="1143000" progId="Equation.DSMT4">
                  <p:embed/>
                  <p:pic>
                    <p:nvPicPr>
                      <p:cNvPr id="0" name="Object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53286" y="5372964"/>
                        <a:ext cx="7185187" cy="1342329"/>
                      </a:xfrm>
                      <a:prstGeom prst="rect">
                        <a:avLst/>
                      </a:prstGeom>
                      <a:noFill/>
                    </p:spPr>
                  </p:pic>
                </p:oleObj>
              </mc:Fallback>
            </mc:AlternateContent>
          </a:graphicData>
        </a:graphic>
      </p:graphicFrame>
      <p:sp>
        <p:nvSpPr>
          <p:cNvPr id="35" name="TextBox 34">
            <a:extLst>
              <a:ext uri="{FF2B5EF4-FFF2-40B4-BE49-F238E27FC236}">
                <a16:creationId xmlns:a16="http://schemas.microsoft.com/office/drawing/2014/main" id="{ADC965E4-66C7-459C-83C1-363A69FF016B}"/>
              </a:ext>
            </a:extLst>
          </p:cNvPr>
          <p:cNvSpPr txBox="1"/>
          <p:nvPr/>
        </p:nvSpPr>
        <p:spPr>
          <a:xfrm>
            <a:off x="7860145" y="5386394"/>
            <a:ext cx="4082473" cy="738664"/>
          </a:xfrm>
          <a:prstGeom prst="rect">
            <a:avLst/>
          </a:prstGeom>
          <a:noFill/>
        </p:spPr>
        <p:txBody>
          <a:bodyPr wrap="square" rtlCol="0">
            <a:spAutoFit/>
          </a:bodyPr>
          <a:lstStyle/>
          <a:p>
            <a:r>
              <a:rPr lang="en-US" sz="1400"/>
              <a:t>This result reduces to the Einstein result for t &gt;&gt; </a:t>
            </a:r>
            <a:r>
              <a:rPr lang="el-GR" sz="1400"/>
              <a:t>τ</a:t>
            </a:r>
            <a:r>
              <a:rPr lang="en-US" sz="1400"/>
              <a:t>.  And comparing this to our Einstein result, along with our formula for B, we see that:  </a:t>
            </a:r>
          </a:p>
        </p:txBody>
      </p:sp>
      <p:graphicFrame>
        <p:nvGraphicFramePr>
          <p:cNvPr id="37" name="Object 36">
            <a:extLst>
              <a:ext uri="{FF2B5EF4-FFF2-40B4-BE49-F238E27FC236}">
                <a16:creationId xmlns:a16="http://schemas.microsoft.com/office/drawing/2014/main" id="{CCC0700C-C966-4DE9-A75E-8FEA3D30EE6E}"/>
              </a:ext>
            </a:extLst>
          </p:cNvPr>
          <p:cNvGraphicFramePr>
            <a:graphicFrameLocks noChangeAspect="1"/>
          </p:cNvGraphicFramePr>
          <p:nvPr>
            <p:extLst>
              <p:ext uri="{D42A27DB-BD31-4B8C-83A1-F6EECF244321}">
                <p14:modId xmlns:p14="http://schemas.microsoft.com/office/powerpoint/2010/main" val="1767976876"/>
              </p:ext>
            </p:extLst>
          </p:nvPr>
        </p:nvGraphicFramePr>
        <p:xfrm>
          <a:off x="8007131" y="6210585"/>
          <a:ext cx="597318" cy="452174"/>
        </p:xfrm>
        <a:graphic>
          <a:graphicData uri="http://schemas.openxmlformats.org/presentationml/2006/ole">
            <mc:AlternateContent xmlns:mc="http://schemas.openxmlformats.org/markup-compatibility/2006">
              <mc:Choice xmlns:v="urn:schemas-microsoft-com:vml" Requires="v">
                <p:oleObj name="Equation" r:id="rId14" imgW="520560" imgH="393480" progId="Equation.DSMT4">
                  <p:embed/>
                </p:oleObj>
              </mc:Choice>
              <mc:Fallback>
                <p:oleObj name="Equation" r:id="rId14" imgW="520560" imgH="393480" progId="Equation.DSMT4">
                  <p:embed/>
                  <p:pic>
                    <p:nvPicPr>
                      <p:cNvPr id="0" name="Object 15"/>
                      <p:cNvPicPr>
                        <a:picLocks noChangeAspect="1" noChangeArrowheads="1"/>
                      </p:cNvPicPr>
                      <p:nvPr/>
                    </p:nvPicPr>
                    <p:blipFill>
                      <a:blip r:embed="rId15"/>
                      <a:srcRect/>
                      <a:stretch>
                        <a:fillRect/>
                      </a:stretch>
                    </p:blipFill>
                    <p:spPr bwMode="auto">
                      <a:xfrm>
                        <a:off x="8007131" y="6210585"/>
                        <a:ext cx="597318" cy="452174"/>
                      </a:xfrm>
                      <a:prstGeom prst="rect">
                        <a:avLst/>
                      </a:prstGeom>
                      <a:noFill/>
                      <a:ln>
                        <a:solidFill>
                          <a:schemeClr val="accent1"/>
                        </a:solidFill>
                      </a:ln>
                    </p:spPr>
                  </p:pic>
                </p:oleObj>
              </mc:Fallback>
            </mc:AlternateContent>
          </a:graphicData>
        </a:graphic>
      </p:graphicFrame>
    </p:spTree>
    <p:extLst>
      <p:ext uri="{BB962C8B-B14F-4D97-AF65-F5344CB8AC3E}">
        <p14:creationId xmlns:p14="http://schemas.microsoft.com/office/powerpoint/2010/main" val="308349991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4275445" y="101890"/>
            <a:ext cx="3250879" cy="584775"/>
          </a:xfrm>
          <a:prstGeom prst="rect">
            <a:avLst/>
          </a:prstGeom>
          <a:noFill/>
        </p:spPr>
        <p:txBody>
          <a:bodyPr wrap="square" rtlCol="0">
            <a:spAutoFit/>
          </a:bodyPr>
          <a:lstStyle/>
          <a:p>
            <a:r>
              <a:rPr lang="en-US" sz="3200" b="1" u="sng"/>
              <a:t>Quantum NESM</a:t>
            </a:r>
          </a:p>
        </p:txBody>
      </p:sp>
      <p:sp>
        <p:nvSpPr>
          <p:cNvPr id="15" name="TextBox 14">
            <a:extLst>
              <a:ext uri="{FF2B5EF4-FFF2-40B4-BE49-F238E27FC236}">
                <a16:creationId xmlns:a16="http://schemas.microsoft.com/office/drawing/2014/main" id="{C0C8F359-2229-41A9-9B59-BB1C8E3592A2}"/>
              </a:ext>
            </a:extLst>
          </p:cNvPr>
          <p:cNvSpPr txBox="1"/>
          <p:nvPr/>
        </p:nvSpPr>
        <p:spPr>
          <a:xfrm flipH="1">
            <a:off x="367643" y="899342"/>
            <a:ext cx="10501460" cy="307777"/>
          </a:xfrm>
          <a:prstGeom prst="rect">
            <a:avLst/>
          </a:prstGeom>
          <a:noFill/>
        </p:spPr>
        <p:txBody>
          <a:bodyPr wrap="square" rtlCol="0">
            <a:spAutoFit/>
          </a:bodyPr>
          <a:lstStyle/>
          <a:p>
            <a:r>
              <a:rPr lang="en-US" sz="1400"/>
              <a:t>Now we’ll work it out in the quantum picture.  So consider the density matrix again:</a:t>
            </a:r>
          </a:p>
        </p:txBody>
      </p:sp>
      <p:graphicFrame>
        <p:nvGraphicFramePr>
          <p:cNvPr id="8" name="Object 7">
            <a:extLst>
              <a:ext uri="{FF2B5EF4-FFF2-40B4-BE49-F238E27FC236}">
                <a16:creationId xmlns:a16="http://schemas.microsoft.com/office/drawing/2014/main" id="{B2109BF2-DE09-44AB-BB7C-A1A93C39C78A}"/>
              </a:ext>
            </a:extLst>
          </p:cNvPr>
          <p:cNvGraphicFramePr>
            <a:graphicFrameLocks noChangeAspect="1"/>
          </p:cNvGraphicFramePr>
          <p:nvPr>
            <p:extLst>
              <p:ext uri="{D42A27DB-BD31-4B8C-83A1-F6EECF244321}">
                <p14:modId xmlns:p14="http://schemas.microsoft.com/office/powerpoint/2010/main" val="2634519117"/>
              </p:ext>
            </p:extLst>
          </p:nvPr>
        </p:nvGraphicFramePr>
        <p:xfrm>
          <a:off x="443059" y="1411810"/>
          <a:ext cx="2346325" cy="639763"/>
        </p:xfrm>
        <a:graphic>
          <a:graphicData uri="http://schemas.openxmlformats.org/presentationml/2006/ole">
            <mc:AlternateContent xmlns:mc="http://schemas.openxmlformats.org/markup-compatibility/2006">
              <mc:Choice xmlns:v="urn:schemas-microsoft-com:vml" Requires="v">
                <p:oleObj name="Equation" r:id="rId2" imgW="1701720" imgH="469800" progId="Equation.DSMT4">
                  <p:embed/>
                </p:oleObj>
              </mc:Choice>
              <mc:Fallback>
                <p:oleObj name="Equation" r:id="rId2" imgW="1701720" imgH="469800" progId="Equation.DSMT4">
                  <p:embed/>
                  <p:pic>
                    <p:nvPicPr>
                      <p:cNvPr id="15" name="Object 14">
                        <a:extLst>
                          <a:ext uri="{FF2B5EF4-FFF2-40B4-BE49-F238E27FC236}">
                            <a16:creationId xmlns:a16="http://schemas.microsoft.com/office/drawing/2014/main" id="{88D14A02-58B8-433D-B8BE-F24D4A1E2861}"/>
                          </a:ext>
                        </a:extLst>
                      </p:cNvPr>
                      <p:cNvPicPr>
                        <a:picLocks noChangeAspect="1" noChangeArrowheads="1"/>
                      </p:cNvPicPr>
                      <p:nvPr/>
                    </p:nvPicPr>
                    <p:blipFill>
                      <a:blip r:embed="rId3"/>
                      <a:srcRect/>
                      <a:stretch>
                        <a:fillRect/>
                      </a:stretch>
                    </p:blipFill>
                    <p:spPr bwMode="auto">
                      <a:xfrm>
                        <a:off x="443059" y="1411810"/>
                        <a:ext cx="2346325" cy="639763"/>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5B61E60A-25C9-4585-8178-4EEAAD5442FF}"/>
              </a:ext>
            </a:extLst>
          </p:cNvPr>
          <p:cNvGraphicFramePr>
            <a:graphicFrameLocks noChangeAspect="1"/>
          </p:cNvGraphicFramePr>
          <p:nvPr>
            <p:extLst>
              <p:ext uri="{D42A27DB-BD31-4B8C-83A1-F6EECF244321}">
                <p14:modId xmlns:p14="http://schemas.microsoft.com/office/powerpoint/2010/main" val="1058252626"/>
              </p:ext>
            </p:extLst>
          </p:nvPr>
        </p:nvGraphicFramePr>
        <p:xfrm>
          <a:off x="409575" y="2471738"/>
          <a:ext cx="5524500" cy="1893887"/>
        </p:xfrm>
        <a:graphic>
          <a:graphicData uri="http://schemas.openxmlformats.org/presentationml/2006/ole">
            <mc:AlternateContent xmlns:mc="http://schemas.openxmlformats.org/markup-compatibility/2006">
              <mc:Choice xmlns:v="urn:schemas-microsoft-com:vml" Requires="v">
                <p:oleObj name="Equation" r:id="rId4" imgW="4241520" imgH="1447560" progId="Equation.DSMT4">
                  <p:embed/>
                </p:oleObj>
              </mc:Choice>
              <mc:Fallback>
                <p:oleObj name="Equation" r:id="rId4" imgW="4241520" imgH="1447560" progId="Equation.DSMT4">
                  <p:embed/>
                  <p:pic>
                    <p:nvPicPr>
                      <p:cNvPr id="0" name="Object 1"/>
                      <p:cNvPicPr>
                        <a:picLocks noChangeAspect="1" noChangeArrowheads="1"/>
                      </p:cNvPicPr>
                      <p:nvPr/>
                    </p:nvPicPr>
                    <p:blipFill>
                      <a:blip r:embed="rId5"/>
                      <a:srcRect/>
                      <a:stretch>
                        <a:fillRect/>
                      </a:stretch>
                    </p:blipFill>
                    <p:spPr bwMode="auto">
                      <a:xfrm>
                        <a:off x="409575" y="2471738"/>
                        <a:ext cx="5524500" cy="1893887"/>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6ECFFBDD-FE08-4EBF-813F-6CD65CEE85DB}"/>
              </a:ext>
            </a:extLst>
          </p:cNvPr>
          <p:cNvSpPr txBox="1"/>
          <p:nvPr/>
        </p:nvSpPr>
        <p:spPr>
          <a:xfrm>
            <a:off x="367644" y="2116770"/>
            <a:ext cx="6532778" cy="307777"/>
          </a:xfrm>
          <a:prstGeom prst="rect">
            <a:avLst/>
          </a:prstGeom>
          <a:noFill/>
        </p:spPr>
        <p:txBody>
          <a:bodyPr wrap="square" rtlCol="0">
            <a:spAutoFit/>
          </a:bodyPr>
          <a:lstStyle/>
          <a:p>
            <a:r>
              <a:rPr lang="en-US" sz="1400"/>
              <a:t>Differentiating (recall from thermo folder how we can push derivative in):</a:t>
            </a:r>
          </a:p>
        </p:txBody>
      </p:sp>
      <p:sp>
        <p:nvSpPr>
          <p:cNvPr id="12" name="TextBox 11">
            <a:extLst>
              <a:ext uri="{FF2B5EF4-FFF2-40B4-BE49-F238E27FC236}">
                <a16:creationId xmlns:a16="http://schemas.microsoft.com/office/drawing/2014/main" id="{A57A00A1-7E49-46D5-AB3C-5CB00B0EB112}"/>
              </a:ext>
            </a:extLst>
          </p:cNvPr>
          <p:cNvSpPr txBox="1"/>
          <p:nvPr/>
        </p:nvSpPr>
        <p:spPr>
          <a:xfrm>
            <a:off x="367644" y="4393009"/>
            <a:ext cx="10586302" cy="738664"/>
          </a:xfrm>
          <a:prstGeom prst="rect">
            <a:avLst/>
          </a:prstGeom>
          <a:noFill/>
        </p:spPr>
        <p:txBody>
          <a:bodyPr wrap="square" rtlCol="0">
            <a:spAutoFit/>
          </a:bodyPr>
          <a:lstStyle/>
          <a:p>
            <a:r>
              <a:rPr lang="en-US" sz="1400"/>
              <a:t>Now we cannot pull H out unless it’s a time-independent operator, or if its time-dependence evolves on a scale much slower than </a:t>
            </a:r>
            <a:r>
              <a:rPr lang="el-GR" sz="1400"/>
              <a:t>τ</a:t>
            </a:r>
            <a:r>
              <a:rPr lang="en-US" sz="1400"/>
              <a:t>.  This ought to be the case for a system connected to a thermal bath, or immersed in any typical field, as in the former H is relatively time-independent?  Or well at least in the latter case, typical field dependencies are much slower than </a:t>
            </a:r>
            <a:r>
              <a:rPr lang="el-GR" sz="1400"/>
              <a:t>τ</a:t>
            </a:r>
            <a:r>
              <a:rPr lang="en-US" sz="1400"/>
              <a:t>.  So under these circumstances we’d have something like this:</a:t>
            </a:r>
          </a:p>
        </p:txBody>
      </p:sp>
      <p:graphicFrame>
        <p:nvGraphicFramePr>
          <p:cNvPr id="14" name="Object 13">
            <a:extLst>
              <a:ext uri="{FF2B5EF4-FFF2-40B4-BE49-F238E27FC236}">
                <a16:creationId xmlns:a16="http://schemas.microsoft.com/office/drawing/2014/main" id="{EB1B566F-DD92-4A11-A282-DCA2B253F265}"/>
              </a:ext>
            </a:extLst>
          </p:cNvPr>
          <p:cNvGraphicFramePr>
            <a:graphicFrameLocks noChangeAspect="1"/>
          </p:cNvGraphicFramePr>
          <p:nvPr>
            <p:extLst>
              <p:ext uri="{D42A27DB-BD31-4B8C-83A1-F6EECF244321}">
                <p14:modId xmlns:p14="http://schemas.microsoft.com/office/powerpoint/2010/main" val="2869404572"/>
              </p:ext>
            </p:extLst>
          </p:nvPr>
        </p:nvGraphicFramePr>
        <p:xfrm>
          <a:off x="443059" y="5233279"/>
          <a:ext cx="3970338" cy="614362"/>
        </p:xfrm>
        <a:graphic>
          <a:graphicData uri="http://schemas.openxmlformats.org/presentationml/2006/ole">
            <mc:AlternateContent xmlns:mc="http://schemas.openxmlformats.org/markup-compatibility/2006">
              <mc:Choice xmlns:v="urn:schemas-microsoft-com:vml" Requires="v">
                <p:oleObj name="Equation" r:id="rId6" imgW="3047760" imgH="469800" progId="Equation.DSMT4">
                  <p:embed/>
                </p:oleObj>
              </mc:Choice>
              <mc:Fallback>
                <p:oleObj name="Equation" r:id="rId6" imgW="3047760" imgH="469800" progId="Equation.DSMT4">
                  <p:embed/>
                  <p:pic>
                    <p:nvPicPr>
                      <p:cNvPr id="4" name="Object 3">
                        <a:extLst>
                          <a:ext uri="{FF2B5EF4-FFF2-40B4-BE49-F238E27FC236}">
                            <a16:creationId xmlns:a16="http://schemas.microsoft.com/office/drawing/2014/main" id="{5B61E60A-25C9-4585-8178-4EEAAD5442FF}"/>
                          </a:ext>
                        </a:extLst>
                      </p:cNvPr>
                      <p:cNvPicPr>
                        <a:picLocks noChangeAspect="1" noChangeArrowheads="1"/>
                      </p:cNvPicPr>
                      <p:nvPr/>
                    </p:nvPicPr>
                    <p:blipFill>
                      <a:blip r:embed="rId7"/>
                      <a:srcRect/>
                      <a:stretch>
                        <a:fillRect/>
                      </a:stretch>
                    </p:blipFill>
                    <p:spPr bwMode="auto">
                      <a:xfrm>
                        <a:off x="443059" y="5233279"/>
                        <a:ext cx="3970338" cy="614362"/>
                      </a:xfrm>
                      <a:prstGeom prst="rect">
                        <a:avLst/>
                      </a:prstGeom>
                      <a:solidFill>
                        <a:srgbClr val="CDD9EF"/>
                      </a:solidFill>
                    </p:spPr>
                  </p:pic>
                </p:oleObj>
              </mc:Fallback>
            </mc:AlternateContent>
          </a:graphicData>
        </a:graphic>
      </p:graphicFrame>
      <p:sp>
        <p:nvSpPr>
          <p:cNvPr id="3" name="TextBox 2">
            <a:extLst>
              <a:ext uri="{FF2B5EF4-FFF2-40B4-BE49-F238E27FC236}">
                <a16:creationId xmlns:a16="http://schemas.microsoft.com/office/drawing/2014/main" id="{B249CA1A-0BD7-4C0B-A865-5ABAD49A770A}"/>
              </a:ext>
            </a:extLst>
          </p:cNvPr>
          <p:cNvSpPr txBox="1"/>
          <p:nvPr/>
        </p:nvSpPr>
        <p:spPr>
          <a:xfrm>
            <a:off x="367643" y="5962821"/>
            <a:ext cx="9794451" cy="523220"/>
          </a:xfrm>
          <a:prstGeom prst="rect">
            <a:avLst/>
          </a:prstGeom>
          <a:noFill/>
        </p:spPr>
        <p:txBody>
          <a:bodyPr wrap="square" rtlCol="0">
            <a:spAutoFit/>
          </a:bodyPr>
          <a:lstStyle/>
          <a:p>
            <a:r>
              <a:rPr lang="en-US" sz="1400"/>
              <a:t>I don’t know how to handle H</a:t>
            </a:r>
            <a:r>
              <a:rPr lang="en-US" sz="1400" baseline="-25000"/>
              <a:t>bath</a:t>
            </a:r>
            <a:r>
              <a:rPr lang="en-US" sz="1400"/>
              <a:t>.  You might think to model it as a dissipative term.  But this isn’t done.   It’s rather ignored, but then its effects are added back in later via an exponential convergence factor.   </a:t>
            </a:r>
          </a:p>
        </p:txBody>
      </p:sp>
      <p:graphicFrame>
        <p:nvGraphicFramePr>
          <p:cNvPr id="7" name="Object 6">
            <a:extLst>
              <a:ext uri="{FF2B5EF4-FFF2-40B4-BE49-F238E27FC236}">
                <a16:creationId xmlns:a16="http://schemas.microsoft.com/office/drawing/2014/main" id="{3A54D872-0593-4B03-A0C8-AAE2E7415B46}"/>
              </a:ext>
            </a:extLst>
          </p:cNvPr>
          <p:cNvGraphicFramePr>
            <a:graphicFrameLocks noChangeAspect="1"/>
          </p:cNvGraphicFramePr>
          <p:nvPr>
            <p:extLst>
              <p:ext uri="{D42A27DB-BD31-4B8C-83A1-F6EECF244321}">
                <p14:modId xmlns:p14="http://schemas.microsoft.com/office/powerpoint/2010/main" val="385535437"/>
              </p:ext>
            </p:extLst>
          </p:nvPr>
        </p:nvGraphicFramePr>
        <p:xfrm>
          <a:off x="3923052" y="1523952"/>
          <a:ext cx="1447938" cy="415477"/>
        </p:xfrm>
        <a:graphic>
          <a:graphicData uri="http://schemas.openxmlformats.org/presentationml/2006/ole">
            <mc:AlternateContent xmlns:mc="http://schemas.openxmlformats.org/markup-compatibility/2006">
              <mc:Choice xmlns:v="urn:schemas-microsoft-com:vml" Requires="v">
                <p:oleObj name="Equation" r:id="rId8" imgW="1104840" imgH="317160" progId="Equation.DSMT4">
                  <p:embed/>
                </p:oleObj>
              </mc:Choice>
              <mc:Fallback>
                <p:oleObj name="Equation" r:id="rId8" imgW="1104840" imgH="317160" progId="Equation.DSMT4">
                  <p:embed/>
                  <p:pic>
                    <p:nvPicPr>
                      <p:cNvPr id="0" name="Object 434"/>
                      <p:cNvPicPr>
                        <a:picLocks noChangeAspect="1" noChangeArrowheads="1"/>
                      </p:cNvPicPr>
                      <p:nvPr/>
                    </p:nvPicPr>
                    <p:blipFill>
                      <a:blip r:embed="rId9"/>
                      <a:srcRect/>
                      <a:stretch>
                        <a:fillRect/>
                      </a:stretch>
                    </p:blipFill>
                    <p:spPr bwMode="auto">
                      <a:xfrm>
                        <a:off x="3923052" y="1523952"/>
                        <a:ext cx="1447938" cy="415477"/>
                      </a:xfrm>
                      <a:prstGeom prst="rect">
                        <a:avLst/>
                      </a:prstGeom>
                      <a:noFill/>
                    </p:spPr>
                  </p:pic>
                </p:oleObj>
              </mc:Fallback>
            </mc:AlternateContent>
          </a:graphicData>
        </a:graphic>
      </p:graphicFrame>
    </p:spTree>
    <p:extLst>
      <p:ext uri="{BB962C8B-B14F-4D97-AF65-F5344CB8AC3E}">
        <p14:creationId xmlns:p14="http://schemas.microsoft.com/office/powerpoint/2010/main" val="407458902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728622" y="102121"/>
            <a:ext cx="4493222" cy="584775"/>
          </a:xfrm>
          <a:prstGeom prst="rect">
            <a:avLst/>
          </a:prstGeom>
          <a:noFill/>
        </p:spPr>
        <p:txBody>
          <a:bodyPr wrap="square" rtlCol="0">
            <a:spAutoFit/>
          </a:bodyPr>
          <a:lstStyle/>
          <a:p>
            <a:r>
              <a:rPr lang="en-US" sz="3200" b="1" u="sng"/>
              <a:t>Quantum NESM (Kubo)</a:t>
            </a:r>
          </a:p>
        </p:txBody>
      </p:sp>
      <p:sp>
        <p:nvSpPr>
          <p:cNvPr id="15" name="TextBox 14">
            <a:extLst>
              <a:ext uri="{FF2B5EF4-FFF2-40B4-BE49-F238E27FC236}">
                <a16:creationId xmlns:a16="http://schemas.microsoft.com/office/drawing/2014/main" id="{C0C8F359-2229-41A9-9B59-BB1C8E3592A2}"/>
              </a:ext>
            </a:extLst>
          </p:cNvPr>
          <p:cNvSpPr txBox="1"/>
          <p:nvPr/>
        </p:nvSpPr>
        <p:spPr>
          <a:xfrm flipH="1">
            <a:off x="367643" y="910025"/>
            <a:ext cx="11246179" cy="523220"/>
          </a:xfrm>
          <a:prstGeom prst="rect">
            <a:avLst/>
          </a:prstGeom>
          <a:noFill/>
        </p:spPr>
        <p:txBody>
          <a:bodyPr wrap="square" rtlCol="0">
            <a:spAutoFit/>
          </a:bodyPr>
          <a:lstStyle/>
          <a:p>
            <a:r>
              <a:rPr lang="en-US" sz="1400"/>
              <a:t>Now let’s suppose we have a Hamiltonian H = H</a:t>
            </a:r>
            <a:r>
              <a:rPr lang="en-US" sz="1400" baseline="-25000"/>
              <a:t>0</a:t>
            </a:r>
            <a:r>
              <a:rPr lang="en-US" sz="1400"/>
              <a:t> + V</a:t>
            </a:r>
            <a:r>
              <a:rPr lang="en-US" sz="1400" baseline="-25000"/>
              <a:t>1</a:t>
            </a:r>
            <a:r>
              <a:rPr lang="en-US" sz="1400"/>
              <a:t> + V</a:t>
            </a:r>
            <a:r>
              <a:rPr lang="en-US" sz="1400" baseline="-25000"/>
              <a:t>2</a:t>
            </a:r>
            <a:r>
              <a:rPr lang="en-US" sz="1400"/>
              <a:t> + V(t) = H</a:t>
            </a:r>
            <a:r>
              <a:rPr lang="en-US" sz="1400" baseline="-25000"/>
              <a:t>eq</a:t>
            </a:r>
            <a:r>
              <a:rPr lang="en-US" sz="1400"/>
              <a:t> + V(t), where V(t) is some perturbation switched on at t</a:t>
            </a:r>
            <a:r>
              <a:rPr lang="en-US" sz="1400" baseline="-25000"/>
              <a:t>0</a:t>
            </a:r>
            <a:r>
              <a:rPr lang="en-US" sz="1400"/>
              <a:t>.  What is the evolution?  We only need a perturbative solution anyway, so let’s try to isolate the perturbation.  Define:  </a:t>
            </a:r>
          </a:p>
        </p:txBody>
      </p:sp>
      <p:graphicFrame>
        <p:nvGraphicFramePr>
          <p:cNvPr id="14" name="Object 13">
            <a:extLst>
              <a:ext uri="{FF2B5EF4-FFF2-40B4-BE49-F238E27FC236}">
                <a16:creationId xmlns:a16="http://schemas.microsoft.com/office/drawing/2014/main" id="{EB1B566F-DD92-4A11-A282-DCA2B253F265}"/>
              </a:ext>
            </a:extLst>
          </p:cNvPr>
          <p:cNvGraphicFramePr>
            <a:graphicFrameLocks noChangeAspect="1"/>
          </p:cNvGraphicFramePr>
          <p:nvPr>
            <p:extLst>
              <p:ext uri="{D42A27DB-BD31-4B8C-83A1-F6EECF244321}">
                <p14:modId xmlns:p14="http://schemas.microsoft.com/office/powerpoint/2010/main" val="2774421465"/>
              </p:ext>
            </p:extLst>
          </p:nvPr>
        </p:nvGraphicFramePr>
        <p:xfrm>
          <a:off x="3173413" y="3659188"/>
          <a:ext cx="2846387" cy="628650"/>
        </p:xfrm>
        <a:graphic>
          <a:graphicData uri="http://schemas.openxmlformats.org/presentationml/2006/ole">
            <mc:AlternateContent xmlns:mc="http://schemas.openxmlformats.org/markup-compatibility/2006">
              <mc:Choice xmlns:v="urn:schemas-microsoft-com:vml" Requires="v">
                <p:oleObj name="Equation" r:id="rId2" imgW="2184120" imgH="482400" progId="Equation.DSMT4">
                  <p:embed/>
                </p:oleObj>
              </mc:Choice>
              <mc:Fallback>
                <p:oleObj name="Equation" r:id="rId2" imgW="2184120" imgH="482400" progId="Equation.DSMT4">
                  <p:embed/>
                  <p:pic>
                    <p:nvPicPr>
                      <p:cNvPr id="14" name="Object 13">
                        <a:extLst>
                          <a:ext uri="{FF2B5EF4-FFF2-40B4-BE49-F238E27FC236}">
                            <a16:creationId xmlns:a16="http://schemas.microsoft.com/office/drawing/2014/main" id="{EB1B566F-DD92-4A11-A282-DCA2B253F265}"/>
                          </a:ext>
                        </a:extLst>
                      </p:cNvPr>
                      <p:cNvPicPr>
                        <a:picLocks noChangeAspect="1" noChangeArrowheads="1"/>
                      </p:cNvPicPr>
                      <p:nvPr/>
                    </p:nvPicPr>
                    <p:blipFill>
                      <a:blip r:embed="rId3"/>
                      <a:srcRect/>
                      <a:stretch>
                        <a:fillRect/>
                      </a:stretch>
                    </p:blipFill>
                    <p:spPr bwMode="auto">
                      <a:xfrm>
                        <a:off x="3173413" y="3659188"/>
                        <a:ext cx="2846387" cy="628650"/>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E3552C73-A23B-418E-BCEF-48980594B332}"/>
              </a:ext>
            </a:extLst>
          </p:cNvPr>
          <p:cNvSpPr txBox="1"/>
          <p:nvPr/>
        </p:nvSpPr>
        <p:spPr>
          <a:xfrm flipH="1">
            <a:off x="3101284" y="3183269"/>
            <a:ext cx="4122386" cy="307777"/>
          </a:xfrm>
          <a:prstGeom prst="rect">
            <a:avLst/>
          </a:prstGeom>
          <a:noFill/>
        </p:spPr>
        <p:txBody>
          <a:bodyPr wrap="square" rtlCol="0">
            <a:spAutoFit/>
          </a:bodyPr>
          <a:lstStyle/>
          <a:p>
            <a:r>
              <a:rPr lang="en-US" sz="1400"/>
              <a:t>It follows that out to first order, assuming start in f</a:t>
            </a:r>
            <a:r>
              <a:rPr lang="en-US" sz="1400" baseline="-25000"/>
              <a:t>eq</a:t>
            </a:r>
            <a:r>
              <a:rPr lang="en-US" sz="1400"/>
              <a:t>:</a:t>
            </a:r>
          </a:p>
        </p:txBody>
      </p:sp>
      <p:sp>
        <p:nvSpPr>
          <p:cNvPr id="13" name="TextBox 12">
            <a:extLst>
              <a:ext uri="{FF2B5EF4-FFF2-40B4-BE49-F238E27FC236}">
                <a16:creationId xmlns:a16="http://schemas.microsoft.com/office/drawing/2014/main" id="{65D86B1C-21DB-45FC-9CF2-51D8CFB7DB15}"/>
              </a:ext>
            </a:extLst>
          </p:cNvPr>
          <p:cNvSpPr txBox="1"/>
          <p:nvPr/>
        </p:nvSpPr>
        <p:spPr>
          <a:xfrm flipH="1">
            <a:off x="7632044" y="3181889"/>
            <a:ext cx="3555210" cy="307777"/>
          </a:xfrm>
          <a:prstGeom prst="rect">
            <a:avLst/>
          </a:prstGeom>
          <a:noFill/>
        </p:spPr>
        <p:txBody>
          <a:bodyPr wrap="square" rtlCol="0">
            <a:spAutoFit/>
          </a:bodyPr>
          <a:lstStyle/>
          <a:p>
            <a:r>
              <a:rPr lang="en-US" sz="1400"/>
              <a:t>converting back to normal picture:</a:t>
            </a:r>
          </a:p>
        </p:txBody>
      </p:sp>
      <p:graphicFrame>
        <p:nvGraphicFramePr>
          <p:cNvPr id="17" name="Object 16">
            <a:extLst>
              <a:ext uri="{FF2B5EF4-FFF2-40B4-BE49-F238E27FC236}">
                <a16:creationId xmlns:a16="http://schemas.microsoft.com/office/drawing/2014/main" id="{F37FE3EB-DEDD-483F-BBD2-581D0B38AA7B}"/>
              </a:ext>
            </a:extLst>
          </p:cNvPr>
          <p:cNvGraphicFramePr>
            <a:graphicFrameLocks noChangeAspect="1"/>
          </p:cNvGraphicFramePr>
          <p:nvPr>
            <p:extLst>
              <p:ext uri="{D42A27DB-BD31-4B8C-83A1-F6EECF244321}">
                <p14:modId xmlns:p14="http://schemas.microsoft.com/office/powerpoint/2010/main" val="126447664"/>
              </p:ext>
            </p:extLst>
          </p:nvPr>
        </p:nvGraphicFramePr>
        <p:xfrm>
          <a:off x="415587" y="1562931"/>
          <a:ext cx="2333625" cy="331787"/>
        </p:xfrm>
        <a:graphic>
          <a:graphicData uri="http://schemas.openxmlformats.org/presentationml/2006/ole">
            <mc:AlternateContent xmlns:mc="http://schemas.openxmlformats.org/markup-compatibility/2006">
              <mc:Choice xmlns:v="urn:schemas-microsoft-com:vml" Requires="v">
                <p:oleObj name="Equation" r:id="rId4" imgW="1790640" imgH="253800" progId="Equation.DSMT4">
                  <p:embed/>
                </p:oleObj>
              </mc:Choice>
              <mc:Fallback>
                <p:oleObj name="Equation" r:id="rId4" imgW="1790640" imgH="253800" progId="Equation.DSMT4">
                  <p:embed/>
                  <p:pic>
                    <p:nvPicPr>
                      <p:cNvPr id="9" name="Object 8">
                        <a:extLst>
                          <a:ext uri="{FF2B5EF4-FFF2-40B4-BE49-F238E27FC236}">
                            <a16:creationId xmlns:a16="http://schemas.microsoft.com/office/drawing/2014/main" id="{B984D2CC-7988-48DF-A340-0478841B76C4}"/>
                          </a:ext>
                        </a:extLst>
                      </p:cNvPr>
                      <p:cNvPicPr>
                        <a:picLocks noChangeAspect="1" noChangeArrowheads="1"/>
                      </p:cNvPicPr>
                      <p:nvPr/>
                    </p:nvPicPr>
                    <p:blipFill>
                      <a:blip r:embed="rId5"/>
                      <a:srcRect/>
                      <a:stretch>
                        <a:fillRect/>
                      </a:stretch>
                    </p:blipFill>
                    <p:spPr bwMode="auto">
                      <a:xfrm>
                        <a:off x="415587" y="1562931"/>
                        <a:ext cx="2333625" cy="331787"/>
                      </a:xfrm>
                      <a:prstGeom prst="rect">
                        <a:avLst/>
                      </a:prstGeom>
                      <a:noFill/>
                    </p:spPr>
                  </p:pic>
                </p:oleObj>
              </mc:Fallback>
            </mc:AlternateContent>
          </a:graphicData>
        </a:graphic>
      </p:graphicFrame>
      <p:sp>
        <p:nvSpPr>
          <p:cNvPr id="18" name="TextBox 17">
            <a:extLst>
              <a:ext uri="{FF2B5EF4-FFF2-40B4-BE49-F238E27FC236}">
                <a16:creationId xmlns:a16="http://schemas.microsoft.com/office/drawing/2014/main" id="{1A40FCF3-020E-44E2-B546-39384488DFC8}"/>
              </a:ext>
            </a:extLst>
          </p:cNvPr>
          <p:cNvSpPr txBox="1"/>
          <p:nvPr/>
        </p:nvSpPr>
        <p:spPr>
          <a:xfrm flipH="1">
            <a:off x="367641" y="2042849"/>
            <a:ext cx="8144762" cy="307777"/>
          </a:xfrm>
          <a:prstGeom prst="rect">
            <a:avLst/>
          </a:prstGeom>
          <a:noFill/>
        </p:spPr>
        <p:txBody>
          <a:bodyPr wrap="square" rtlCol="0">
            <a:spAutoFit/>
          </a:bodyPr>
          <a:lstStyle/>
          <a:p>
            <a:r>
              <a:rPr lang="en-US" sz="1400"/>
              <a:t>where U</a:t>
            </a:r>
            <a:r>
              <a:rPr lang="en-US" sz="1400" baseline="-25000"/>
              <a:t>eq</a:t>
            </a:r>
            <a:r>
              <a:rPr lang="en-US" sz="1400"/>
              <a:t> is the evolution operator for the time-independent H</a:t>
            </a:r>
            <a:r>
              <a:rPr lang="en-US" sz="1400" baseline="-25000"/>
              <a:t>eq</a:t>
            </a:r>
            <a:r>
              <a:rPr lang="en-US" sz="1400"/>
              <a:t>.  And plug in to see what ODE it satisfies:</a:t>
            </a:r>
          </a:p>
        </p:txBody>
      </p:sp>
      <p:graphicFrame>
        <p:nvGraphicFramePr>
          <p:cNvPr id="19" name="Object 18">
            <a:extLst>
              <a:ext uri="{FF2B5EF4-FFF2-40B4-BE49-F238E27FC236}">
                <a16:creationId xmlns:a16="http://schemas.microsoft.com/office/drawing/2014/main" id="{309D41EE-26A0-45FE-9EC6-AE64C2F99477}"/>
              </a:ext>
            </a:extLst>
          </p:cNvPr>
          <p:cNvGraphicFramePr>
            <a:graphicFrameLocks noChangeAspect="1"/>
          </p:cNvGraphicFramePr>
          <p:nvPr>
            <p:extLst>
              <p:ext uri="{D42A27DB-BD31-4B8C-83A1-F6EECF244321}">
                <p14:modId xmlns:p14="http://schemas.microsoft.com/office/powerpoint/2010/main" val="1536203919"/>
              </p:ext>
            </p:extLst>
          </p:nvPr>
        </p:nvGraphicFramePr>
        <p:xfrm>
          <a:off x="475760" y="2494899"/>
          <a:ext cx="8013700" cy="563562"/>
        </p:xfrm>
        <a:graphic>
          <a:graphicData uri="http://schemas.openxmlformats.org/presentationml/2006/ole">
            <mc:AlternateContent xmlns:mc="http://schemas.openxmlformats.org/markup-compatibility/2006">
              <mc:Choice xmlns:v="urn:schemas-microsoft-com:vml" Requires="v">
                <p:oleObj name="Equation" r:id="rId6" imgW="6146640" imgH="431640" progId="Equation.DSMT4">
                  <p:embed/>
                </p:oleObj>
              </mc:Choice>
              <mc:Fallback>
                <p:oleObj name="Equation" r:id="rId6" imgW="6146640" imgH="431640" progId="Equation.DSMT4">
                  <p:embed/>
                  <p:pic>
                    <p:nvPicPr>
                      <p:cNvPr id="17" name="Object 16">
                        <a:extLst>
                          <a:ext uri="{FF2B5EF4-FFF2-40B4-BE49-F238E27FC236}">
                            <a16:creationId xmlns:a16="http://schemas.microsoft.com/office/drawing/2014/main" id="{F37FE3EB-DEDD-483F-BBD2-581D0B38AA7B}"/>
                          </a:ext>
                        </a:extLst>
                      </p:cNvPr>
                      <p:cNvPicPr>
                        <a:picLocks noChangeAspect="1" noChangeArrowheads="1"/>
                      </p:cNvPicPr>
                      <p:nvPr/>
                    </p:nvPicPr>
                    <p:blipFill>
                      <a:blip r:embed="rId7"/>
                      <a:srcRect/>
                      <a:stretch>
                        <a:fillRect/>
                      </a:stretch>
                    </p:blipFill>
                    <p:spPr bwMode="auto">
                      <a:xfrm>
                        <a:off x="475760" y="2494899"/>
                        <a:ext cx="8013700" cy="563562"/>
                      </a:xfrm>
                      <a:prstGeom prst="rect">
                        <a:avLst/>
                      </a:prstGeom>
                      <a:noFill/>
                    </p:spPr>
                  </p:pic>
                </p:oleObj>
              </mc:Fallback>
            </mc:AlternateContent>
          </a:graphicData>
        </a:graphic>
      </p:graphicFrame>
      <p:graphicFrame>
        <p:nvGraphicFramePr>
          <p:cNvPr id="20" name="Object 19">
            <a:extLst>
              <a:ext uri="{FF2B5EF4-FFF2-40B4-BE49-F238E27FC236}">
                <a16:creationId xmlns:a16="http://schemas.microsoft.com/office/drawing/2014/main" id="{CD06551E-CC28-4C93-8AAE-7E27DD533DBD}"/>
              </a:ext>
            </a:extLst>
          </p:cNvPr>
          <p:cNvGraphicFramePr>
            <a:graphicFrameLocks noChangeAspect="1"/>
          </p:cNvGraphicFramePr>
          <p:nvPr>
            <p:extLst>
              <p:ext uri="{D42A27DB-BD31-4B8C-83A1-F6EECF244321}">
                <p14:modId xmlns:p14="http://schemas.microsoft.com/office/powerpoint/2010/main" val="979429563"/>
              </p:ext>
            </p:extLst>
          </p:nvPr>
        </p:nvGraphicFramePr>
        <p:xfrm>
          <a:off x="7728873" y="3581400"/>
          <a:ext cx="3949700" cy="693738"/>
        </p:xfrm>
        <a:graphic>
          <a:graphicData uri="http://schemas.openxmlformats.org/presentationml/2006/ole">
            <mc:AlternateContent xmlns:mc="http://schemas.openxmlformats.org/markup-compatibility/2006">
              <mc:Choice xmlns:v="urn:schemas-microsoft-com:vml" Requires="v">
                <p:oleObj name="Equation" r:id="rId8" imgW="3035160" imgH="533160" progId="Equation.DSMT4">
                  <p:embed/>
                </p:oleObj>
              </mc:Choice>
              <mc:Fallback>
                <p:oleObj name="Equation" r:id="rId8" imgW="3035160" imgH="533160" progId="Equation.DSMT4">
                  <p:embed/>
                  <p:pic>
                    <p:nvPicPr>
                      <p:cNvPr id="14" name="Object 13">
                        <a:extLst>
                          <a:ext uri="{FF2B5EF4-FFF2-40B4-BE49-F238E27FC236}">
                            <a16:creationId xmlns:a16="http://schemas.microsoft.com/office/drawing/2014/main" id="{EB1B566F-DD92-4A11-A282-DCA2B253F265}"/>
                          </a:ext>
                        </a:extLst>
                      </p:cNvPr>
                      <p:cNvPicPr>
                        <a:picLocks noChangeAspect="1" noChangeArrowheads="1"/>
                      </p:cNvPicPr>
                      <p:nvPr/>
                    </p:nvPicPr>
                    <p:blipFill>
                      <a:blip r:embed="rId9"/>
                      <a:srcRect/>
                      <a:stretch>
                        <a:fillRect/>
                      </a:stretch>
                    </p:blipFill>
                    <p:spPr bwMode="auto">
                      <a:xfrm>
                        <a:off x="7728873" y="3581400"/>
                        <a:ext cx="3949700" cy="693738"/>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AF1BF778-F365-423F-9275-02C68871A1E3}"/>
              </a:ext>
            </a:extLst>
          </p:cNvPr>
          <p:cNvSpPr txBox="1"/>
          <p:nvPr/>
        </p:nvSpPr>
        <p:spPr>
          <a:xfrm flipH="1">
            <a:off x="405346" y="3202734"/>
            <a:ext cx="1804987" cy="307777"/>
          </a:xfrm>
          <a:prstGeom prst="rect">
            <a:avLst/>
          </a:prstGeom>
          <a:noFill/>
        </p:spPr>
        <p:txBody>
          <a:bodyPr wrap="square" rtlCol="0">
            <a:spAutoFit/>
          </a:bodyPr>
          <a:lstStyle/>
          <a:p>
            <a:r>
              <a:rPr lang="en-US" sz="1400"/>
              <a:t>And this comes to:</a:t>
            </a:r>
          </a:p>
        </p:txBody>
      </p:sp>
      <p:graphicFrame>
        <p:nvGraphicFramePr>
          <p:cNvPr id="21" name="Object 20">
            <a:extLst>
              <a:ext uri="{FF2B5EF4-FFF2-40B4-BE49-F238E27FC236}">
                <a16:creationId xmlns:a16="http://schemas.microsoft.com/office/drawing/2014/main" id="{EA21A23B-A79F-47FE-9551-8B5093B77B61}"/>
              </a:ext>
            </a:extLst>
          </p:cNvPr>
          <p:cNvGraphicFramePr>
            <a:graphicFrameLocks noChangeAspect="1"/>
          </p:cNvGraphicFramePr>
          <p:nvPr>
            <p:extLst>
              <p:ext uri="{D42A27DB-BD31-4B8C-83A1-F6EECF244321}">
                <p14:modId xmlns:p14="http://schemas.microsoft.com/office/powerpoint/2010/main" val="1237155235"/>
              </p:ext>
            </p:extLst>
          </p:nvPr>
        </p:nvGraphicFramePr>
        <p:xfrm>
          <a:off x="475760" y="3658642"/>
          <a:ext cx="1804987" cy="565150"/>
        </p:xfrm>
        <a:graphic>
          <a:graphicData uri="http://schemas.openxmlformats.org/presentationml/2006/ole">
            <mc:AlternateContent xmlns:mc="http://schemas.openxmlformats.org/markup-compatibility/2006">
              <mc:Choice xmlns:v="urn:schemas-microsoft-com:vml" Requires="v">
                <p:oleObj name="Equation" r:id="rId10" imgW="1384200" imgH="431640" progId="Equation.DSMT4">
                  <p:embed/>
                </p:oleObj>
              </mc:Choice>
              <mc:Fallback>
                <p:oleObj name="Equation" r:id="rId10" imgW="1384200" imgH="431640" progId="Equation.DSMT4">
                  <p:embed/>
                  <p:pic>
                    <p:nvPicPr>
                      <p:cNvPr id="19" name="Object 18">
                        <a:extLst>
                          <a:ext uri="{FF2B5EF4-FFF2-40B4-BE49-F238E27FC236}">
                            <a16:creationId xmlns:a16="http://schemas.microsoft.com/office/drawing/2014/main" id="{309D41EE-26A0-45FE-9EC6-AE64C2F99477}"/>
                          </a:ext>
                        </a:extLst>
                      </p:cNvPr>
                      <p:cNvPicPr>
                        <a:picLocks noChangeAspect="1" noChangeArrowheads="1"/>
                      </p:cNvPicPr>
                      <p:nvPr/>
                    </p:nvPicPr>
                    <p:blipFill>
                      <a:blip r:embed="rId11"/>
                      <a:srcRect/>
                      <a:stretch>
                        <a:fillRect/>
                      </a:stretch>
                    </p:blipFill>
                    <p:spPr bwMode="auto">
                      <a:xfrm>
                        <a:off x="475760" y="3658642"/>
                        <a:ext cx="1804987" cy="565150"/>
                      </a:xfrm>
                      <a:prstGeom prst="rect">
                        <a:avLst/>
                      </a:prstGeom>
                      <a:noFill/>
                      <a:ln w="12700">
                        <a:solidFill>
                          <a:schemeClr val="accent1"/>
                        </a:solidFill>
                      </a:ln>
                    </p:spPr>
                  </p:pic>
                </p:oleObj>
              </mc:Fallback>
            </mc:AlternateContent>
          </a:graphicData>
        </a:graphic>
      </p:graphicFrame>
      <p:graphicFrame>
        <p:nvGraphicFramePr>
          <p:cNvPr id="22" name="Object 21">
            <a:extLst>
              <a:ext uri="{FF2B5EF4-FFF2-40B4-BE49-F238E27FC236}">
                <a16:creationId xmlns:a16="http://schemas.microsoft.com/office/drawing/2014/main" id="{9C5341DE-35D9-4FD7-A3FB-6BCC6ECD1D65}"/>
              </a:ext>
            </a:extLst>
          </p:cNvPr>
          <p:cNvGraphicFramePr>
            <a:graphicFrameLocks noChangeAspect="1"/>
          </p:cNvGraphicFramePr>
          <p:nvPr>
            <p:extLst>
              <p:ext uri="{D42A27DB-BD31-4B8C-83A1-F6EECF244321}">
                <p14:modId xmlns:p14="http://schemas.microsoft.com/office/powerpoint/2010/main" val="1305284393"/>
              </p:ext>
            </p:extLst>
          </p:nvPr>
        </p:nvGraphicFramePr>
        <p:xfrm>
          <a:off x="469667" y="5502275"/>
          <a:ext cx="4514850" cy="693738"/>
        </p:xfrm>
        <a:graphic>
          <a:graphicData uri="http://schemas.openxmlformats.org/presentationml/2006/ole">
            <mc:AlternateContent xmlns:mc="http://schemas.openxmlformats.org/markup-compatibility/2006">
              <mc:Choice xmlns:v="urn:schemas-microsoft-com:vml" Requires="v">
                <p:oleObj name="Equation" r:id="rId12" imgW="3466800" imgH="533160" progId="Equation.DSMT4">
                  <p:embed/>
                </p:oleObj>
              </mc:Choice>
              <mc:Fallback>
                <p:oleObj name="Equation" r:id="rId12" imgW="3466800" imgH="533160" progId="Equation.DSMT4">
                  <p:embed/>
                  <p:pic>
                    <p:nvPicPr>
                      <p:cNvPr id="20" name="Object 19">
                        <a:extLst>
                          <a:ext uri="{FF2B5EF4-FFF2-40B4-BE49-F238E27FC236}">
                            <a16:creationId xmlns:a16="http://schemas.microsoft.com/office/drawing/2014/main" id="{CD06551E-CC28-4C93-8AAE-7E27DD533DBD}"/>
                          </a:ext>
                        </a:extLst>
                      </p:cNvPr>
                      <p:cNvPicPr>
                        <a:picLocks noChangeAspect="1" noChangeArrowheads="1"/>
                      </p:cNvPicPr>
                      <p:nvPr/>
                    </p:nvPicPr>
                    <p:blipFill>
                      <a:blip r:embed="rId13"/>
                      <a:srcRect/>
                      <a:stretch>
                        <a:fillRect/>
                      </a:stretch>
                    </p:blipFill>
                    <p:spPr bwMode="auto">
                      <a:xfrm>
                        <a:off x="469667" y="5502275"/>
                        <a:ext cx="4514850" cy="693738"/>
                      </a:xfrm>
                      <a:prstGeom prst="rect">
                        <a:avLst/>
                      </a:prstGeom>
                      <a:solidFill>
                        <a:srgbClr val="CCFFCC"/>
                      </a:solidFill>
                    </p:spPr>
                  </p:pic>
                </p:oleObj>
              </mc:Fallback>
            </mc:AlternateContent>
          </a:graphicData>
        </a:graphic>
      </p:graphicFrame>
      <p:sp>
        <p:nvSpPr>
          <p:cNvPr id="23" name="TextBox 22">
            <a:extLst>
              <a:ext uri="{FF2B5EF4-FFF2-40B4-BE49-F238E27FC236}">
                <a16:creationId xmlns:a16="http://schemas.microsoft.com/office/drawing/2014/main" id="{51807159-849E-4C1F-A91F-7A2AF3E36F92}"/>
              </a:ext>
            </a:extLst>
          </p:cNvPr>
          <p:cNvSpPr txBox="1"/>
          <p:nvPr/>
        </p:nvSpPr>
        <p:spPr>
          <a:xfrm flipH="1">
            <a:off x="367641" y="4414230"/>
            <a:ext cx="11387584" cy="954107"/>
          </a:xfrm>
          <a:prstGeom prst="rect">
            <a:avLst/>
          </a:prstGeom>
          <a:noFill/>
        </p:spPr>
        <p:txBody>
          <a:bodyPr wrap="square" rtlCol="0">
            <a:spAutoFit/>
          </a:bodyPr>
          <a:lstStyle/>
          <a:p>
            <a:r>
              <a:rPr lang="en-US" sz="1400"/>
              <a:t>But here is where we add the dissipiative effects of the bath.  Mello says the exponential factor models coupling to the bath by preventing ‘recurrences’, basically the fact that any QM system will repeat itself on a time scale equal to the 1/</a:t>
            </a:r>
            <a:r>
              <a:rPr lang="el-GR" sz="1400"/>
              <a:t>Δ</a:t>
            </a:r>
            <a:r>
              <a:rPr lang="en-US" sz="1400"/>
              <a:t>E</a:t>
            </a:r>
            <a:r>
              <a:rPr lang="en-US" sz="1400" baseline="-25000"/>
              <a:t>gcf</a:t>
            </a:r>
            <a:r>
              <a:rPr lang="en-US" sz="1400"/>
              <a:t> where </a:t>
            </a:r>
            <a:r>
              <a:rPr lang="el-GR" sz="1400"/>
              <a:t>Δ</a:t>
            </a:r>
            <a:r>
              <a:rPr lang="en-US" sz="1400"/>
              <a:t>E</a:t>
            </a:r>
            <a:r>
              <a:rPr lang="en-US" sz="1400" baseline="-25000"/>
              <a:t>gcf</a:t>
            </a:r>
            <a:r>
              <a:rPr lang="en-US" sz="1400"/>
              <a:t> is the largest energy that will go equally into all eigenenergies.  But this would seem only relevant in the thermodynamic limit, where eigenenergies are infinitesimally close.  Otherwise, you’d need a stronger convergence factor than just 0</a:t>
            </a:r>
            <a:r>
              <a:rPr lang="en-US" sz="1400" baseline="30000"/>
              <a:t>+</a:t>
            </a:r>
            <a:r>
              <a:rPr lang="en-US" sz="1400"/>
              <a:t>… </a:t>
            </a:r>
          </a:p>
        </p:txBody>
      </p:sp>
    </p:spTree>
    <p:extLst>
      <p:ext uri="{BB962C8B-B14F-4D97-AF65-F5344CB8AC3E}">
        <p14:creationId xmlns:p14="http://schemas.microsoft.com/office/powerpoint/2010/main" val="55160194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9B20D5A-7481-4F34-86F9-06DA5D6F0FD4}"/>
              </a:ext>
            </a:extLst>
          </p:cNvPr>
          <p:cNvPicPr>
            <a:picLocks noChangeAspect="1"/>
          </p:cNvPicPr>
          <p:nvPr/>
        </p:nvPicPr>
        <p:blipFill>
          <a:blip r:embed="rId2"/>
          <a:stretch>
            <a:fillRect/>
          </a:stretch>
        </p:blipFill>
        <p:spPr>
          <a:xfrm>
            <a:off x="7628248" y="989015"/>
            <a:ext cx="4340138" cy="2258325"/>
          </a:xfrm>
          <a:prstGeom prst="rect">
            <a:avLst/>
          </a:prstGeom>
        </p:spPr>
      </p:pic>
      <p:sp>
        <p:nvSpPr>
          <p:cNvPr id="4" name="TextBox 3">
            <a:extLst>
              <a:ext uri="{FF2B5EF4-FFF2-40B4-BE49-F238E27FC236}">
                <a16:creationId xmlns:a16="http://schemas.microsoft.com/office/drawing/2014/main" id="{8C00C05B-25A6-42B0-80DA-86F978434AFF}"/>
              </a:ext>
            </a:extLst>
          </p:cNvPr>
          <p:cNvSpPr txBox="1"/>
          <p:nvPr/>
        </p:nvSpPr>
        <p:spPr>
          <a:xfrm>
            <a:off x="3506680" y="101387"/>
            <a:ext cx="4535930" cy="584775"/>
          </a:xfrm>
          <a:prstGeom prst="rect">
            <a:avLst/>
          </a:prstGeom>
          <a:noFill/>
        </p:spPr>
        <p:txBody>
          <a:bodyPr wrap="square" rtlCol="0">
            <a:spAutoFit/>
          </a:bodyPr>
          <a:lstStyle/>
          <a:p>
            <a:r>
              <a:rPr lang="en-US" sz="3200" b="1" u="sng"/>
              <a:t>Quantum NESM (Kubo)</a:t>
            </a:r>
          </a:p>
        </p:txBody>
      </p:sp>
      <p:sp>
        <p:nvSpPr>
          <p:cNvPr id="5" name="TextBox 4">
            <a:extLst>
              <a:ext uri="{FF2B5EF4-FFF2-40B4-BE49-F238E27FC236}">
                <a16:creationId xmlns:a16="http://schemas.microsoft.com/office/drawing/2014/main" id="{25A9C9FB-EFCF-4712-8E27-7E086C9A682B}"/>
              </a:ext>
            </a:extLst>
          </p:cNvPr>
          <p:cNvSpPr txBox="1"/>
          <p:nvPr/>
        </p:nvSpPr>
        <p:spPr>
          <a:xfrm flipH="1">
            <a:off x="335753" y="942414"/>
            <a:ext cx="6734350" cy="523220"/>
          </a:xfrm>
          <a:prstGeom prst="rect">
            <a:avLst/>
          </a:prstGeom>
          <a:noFill/>
        </p:spPr>
        <p:txBody>
          <a:bodyPr wrap="square" rtlCol="0">
            <a:spAutoFit/>
          </a:bodyPr>
          <a:lstStyle/>
          <a:p>
            <a:r>
              <a:rPr lang="en-US" sz="1400"/>
              <a:t>Perturbations cause currents, as we’re familiar with from NETD.  And we’d like to calculate the linear response coefficients, which were predicted, but not measured, in that file.  So…</a:t>
            </a:r>
          </a:p>
        </p:txBody>
      </p:sp>
      <p:graphicFrame>
        <p:nvGraphicFramePr>
          <p:cNvPr id="7" name="Object 6">
            <a:extLst>
              <a:ext uri="{FF2B5EF4-FFF2-40B4-BE49-F238E27FC236}">
                <a16:creationId xmlns:a16="http://schemas.microsoft.com/office/drawing/2014/main" id="{E7B42A8A-F7E0-4F4B-9108-C0692ACEF12A}"/>
              </a:ext>
            </a:extLst>
          </p:cNvPr>
          <p:cNvGraphicFramePr>
            <a:graphicFrameLocks noChangeAspect="1"/>
          </p:cNvGraphicFramePr>
          <p:nvPr>
            <p:extLst>
              <p:ext uri="{D42A27DB-BD31-4B8C-83A1-F6EECF244321}">
                <p14:modId xmlns:p14="http://schemas.microsoft.com/office/powerpoint/2010/main" val="617357155"/>
              </p:ext>
            </p:extLst>
          </p:nvPr>
        </p:nvGraphicFramePr>
        <p:xfrm>
          <a:off x="360363" y="1679575"/>
          <a:ext cx="5026025" cy="2938463"/>
        </p:xfrm>
        <a:graphic>
          <a:graphicData uri="http://schemas.openxmlformats.org/presentationml/2006/ole">
            <mc:AlternateContent xmlns:mc="http://schemas.openxmlformats.org/markup-compatibility/2006">
              <mc:Choice xmlns:v="urn:schemas-microsoft-com:vml" Requires="v">
                <p:oleObj name="Equation" r:id="rId3" imgW="4241520" imgH="2476440" progId="Equation.DSMT4">
                  <p:embed/>
                </p:oleObj>
              </mc:Choice>
              <mc:Fallback>
                <p:oleObj name="Equation" r:id="rId3" imgW="4241520" imgH="2476440" progId="Equation.DSMT4">
                  <p:embed/>
                  <p:pic>
                    <p:nvPicPr>
                      <p:cNvPr id="0" name="Object 1"/>
                      <p:cNvPicPr>
                        <a:picLocks noChangeAspect="1" noChangeArrowheads="1"/>
                      </p:cNvPicPr>
                      <p:nvPr/>
                    </p:nvPicPr>
                    <p:blipFill>
                      <a:blip r:embed="rId4"/>
                      <a:srcRect/>
                      <a:stretch>
                        <a:fillRect/>
                      </a:stretch>
                    </p:blipFill>
                    <p:spPr bwMode="auto">
                      <a:xfrm>
                        <a:off x="360363" y="1679575"/>
                        <a:ext cx="5026025" cy="2938463"/>
                      </a:xfrm>
                      <a:prstGeom prst="rect">
                        <a:avLst/>
                      </a:prstGeom>
                      <a:noFill/>
                    </p:spPr>
                  </p:pic>
                </p:oleObj>
              </mc:Fallback>
            </mc:AlternateContent>
          </a:graphicData>
        </a:graphic>
      </p:graphicFrame>
      <p:sp>
        <p:nvSpPr>
          <p:cNvPr id="8" name="Rectangle 7">
            <a:extLst>
              <a:ext uri="{FF2B5EF4-FFF2-40B4-BE49-F238E27FC236}">
                <a16:creationId xmlns:a16="http://schemas.microsoft.com/office/drawing/2014/main" id="{8EB9EA9B-B997-4932-BD84-0A7922D3485E}"/>
              </a:ext>
            </a:extLst>
          </p:cNvPr>
          <p:cNvSpPr/>
          <p:nvPr/>
        </p:nvSpPr>
        <p:spPr>
          <a:xfrm>
            <a:off x="335753" y="4749836"/>
            <a:ext cx="9083195" cy="307777"/>
          </a:xfrm>
          <a:prstGeom prst="rect">
            <a:avLst/>
          </a:prstGeom>
        </p:spPr>
        <p:txBody>
          <a:bodyPr wrap="square">
            <a:spAutoFit/>
          </a:bodyPr>
          <a:lstStyle/>
          <a:p>
            <a:r>
              <a:rPr lang="en-US" sz="1400"/>
              <a:t>So we have the linear response in terms of a thermal equilibrium retarded GF, presuming f(t</a:t>
            </a:r>
            <a:r>
              <a:rPr lang="en-US" sz="1400" baseline="-25000"/>
              <a:t>0</a:t>
            </a:r>
            <a:r>
              <a:rPr lang="en-US" sz="1400"/>
              <a:t>) is such a distribution.  </a:t>
            </a:r>
            <a:endParaRPr lang="en-US" sz="1600"/>
          </a:p>
        </p:txBody>
      </p:sp>
      <p:graphicFrame>
        <p:nvGraphicFramePr>
          <p:cNvPr id="9" name="Object 8">
            <a:extLst>
              <a:ext uri="{FF2B5EF4-FFF2-40B4-BE49-F238E27FC236}">
                <a16:creationId xmlns:a16="http://schemas.microsoft.com/office/drawing/2014/main" id="{71D75615-4DE9-4345-980E-AE35FBA7E157}"/>
              </a:ext>
            </a:extLst>
          </p:cNvPr>
          <p:cNvGraphicFramePr>
            <a:graphicFrameLocks noChangeAspect="1"/>
          </p:cNvGraphicFramePr>
          <p:nvPr>
            <p:extLst>
              <p:ext uri="{D42A27DB-BD31-4B8C-83A1-F6EECF244321}">
                <p14:modId xmlns:p14="http://schemas.microsoft.com/office/powerpoint/2010/main" val="793688425"/>
              </p:ext>
            </p:extLst>
          </p:nvPr>
        </p:nvGraphicFramePr>
        <p:xfrm>
          <a:off x="424216" y="5214563"/>
          <a:ext cx="2130425" cy="681037"/>
        </p:xfrm>
        <a:graphic>
          <a:graphicData uri="http://schemas.openxmlformats.org/presentationml/2006/ole">
            <mc:AlternateContent xmlns:mc="http://schemas.openxmlformats.org/markup-compatibility/2006">
              <mc:Choice xmlns:v="urn:schemas-microsoft-com:vml" Requires="v">
                <p:oleObj name="Equation" r:id="rId5" imgW="1511280" imgH="482400" progId="Equation.DSMT4">
                  <p:embed/>
                </p:oleObj>
              </mc:Choice>
              <mc:Fallback>
                <p:oleObj name="Equation" r:id="rId5" imgW="1511280" imgH="482400" progId="Equation.DSMT4">
                  <p:embed/>
                  <p:pic>
                    <p:nvPicPr>
                      <p:cNvPr id="7" name="Object 6">
                        <a:extLst>
                          <a:ext uri="{FF2B5EF4-FFF2-40B4-BE49-F238E27FC236}">
                            <a16:creationId xmlns:a16="http://schemas.microsoft.com/office/drawing/2014/main" id="{E7B42A8A-F7E0-4F4B-9108-C0692ACEF12A}"/>
                          </a:ext>
                        </a:extLst>
                      </p:cNvPr>
                      <p:cNvPicPr>
                        <a:picLocks noChangeAspect="1" noChangeArrowheads="1"/>
                      </p:cNvPicPr>
                      <p:nvPr/>
                    </p:nvPicPr>
                    <p:blipFill>
                      <a:blip r:embed="rId6"/>
                      <a:srcRect/>
                      <a:stretch>
                        <a:fillRect/>
                      </a:stretch>
                    </p:blipFill>
                    <p:spPr bwMode="auto">
                      <a:xfrm>
                        <a:off x="424216" y="5214563"/>
                        <a:ext cx="2130425" cy="681037"/>
                      </a:xfrm>
                      <a:prstGeom prst="rect">
                        <a:avLst/>
                      </a:prstGeom>
                      <a:solidFill>
                        <a:srgbClr val="CCFFCC"/>
                      </a:solidFill>
                    </p:spPr>
                  </p:pic>
                </p:oleObj>
              </mc:Fallback>
            </mc:AlternateContent>
          </a:graphicData>
        </a:graphic>
      </p:graphicFrame>
      <p:graphicFrame>
        <p:nvGraphicFramePr>
          <p:cNvPr id="3" name="Object 2">
            <a:extLst>
              <a:ext uri="{FF2B5EF4-FFF2-40B4-BE49-F238E27FC236}">
                <a16:creationId xmlns:a16="http://schemas.microsoft.com/office/drawing/2014/main" id="{172AEF97-745D-4636-A391-0523DD882C4A}"/>
              </a:ext>
            </a:extLst>
          </p:cNvPr>
          <p:cNvGraphicFramePr>
            <a:graphicFrameLocks noChangeAspect="1"/>
          </p:cNvGraphicFramePr>
          <p:nvPr>
            <p:extLst>
              <p:ext uri="{D42A27DB-BD31-4B8C-83A1-F6EECF244321}">
                <p14:modId xmlns:p14="http://schemas.microsoft.com/office/powerpoint/2010/main" val="1668561449"/>
              </p:ext>
            </p:extLst>
          </p:nvPr>
        </p:nvGraphicFramePr>
        <p:xfrm>
          <a:off x="7628248" y="3972850"/>
          <a:ext cx="3581400" cy="469900"/>
        </p:xfrm>
        <a:graphic>
          <a:graphicData uri="http://schemas.openxmlformats.org/presentationml/2006/ole">
            <mc:AlternateContent xmlns:mc="http://schemas.openxmlformats.org/markup-compatibility/2006">
              <mc:Choice xmlns:v="urn:schemas-microsoft-com:vml" Requires="v">
                <p:oleObj name="Equation" r:id="rId7" imgW="3581280" imgH="469800" progId="Equation.DSMT4">
                  <p:embed/>
                </p:oleObj>
              </mc:Choice>
              <mc:Fallback>
                <p:oleObj name="Equation" r:id="rId7" imgW="3581280" imgH="469800" progId="Equation.DSMT4">
                  <p:embed/>
                  <p:pic>
                    <p:nvPicPr>
                      <p:cNvPr id="0" name=""/>
                      <p:cNvPicPr/>
                      <p:nvPr/>
                    </p:nvPicPr>
                    <p:blipFill>
                      <a:blip r:embed="rId8"/>
                      <a:stretch>
                        <a:fillRect/>
                      </a:stretch>
                    </p:blipFill>
                    <p:spPr>
                      <a:xfrm>
                        <a:off x="7628248" y="3972850"/>
                        <a:ext cx="3581400" cy="469900"/>
                      </a:xfrm>
                      <a:prstGeom prst="rect">
                        <a:avLst/>
                      </a:prstGeom>
                    </p:spPr>
                  </p:pic>
                </p:oleObj>
              </mc:Fallback>
            </mc:AlternateContent>
          </a:graphicData>
        </a:graphic>
      </p:graphicFrame>
      <p:sp>
        <p:nvSpPr>
          <p:cNvPr id="10" name="Rectangle 9">
            <a:extLst>
              <a:ext uri="{FF2B5EF4-FFF2-40B4-BE49-F238E27FC236}">
                <a16:creationId xmlns:a16="http://schemas.microsoft.com/office/drawing/2014/main" id="{5B8ADE63-5190-4074-9723-8996BEC5FA9B}"/>
              </a:ext>
            </a:extLst>
          </p:cNvPr>
          <p:cNvSpPr/>
          <p:nvPr/>
        </p:nvSpPr>
        <p:spPr>
          <a:xfrm>
            <a:off x="335753" y="6082224"/>
            <a:ext cx="9345575" cy="523220"/>
          </a:xfrm>
          <a:prstGeom prst="rect">
            <a:avLst/>
          </a:prstGeom>
        </p:spPr>
        <p:txBody>
          <a:bodyPr wrap="square">
            <a:spAutoFit/>
          </a:bodyPr>
          <a:lstStyle/>
          <a:p>
            <a:r>
              <a:rPr lang="en-US" sz="1400"/>
              <a:t>Where the exponential factor has been absorbed into G</a:t>
            </a:r>
            <a:r>
              <a:rPr lang="en-US" sz="1400" baseline="30000"/>
              <a:t>R</a:t>
            </a:r>
            <a:r>
              <a:rPr lang="en-US" sz="1400"/>
              <a:t> [see comments on TA GF’s].  If we wanted just the steady state response, then we could take t</a:t>
            </a:r>
            <a:r>
              <a:rPr lang="en-US" sz="1400" baseline="-25000"/>
              <a:t>0</a:t>
            </a:r>
            <a:r>
              <a:rPr lang="en-US" sz="1400"/>
              <a:t> </a:t>
            </a:r>
            <a:r>
              <a:rPr lang="en-US" sz="1400">
                <a:sym typeface="Wingdings" panose="05000000000000000000" pitchFamily="2" charset="2"/>
              </a:rPr>
              <a:t> -∞.    </a:t>
            </a:r>
            <a:endParaRPr lang="en-US" sz="1600"/>
          </a:p>
        </p:txBody>
      </p:sp>
    </p:spTree>
    <p:extLst>
      <p:ext uri="{BB962C8B-B14F-4D97-AF65-F5344CB8AC3E}">
        <p14:creationId xmlns:p14="http://schemas.microsoft.com/office/powerpoint/2010/main" val="33637704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C00C05B-25A6-42B0-80DA-86F978434AFF}"/>
              </a:ext>
            </a:extLst>
          </p:cNvPr>
          <p:cNvSpPr txBox="1"/>
          <p:nvPr/>
        </p:nvSpPr>
        <p:spPr>
          <a:xfrm>
            <a:off x="3506681" y="148912"/>
            <a:ext cx="4250794" cy="584775"/>
          </a:xfrm>
          <a:prstGeom prst="rect">
            <a:avLst/>
          </a:prstGeom>
          <a:noFill/>
        </p:spPr>
        <p:txBody>
          <a:bodyPr wrap="square" rtlCol="0">
            <a:spAutoFit/>
          </a:bodyPr>
          <a:lstStyle/>
          <a:p>
            <a:r>
              <a:rPr lang="en-US" sz="3200" b="1" u="sng"/>
              <a:t>Quantum NESM (Kubo)</a:t>
            </a:r>
          </a:p>
        </p:txBody>
      </p:sp>
      <p:sp>
        <p:nvSpPr>
          <p:cNvPr id="5" name="TextBox 4">
            <a:extLst>
              <a:ext uri="{FF2B5EF4-FFF2-40B4-BE49-F238E27FC236}">
                <a16:creationId xmlns:a16="http://schemas.microsoft.com/office/drawing/2014/main" id="{25A9C9FB-EFCF-4712-8E27-7E086C9A682B}"/>
              </a:ext>
            </a:extLst>
          </p:cNvPr>
          <p:cNvSpPr txBox="1"/>
          <p:nvPr/>
        </p:nvSpPr>
        <p:spPr>
          <a:xfrm flipH="1">
            <a:off x="335752" y="895279"/>
            <a:ext cx="10589913" cy="307777"/>
          </a:xfrm>
          <a:prstGeom prst="rect">
            <a:avLst/>
          </a:prstGeom>
          <a:noFill/>
        </p:spPr>
        <p:txBody>
          <a:bodyPr wrap="square" rtlCol="0">
            <a:spAutoFit/>
          </a:bodyPr>
          <a:lstStyle/>
          <a:p>
            <a:r>
              <a:rPr lang="en-US" sz="1400"/>
              <a:t>Let’s note another way to work this out, at least to first order.  First, let’s say we can write the initial distribution as: </a:t>
            </a:r>
          </a:p>
        </p:txBody>
      </p:sp>
      <p:graphicFrame>
        <p:nvGraphicFramePr>
          <p:cNvPr id="10" name="Object 9">
            <a:extLst>
              <a:ext uri="{FF2B5EF4-FFF2-40B4-BE49-F238E27FC236}">
                <a16:creationId xmlns:a16="http://schemas.microsoft.com/office/drawing/2014/main" id="{1A80B21C-C09E-4CBA-8B1A-96D110CF1828}"/>
              </a:ext>
            </a:extLst>
          </p:cNvPr>
          <p:cNvGraphicFramePr>
            <a:graphicFrameLocks noChangeAspect="1"/>
          </p:cNvGraphicFramePr>
          <p:nvPr>
            <p:extLst>
              <p:ext uri="{D42A27DB-BD31-4B8C-83A1-F6EECF244321}">
                <p14:modId xmlns:p14="http://schemas.microsoft.com/office/powerpoint/2010/main" val="2783401171"/>
              </p:ext>
            </p:extLst>
          </p:nvPr>
        </p:nvGraphicFramePr>
        <p:xfrm>
          <a:off x="446088" y="2038558"/>
          <a:ext cx="9785350" cy="2913063"/>
        </p:xfrm>
        <a:graphic>
          <a:graphicData uri="http://schemas.openxmlformats.org/presentationml/2006/ole">
            <mc:AlternateContent xmlns:mc="http://schemas.openxmlformats.org/markup-compatibility/2006">
              <mc:Choice xmlns:v="urn:schemas-microsoft-com:vml" Requires="v">
                <p:oleObj name="Equation" r:id="rId2" imgW="7518240" imgH="2234880" progId="Equation.DSMT4">
                  <p:embed/>
                </p:oleObj>
              </mc:Choice>
              <mc:Fallback>
                <p:oleObj name="Equation" r:id="rId2" imgW="7518240" imgH="2234880" progId="Equation.DSMT4">
                  <p:embed/>
                  <p:pic>
                    <p:nvPicPr>
                      <p:cNvPr id="20" name="Object 19">
                        <a:extLst>
                          <a:ext uri="{FF2B5EF4-FFF2-40B4-BE49-F238E27FC236}">
                            <a16:creationId xmlns:a16="http://schemas.microsoft.com/office/drawing/2014/main" id="{CD06551E-CC28-4C93-8AAE-7E27DD533DBD}"/>
                          </a:ext>
                        </a:extLst>
                      </p:cNvPr>
                      <p:cNvPicPr>
                        <a:picLocks noChangeAspect="1" noChangeArrowheads="1"/>
                      </p:cNvPicPr>
                      <p:nvPr/>
                    </p:nvPicPr>
                    <p:blipFill>
                      <a:blip r:embed="rId3"/>
                      <a:srcRect/>
                      <a:stretch>
                        <a:fillRect/>
                      </a:stretch>
                    </p:blipFill>
                    <p:spPr bwMode="auto">
                      <a:xfrm>
                        <a:off x="446088" y="2038558"/>
                        <a:ext cx="9785350" cy="2913063"/>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CA194825-3249-462A-81D2-4C5ED7B7ECD4}"/>
              </a:ext>
            </a:extLst>
          </p:cNvPr>
          <p:cNvGraphicFramePr>
            <a:graphicFrameLocks noChangeAspect="1"/>
          </p:cNvGraphicFramePr>
          <p:nvPr>
            <p:extLst>
              <p:ext uri="{D42A27DB-BD31-4B8C-83A1-F6EECF244321}">
                <p14:modId xmlns:p14="http://schemas.microsoft.com/office/powerpoint/2010/main" val="866556045"/>
              </p:ext>
            </p:extLst>
          </p:nvPr>
        </p:nvGraphicFramePr>
        <p:xfrm>
          <a:off x="380804" y="6284011"/>
          <a:ext cx="3481388" cy="465138"/>
        </p:xfrm>
        <a:graphic>
          <a:graphicData uri="http://schemas.openxmlformats.org/presentationml/2006/ole">
            <mc:AlternateContent xmlns:mc="http://schemas.openxmlformats.org/markup-compatibility/2006">
              <mc:Choice xmlns:v="urn:schemas-microsoft-com:vml" Requires="v">
                <p:oleObj name="Equation" r:id="rId4" imgW="2730240" imgH="368280" progId="Equation.DSMT4">
                  <p:embed/>
                </p:oleObj>
              </mc:Choice>
              <mc:Fallback>
                <p:oleObj name="Equation" r:id="rId4" imgW="2730240" imgH="368280" progId="Equation.DSMT4">
                  <p:embed/>
                  <p:pic>
                    <p:nvPicPr>
                      <p:cNvPr id="0" name="Object 16"/>
                      <p:cNvPicPr>
                        <a:picLocks noChangeAspect="1" noChangeArrowheads="1"/>
                      </p:cNvPicPr>
                      <p:nvPr/>
                    </p:nvPicPr>
                    <p:blipFill>
                      <a:blip r:embed="rId5"/>
                      <a:srcRect/>
                      <a:stretch>
                        <a:fillRect/>
                      </a:stretch>
                    </p:blipFill>
                    <p:spPr bwMode="auto">
                      <a:xfrm>
                        <a:off x="380804" y="6284011"/>
                        <a:ext cx="3481388" cy="465138"/>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B10C2C98-EAA2-4E4F-9942-65ED095137F8}"/>
              </a:ext>
            </a:extLst>
          </p:cNvPr>
          <p:cNvGraphicFramePr>
            <a:graphicFrameLocks noChangeAspect="1"/>
          </p:cNvGraphicFramePr>
          <p:nvPr>
            <p:extLst>
              <p:ext uri="{D42A27DB-BD31-4B8C-83A1-F6EECF244321}">
                <p14:modId xmlns:p14="http://schemas.microsoft.com/office/powerpoint/2010/main" val="1463836228"/>
              </p:ext>
            </p:extLst>
          </p:nvPr>
        </p:nvGraphicFramePr>
        <p:xfrm>
          <a:off x="361950" y="5351463"/>
          <a:ext cx="3830638" cy="498475"/>
        </p:xfrm>
        <a:graphic>
          <a:graphicData uri="http://schemas.openxmlformats.org/presentationml/2006/ole">
            <mc:AlternateContent xmlns:mc="http://schemas.openxmlformats.org/markup-compatibility/2006">
              <mc:Choice xmlns:v="urn:schemas-microsoft-com:vml" Requires="v">
                <p:oleObj name="Equation" r:id="rId6" imgW="2831760" imgH="368280" progId="Equation.DSMT4">
                  <p:embed/>
                </p:oleObj>
              </mc:Choice>
              <mc:Fallback>
                <p:oleObj name="Equation" r:id="rId6" imgW="2831760" imgH="368280" progId="Equation.DSMT4">
                  <p:embed/>
                  <p:pic>
                    <p:nvPicPr>
                      <p:cNvPr id="0" name="Object 20"/>
                      <p:cNvPicPr>
                        <a:picLocks noChangeAspect="1" noChangeArrowheads="1"/>
                      </p:cNvPicPr>
                      <p:nvPr/>
                    </p:nvPicPr>
                    <p:blipFill>
                      <a:blip r:embed="rId7"/>
                      <a:srcRect/>
                      <a:stretch>
                        <a:fillRect/>
                      </a:stretch>
                    </p:blipFill>
                    <p:spPr bwMode="auto">
                      <a:xfrm>
                        <a:off x="361950" y="5351463"/>
                        <a:ext cx="3830638" cy="498475"/>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2AD89C9E-1F72-4BE8-8721-41784DE0957A}"/>
              </a:ext>
            </a:extLst>
          </p:cNvPr>
          <p:cNvSpPr txBox="1"/>
          <p:nvPr/>
        </p:nvSpPr>
        <p:spPr>
          <a:xfrm flipH="1">
            <a:off x="335752" y="4983932"/>
            <a:ext cx="4777786" cy="307777"/>
          </a:xfrm>
          <a:prstGeom prst="rect">
            <a:avLst/>
          </a:prstGeom>
          <a:noFill/>
        </p:spPr>
        <p:txBody>
          <a:bodyPr wrap="square" rtlCol="0">
            <a:spAutoFit/>
          </a:bodyPr>
          <a:lstStyle/>
          <a:p>
            <a:r>
              <a:rPr lang="en-US" sz="1400"/>
              <a:t>Then to calculate the evolution of expectations we’ll have:</a:t>
            </a:r>
          </a:p>
        </p:txBody>
      </p:sp>
      <p:graphicFrame>
        <p:nvGraphicFramePr>
          <p:cNvPr id="15" name="Object 14">
            <a:extLst>
              <a:ext uri="{FF2B5EF4-FFF2-40B4-BE49-F238E27FC236}">
                <a16:creationId xmlns:a16="http://schemas.microsoft.com/office/drawing/2014/main" id="{26EF9D34-B1E1-485F-9D4B-6F3592A60FE4}"/>
              </a:ext>
            </a:extLst>
          </p:cNvPr>
          <p:cNvGraphicFramePr>
            <a:graphicFrameLocks noChangeAspect="1"/>
          </p:cNvGraphicFramePr>
          <p:nvPr>
            <p:extLst>
              <p:ext uri="{D42A27DB-BD31-4B8C-83A1-F6EECF244321}">
                <p14:modId xmlns:p14="http://schemas.microsoft.com/office/powerpoint/2010/main" val="4271057505"/>
              </p:ext>
            </p:extLst>
          </p:nvPr>
        </p:nvGraphicFramePr>
        <p:xfrm>
          <a:off x="446088" y="1268413"/>
          <a:ext cx="2611437" cy="461962"/>
        </p:xfrm>
        <a:graphic>
          <a:graphicData uri="http://schemas.openxmlformats.org/presentationml/2006/ole">
            <mc:AlternateContent xmlns:mc="http://schemas.openxmlformats.org/markup-compatibility/2006">
              <mc:Choice xmlns:v="urn:schemas-microsoft-com:vml" Requires="v">
                <p:oleObj name="Equation" r:id="rId8" imgW="2006280" imgH="355320" progId="Equation.DSMT4">
                  <p:embed/>
                </p:oleObj>
              </mc:Choice>
              <mc:Fallback>
                <p:oleObj name="Equation" r:id="rId8" imgW="2006280" imgH="355320" progId="Equation.DSMT4">
                  <p:embed/>
                  <p:pic>
                    <p:nvPicPr>
                      <p:cNvPr id="10" name="Object 9">
                        <a:extLst>
                          <a:ext uri="{FF2B5EF4-FFF2-40B4-BE49-F238E27FC236}">
                            <a16:creationId xmlns:a16="http://schemas.microsoft.com/office/drawing/2014/main" id="{1A80B21C-C09E-4CBA-8B1A-96D110CF1828}"/>
                          </a:ext>
                        </a:extLst>
                      </p:cNvPr>
                      <p:cNvPicPr>
                        <a:picLocks noChangeAspect="1" noChangeArrowheads="1"/>
                      </p:cNvPicPr>
                      <p:nvPr/>
                    </p:nvPicPr>
                    <p:blipFill>
                      <a:blip r:embed="rId9"/>
                      <a:srcRect/>
                      <a:stretch>
                        <a:fillRect/>
                      </a:stretch>
                    </p:blipFill>
                    <p:spPr bwMode="auto">
                      <a:xfrm>
                        <a:off x="446088" y="1268413"/>
                        <a:ext cx="2611437" cy="461962"/>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5C91DA74-7657-4309-9BDB-EDA52F9D72C9}"/>
              </a:ext>
            </a:extLst>
          </p:cNvPr>
          <p:cNvSpPr txBox="1"/>
          <p:nvPr/>
        </p:nvSpPr>
        <p:spPr>
          <a:xfrm flipH="1">
            <a:off x="335752" y="1730781"/>
            <a:ext cx="6645896" cy="307777"/>
          </a:xfrm>
          <a:prstGeom prst="rect">
            <a:avLst/>
          </a:prstGeom>
          <a:noFill/>
        </p:spPr>
        <p:txBody>
          <a:bodyPr wrap="square" rtlCol="0">
            <a:spAutoFit/>
          </a:bodyPr>
          <a:lstStyle/>
          <a:p>
            <a:r>
              <a:rPr lang="en-US" sz="1400"/>
              <a:t>Then we have the following evolution:</a:t>
            </a:r>
          </a:p>
        </p:txBody>
      </p:sp>
      <p:sp>
        <p:nvSpPr>
          <p:cNvPr id="17" name="TextBox 16">
            <a:extLst>
              <a:ext uri="{FF2B5EF4-FFF2-40B4-BE49-F238E27FC236}">
                <a16:creationId xmlns:a16="http://schemas.microsoft.com/office/drawing/2014/main" id="{CD36ABD7-B31F-4451-A93B-E4C1A189FBD2}"/>
              </a:ext>
            </a:extLst>
          </p:cNvPr>
          <p:cNvSpPr txBox="1"/>
          <p:nvPr/>
        </p:nvSpPr>
        <p:spPr>
          <a:xfrm flipH="1">
            <a:off x="335752" y="5909692"/>
            <a:ext cx="7342986" cy="307777"/>
          </a:xfrm>
          <a:prstGeom prst="rect">
            <a:avLst/>
          </a:prstGeom>
          <a:noFill/>
        </p:spPr>
        <p:txBody>
          <a:bodyPr wrap="square" rtlCol="0">
            <a:spAutoFit/>
          </a:bodyPr>
          <a:lstStyle/>
          <a:p>
            <a:r>
              <a:rPr lang="en-US" sz="1400"/>
              <a:t>And if we were, say, calculating the thermal average of a single particle operator, we’d have:</a:t>
            </a:r>
          </a:p>
        </p:txBody>
      </p:sp>
    </p:spTree>
    <p:extLst>
      <p:ext uri="{BB962C8B-B14F-4D97-AF65-F5344CB8AC3E}">
        <p14:creationId xmlns:p14="http://schemas.microsoft.com/office/powerpoint/2010/main" val="19455752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C00C05B-25A6-42B0-80DA-86F978434AFF}"/>
              </a:ext>
            </a:extLst>
          </p:cNvPr>
          <p:cNvSpPr txBox="1"/>
          <p:nvPr/>
        </p:nvSpPr>
        <p:spPr>
          <a:xfrm>
            <a:off x="2707689" y="148912"/>
            <a:ext cx="5049786" cy="584775"/>
          </a:xfrm>
          <a:prstGeom prst="rect">
            <a:avLst/>
          </a:prstGeom>
          <a:noFill/>
        </p:spPr>
        <p:txBody>
          <a:bodyPr wrap="square" rtlCol="0">
            <a:spAutoFit/>
          </a:bodyPr>
          <a:lstStyle/>
          <a:p>
            <a:r>
              <a:rPr lang="en-US" sz="3200" b="1" u="sng"/>
              <a:t>Quantum NESM (Boltzman)</a:t>
            </a:r>
          </a:p>
        </p:txBody>
      </p:sp>
      <p:sp>
        <p:nvSpPr>
          <p:cNvPr id="5" name="TextBox 4">
            <a:extLst>
              <a:ext uri="{FF2B5EF4-FFF2-40B4-BE49-F238E27FC236}">
                <a16:creationId xmlns:a16="http://schemas.microsoft.com/office/drawing/2014/main" id="{25A9C9FB-EFCF-4712-8E27-7E086C9A682B}"/>
              </a:ext>
            </a:extLst>
          </p:cNvPr>
          <p:cNvSpPr txBox="1"/>
          <p:nvPr/>
        </p:nvSpPr>
        <p:spPr>
          <a:xfrm flipH="1">
            <a:off x="335752" y="895279"/>
            <a:ext cx="10589913" cy="523220"/>
          </a:xfrm>
          <a:prstGeom prst="rect">
            <a:avLst/>
          </a:prstGeom>
          <a:noFill/>
        </p:spPr>
        <p:txBody>
          <a:bodyPr wrap="square" rtlCol="0">
            <a:spAutoFit/>
          </a:bodyPr>
          <a:lstStyle/>
          <a:p>
            <a:r>
              <a:rPr lang="en-US" sz="1400"/>
              <a:t>Similar to what is done in the classical case, we introduce a single particle correlation function (can’t do single particle probability distribution per se’ because cannot simultaneously specify position and momentum, in quantum mechanics)</a:t>
            </a:r>
          </a:p>
        </p:txBody>
      </p:sp>
      <p:sp>
        <p:nvSpPr>
          <p:cNvPr id="14" name="TextBox 13">
            <a:extLst>
              <a:ext uri="{FF2B5EF4-FFF2-40B4-BE49-F238E27FC236}">
                <a16:creationId xmlns:a16="http://schemas.microsoft.com/office/drawing/2014/main" id="{2AD89C9E-1F72-4BE8-8721-41784DE0957A}"/>
              </a:ext>
            </a:extLst>
          </p:cNvPr>
          <p:cNvSpPr txBox="1"/>
          <p:nvPr/>
        </p:nvSpPr>
        <p:spPr>
          <a:xfrm flipH="1">
            <a:off x="318796" y="3699030"/>
            <a:ext cx="4777786" cy="523220"/>
          </a:xfrm>
          <a:prstGeom prst="rect">
            <a:avLst/>
          </a:prstGeom>
          <a:noFill/>
        </p:spPr>
        <p:txBody>
          <a:bodyPr wrap="square" rtlCol="0">
            <a:spAutoFit/>
          </a:bodyPr>
          <a:lstStyle/>
          <a:p>
            <a:r>
              <a:rPr lang="en-US" sz="1400"/>
              <a:t>Single particle properties are given by the following expression, presuming semi-classical approximation:</a:t>
            </a:r>
          </a:p>
        </p:txBody>
      </p:sp>
      <p:graphicFrame>
        <p:nvGraphicFramePr>
          <p:cNvPr id="15" name="Object 14">
            <a:extLst>
              <a:ext uri="{FF2B5EF4-FFF2-40B4-BE49-F238E27FC236}">
                <a16:creationId xmlns:a16="http://schemas.microsoft.com/office/drawing/2014/main" id="{26EF9D34-B1E1-485F-9D4B-6F3592A60FE4}"/>
              </a:ext>
            </a:extLst>
          </p:cNvPr>
          <p:cNvGraphicFramePr>
            <a:graphicFrameLocks noChangeAspect="1"/>
          </p:cNvGraphicFramePr>
          <p:nvPr>
            <p:extLst>
              <p:ext uri="{D42A27DB-BD31-4B8C-83A1-F6EECF244321}">
                <p14:modId xmlns:p14="http://schemas.microsoft.com/office/powerpoint/2010/main" val="2838570258"/>
              </p:ext>
            </p:extLst>
          </p:nvPr>
        </p:nvGraphicFramePr>
        <p:xfrm>
          <a:off x="353667" y="1621490"/>
          <a:ext cx="2809875" cy="511175"/>
        </p:xfrm>
        <a:graphic>
          <a:graphicData uri="http://schemas.openxmlformats.org/presentationml/2006/ole">
            <mc:AlternateContent xmlns:mc="http://schemas.openxmlformats.org/markup-compatibility/2006">
              <mc:Choice xmlns:v="urn:schemas-microsoft-com:vml" Requires="v">
                <p:oleObj name="Equation" r:id="rId2" imgW="2158920" imgH="393480" progId="Equation.DSMT4">
                  <p:embed/>
                </p:oleObj>
              </mc:Choice>
              <mc:Fallback>
                <p:oleObj name="Equation" r:id="rId2" imgW="2158920" imgH="393480" progId="Equation.DSMT4">
                  <p:embed/>
                  <p:pic>
                    <p:nvPicPr>
                      <p:cNvPr id="15" name="Object 14">
                        <a:extLst>
                          <a:ext uri="{FF2B5EF4-FFF2-40B4-BE49-F238E27FC236}">
                            <a16:creationId xmlns:a16="http://schemas.microsoft.com/office/drawing/2014/main" id="{26EF9D34-B1E1-485F-9D4B-6F3592A60FE4}"/>
                          </a:ext>
                        </a:extLst>
                      </p:cNvPr>
                      <p:cNvPicPr>
                        <a:picLocks noChangeAspect="1" noChangeArrowheads="1"/>
                      </p:cNvPicPr>
                      <p:nvPr/>
                    </p:nvPicPr>
                    <p:blipFill>
                      <a:blip r:embed="rId3"/>
                      <a:srcRect/>
                      <a:stretch>
                        <a:fillRect/>
                      </a:stretch>
                    </p:blipFill>
                    <p:spPr bwMode="auto">
                      <a:xfrm>
                        <a:off x="353667" y="1621490"/>
                        <a:ext cx="2809875" cy="511175"/>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5C91DA74-7657-4309-9BDB-EDA52F9D72C9}"/>
              </a:ext>
            </a:extLst>
          </p:cNvPr>
          <p:cNvSpPr txBox="1"/>
          <p:nvPr/>
        </p:nvSpPr>
        <p:spPr>
          <a:xfrm flipH="1">
            <a:off x="3228388" y="1636079"/>
            <a:ext cx="2204866" cy="523220"/>
          </a:xfrm>
          <a:prstGeom prst="rect">
            <a:avLst/>
          </a:prstGeom>
          <a:noFill/>
        </p:spPr>
        <p:txBody>
          <a:bodyPr wrap="square" rtlCol="0">
            <a:spAutoFit/>
          </a:bodyPr>
          <a:lstStyle/>
          <a:p>
            <a:r>
              <a:rPr lang="en-US" sz="1400"/>
              <a:t>And introduce center of mass / relative coordinates:</a:t>
            </a:r>
          </a:p>
        </p:txBody>
      </p:sp>
      <p:graphicFrame>
        <p:nvGraphicFramePr>
          <p:cNvPr id="3" name="Object 2">
            <a:extLst>
              <a:ext uri="{FF2B5EF4-FFF2-40B4-BE49-F238E27FC236}">
                <a16:creationId xmlns:a16="http://schemas.microsoft.com/office/drawing/2014/main" id="{BC2ABD52-FEB6-4F97-9B35-49A43E4F4139}"/>
              </a:ext>
            </a:extLst>
          </p:cNvPr>
          <p:cNvGraphicFramePr>
            <a:graphicFrameLocks noChangeAspect="1"/>
          </p:cNvGraphicFramePr>
          <p:nvPr>
            <p:extLst>
              <p:ext uri="{D42A27DB-BD31-4B8C-83A1-F6EECF244321}">
                <p14:modId xmlns:p14="http://schemas.microsoft.com/office/powerpoint/2010/main" val="935398834"/>
              </p:ext>
            </p:extLst>
          </p:nvPr>
        </p:nvGraphicFramePr>
        <p:xfrm>
          <a:off x="6530629" y="1556072"/>
          <a:ext cx="819317" cy="756292"/>
        </p:xfrm>
        <a:graphic>
          <a:graphicData uri="http://schemas.openxmlformats.org/presentationml/2006/ole">
            <mc:AlternateContent xmlns:mc="http://schemas.openxmlformats.org/markup-compatibility/2006">
              <mc:Choice xmlns:v="urn:schemas-microsoft-com:vml" Requires="v">
                <p:oleObj name="Equation" r:id="rId4" imgW="660240" imgH="609480" progId="Equation.DSMT4">
                  <p:embed/>
                </p:oleObj>
              </mc:Choice>
              <mc:Fallback>
                <p:oleObj name="Equation" r:id="rId4" imgW="660240" imgH="609480" progId="Equation.DSMT4">
                  <p:embed/>
                  <p:pic>
                    <p:nvPicPr>
                      <p:cNvPr id="0" name="Object 6"/>
                      <p:cNvPicPr>
                        <a:picLocks noChangeAspect="1" noChangeArrowheads="1"/>
                      </p:cNvPicPr>
                      <p:nvPr/>
                    </p:nvPicPr>
                    <p:blipFill>
                      <a:blip r:embed="rId5"/>
                      <a:srcRect/>
                      <a:stretch>
                        <a:fillRect/>
                      </a:stretch>
                    </p:blipFill>
                    <p:spPr bwMode="auto">
                      <a:xfrm>
                        <a:off x="6530629" y="1556072"/>
                        <a:ext cx="819317" cy="756292"/>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DF653803-7F39-47D5-A815-D25372AF27A0}"/>
              </a:ext>
            </a:extLst>
          </p:cNvPr>
          <p:cNvGraphicFramePr>
            <a:graphicFrameLocks noChangeAspect="1"/>
          </p:cNvGraphicFramePr>
          <p:nvPr>
            <p:extLst>
              <p:ext uri="{D42A27DB-BD31-4B8C-83A1-F6EECF244321}">
                <p14:modId xmlns:p14="http://schemas.microsoft.com/office/powerpoint/2010/main" val="3818904500"/>
              </p:ext>
            </p:extLst>
          </p:nvPr>
        </p:nvGraphicFramePr>
        <p:xfrm>
          <a:off x="5562946" y="1554396"/>
          <a:ext cx="749078" cy="762986"/>
        </p:xfrm>
        <a:graphic>
          <a:graphicData uri="http://schemas.openxmlformats.org/presentationml/2006/ole">
            <mc:AlternateContent xmlns:mc="http://schemas.openxmlformats.org/markup-compatibility/2006">
              <mc:Choice xmlns:v="urn:schemas-microsoft-com:vml" Requires="v">
                <p:oleObj name="Equation" r:id="rId6" imgW="596880" imgH="609480" progId="Equation.DSMT4">
                  <p:embed/>
                </p:oleObj>
              </mc:Choice>
              <mc:Fallback>
                <p:oleObj name="Equation" r:id="rId6" imgW="596880" imgH="609480" progId="Equation.DSMT4">
                  <p:embed/>
                  <p:pic>
                    <p:nvPicPr>
                      <p:cNvPr id="0" name="Object 8"/>
                      <p:cNvPicPr>
                        <a:picLocks noChangeAspect="1" noChangeArrowheads="1"/>
                      </p:cNvPicPr>
                      <p:nvPr/>
                    </p:nvPicPr>
                    <p:blipFill>
                      <a:blip r:embed="rId7"/>
                      <a:srcRect/>
                      <a:stretch>
                        <a:fillRect/>
                      </a:stretch>
                    </p:blipFill>
                    <p:spPr bwMode="auto">
                      <a:xfrm>
                        <a:off x="5562946" y="1554396"/>
                        <a:ext cx="749078" cy="762986"/>
                      </a:xfrm>
                      <a:prstGeom prst="rect">
                        <a:avLst/>
                      </a:prstGeom>
                      <a:noFill/>
                    </p:spPr>
                  </p:pic>
                </p:oleObj>
              </mc:Fallback>
            </mc:AlternateContent>
          </a:graphicData>
        </a:graphic>
      </p:graphicFrame>
      <p:sp>
        <p:nvSpPr>
          <p:cNvPr id="9" name="Rectangle 11">
            <a:extLst>
              <a:ext uri="{FF2B5EF4-FFF2-40B4-BE49-F238E27FC236}">
                <a16:creationId xmlns:a16="http://schemas.microsoft.com/office/drawing/2014/main" id="{5A4A88FC-F140-433A-853D-DF86F466F91F}"/>
              </a:ext>
            </a:extLst>
          </p:cNvPr>
          <p:cNvSpPr>
            <a:spLocks noChangeArrowheads="1"/>
          </p:cNvSpPr>
          <p:nvPr/>
        </p:nvSpPr>
        <p:spPr bwMode="auto">
          <a:xfrm>
            <a:off x="71020" y="-7840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AB74D90B-6D2E-4F93-A08C-B2AEA609D6B9}"/>
              </a:ext>
            </a:extLst>
          </p:cNvPr>
          <p:cNvGraphicFramePr>
            <a:graphicFrameLocks noChangeAspect="1"/>
          </p:cNvGraphicFramePr>
          <p:nvPr>
            <p:extLst>
              <p:ext uri="{D42A27DB-BD31-4B8C-83A1-F6EECF244321}">
                <p14:modId xmlns:p14="http://schemas.microsoft.com/office/powerpoint/2010/main" val="3872355142"/>
              </p:ext>
            </p:extLst>
          </p:nvPr>
        </p:nvGraphicFramePr>
        <p:xfrm>
          <a:off x="7581128" y="1630547"/>
          <a:ext cx="4403725" cy="441325"/>
        </p:xfrm>
        <a:graphic>
          <a:graphicData uri="http://schemas.openxmlformats.org/presentationml/2006/ole">
            <mc:AlternateContent xmlns:mc="http://schemas.openxmlformats.org/markup-compatibility/2006">
              <mc:Choice xmlns:v="urn:schemas-microsoft-com:vml" Requires="v">
                <p:oleObj name="Equation" r:id="rId8" imgW="3949560" imgH="393480" progId="Equation.DSMT4">
                  <p:embed/>
                </p:oleObj>
              </mc:Choice>
              <mc:Fallback>
                <p:oleObj name="Equation" r:id="rId8" imgW="3949560" imgH="393480" progId="Equation.DSMT4">
                  <p:embed/>
                  <p:pic>
                    <p:nvPicPr>
                      <p:cNvPr id="0" name="Object 10"/>
                      <p:cNvPicPr>
                        <a:picLocks noChangeAspect="1" noChangeArrowheads="1"/>
                      </p:cNvPicPr>
                      <p:nvPr/>
                    </p:nvPicPr>
                    <p:blipFill>
                      <a:blip r:embed="rId9"/>
                      <a:srcRect/>
                      <a:stretch>
                        <a:fillRect/>
                      </a:stretch>
                    </p:blipFill>
                    <p:spPr bwMode="auto">
                      <a:xfrm>
                        <a:off x="7581128" y="1630547"/>
                        <a:ext cx="4403725" cy="441325"/>
                      </a:xfrm>
                      <a:prstGeom prst="rect">
                        <a:avLst/>
                      </a:prstGeom>
                      <a:noFill/>
                    </p:spPr>
                  </p:pic>
                </p:oleObj>
              </mc:Fallback>
            </mc:AlternateContent>
          </a:graphicData>
        </a:graphic>
      </p:graphicFrame>
      <p:sp>
        <p:nvSpPr>
          <p:cNvPr id="18" name="TextBox 17">
            <a:extLst>
              <a:ext uri="{FF2B5EF4-FFF2-40B4-BE49-F238E27FC236}">
                <a16:creationId xmlns:a16="http://schemas.microsoft.com/office/drawing/2014/main" id="{DDB10831-E4D7-40E3-BBC9-984314EECAB5}"/>
              </a:ext>
            </a:extLst>
          </p:cNvPr>
          <p:cNvSpPr txBox="1"/>
          <p:nvPr/>
        </p:nvSpPr>
        <p:spPr>
          <a:xfrm flipH="1">
            <a:off x="335751" y="2384344"/>
            <a:ext cx="11178586" cy="523220"/>
          </a:xfrm>
          <a:prstGeom prst="rect">
            <a:avLst/>
          </a:prstGeom>
          <a:noFill/>
        </p:spPr>
        <p:txBody>
          <a:bodyPr wrap="square" rtlCol="0">
            <a:spAutoFit/>
          </a:bodyPr>
          <a:lstStyle/>
          <a:p>
            <a:r>
              <a:rPr lang="en-US" sz="1400"/>
              <a:t>Then the Fourier transform w/r to relative coordinates gives us our quasi-distribution function n</a:t>
            </a:r>
            <a:r>
              <a:rPr lang="en-US" sz="1400" baseline="-25000"/>
              <a:t>k</a:t>
            </a:r>
            <a:r>
              <a:rPr lang="el-GR" sz="1400" baseline="-25000"/>
              <a:t>ω</a:t>
            </a:r>
            <a:r>
              <a:rPr lang="en-US" sz="1400"/>
              <a:t>(R,T).  This is the easiest to get an equation for.  But we can then integrate w/r to </a:t>
            </a:r>
            <a:r>
              <a:rPr lang="el-GR" sz="1400"/>
              <a:t>ω</a:t>
            </a:r>
            <a:r>
              <a:rPr lang="en-US" sz="1400"/>
              <a:t> to get the n</a:t>
            </a:r>
            <a:r>
              <a:rPr lang="en-US" sz="1400" baseline="-25000"/>
              <a:t>k</a:t>
            </a:r>
            <a:r>
              <a:rPr lang="en-US" sz="1400"/>
              <a:t>(R,T) distribution function, which is what compares to our classical single particle distribution function.  </a:t>
            </a:r>
          </a:p>
        </p:txBody>
      </p:sp>
      <p:graphicFrame>
        <p:nvGraphicFramePr>
          <p:cNvPr id="19" name="Object 18">
            <a:extLst>
              <a:ext uri="{FF2B5EF4-FFF2-40B4-BE49-F238E27FC236}">
                <a16:creationId xmlns:a16="http://schemas.microsoft.com/office/drawing/2014/main" id="{74EBC392-9768-466D-81D9-5DFA51560B99}"/>
              </a:ext>
            </a:extLst>
          </p:cNvPr>
          <p:cNvGraphicFramePr>
            <a:graphicFrameLocks noChangeAspect="1"/>
          </p:cNvGraphicFramePr>
          <p:nvPr>
            <p:extLst>
              <p:ext uri="{D42A27DB-BD31-4B8C-83A1-F6EECF244321}">
                <p14:modId xmlns:p14="http://schemas.microsoft.com/office/powerpoint/2010/main" val="4245372104"/>
              </p:ext>
            </p:extLst>
          </p:nvPr>
        </p:nvGraphicFramePr>
        <p:xfrm>
          <a:off x="395288" y="3033713"/>
          <a:ext cx="4384675" cy="473075"/>
        </p:xfrm>
        <a:graphic>
          <a:graphicData uri="http://schemas.openxmlformats.org/presentationml/2006/ole">
            <mc:AlternateContent xmlns:mc="http://schemas.openxmlformats.org/markup-compatibility/2006">
              <mc:Choice xmlns:v="urn:schemas-microsoft-com:vml" Requires="v">
                <p:oleObj name="Equation" r:id="rId10" imgW="3695400" imgH="393480" progId="Equation.DSMT4">
                  <p:embed/>
                </p:oleObj>
              </mc:Choice>
              <mc:Fallback>
                <p:oleObj name="Equation" r:id="rId10" imgW="3695400" imgH="393480" progId="Equation.DSMT4">
                  <p:embed/>
                  <p:pic>
                    <p:nvPicPr>
                      <p:cNvPr id="0" name="Object 12"/>
                      <p:cNvPicPr>
                        <a:picLocks noChangeAspect="1" noChangeArrowheads="1"/>
                      </p:cNvPicPr>
                      <p:nvPr/>
                    </p:nvPicPr>
                    <p:blipFill>
                      <a:blip r:embed="rId11"/>
                      <a:srcRect/>
                      <a:stretch>
                        <a:fillRect/>
                      </a:stretch>
                    </p:blipFill>
                    <p:spPr bwMode="auto">
                      <a:xfrm>
                        <a:off x="395288" y="3033713"/>
                        <a:ext cx="4384675" cy="473075"/>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93C072D7-01D6-491E-9F2B-8A6988F76075}"/>
              </a:ext>
            </a:extLst>
          </p:cNvPr>
          <p:cNvGraphicFramePr>
            <a:graphicFrameLocks noChangeAspect="1"/>
          </p:cNvGraphicFramePr>
          <p:nvPr>
            <p:extLst>
              <p:ext uri="{D42A27DB-BD31-4B8C-83A1-F6EECF244321}">
                <p14:modId xmlns:p14="http://schemas.microsoft.com/office/powerpoint/2010/main" val="2874680797"/>
              </p:ext>
            </p:extLst>
          </p:nvPr>
        </p:nvGraphicFramePr>
        <p:xfrm>
          <a:off x="7772400" y="3033713"/>
          <a:ext cx="3451225" cy="473075"/>
        </p:xfrm>
        <a:graphic>
          <a:graphicData uri="http://schemas.openxmlformats.org/presentationml/2006/ole">
            <mc:AlternateContent xmlns:mc="http://schemas.openxmlformats.org/markup-compatibility/2006">
              <mc:Choice xmlns:v="urn:schemas-microsoft-com:vml" Requires="v">
                <p:oleObj name="Equation" r:id="rId12" imgW="2908080" imgH="393480" progId="Equation.DSMT4">
                  <p:embed/>
                </p:oleObj>
              </mc:Choice>
              <mc:Fallback>
                <p:oleObj name="Equation" r:id="rId12" imgW="2908080" imgH="393480" progId="Equation.DSMT4">
                  <p:embed/>
                  <p:pic>
                    <p:nvPicPr>
                      <p:cNvPr id="19" name="Object 18">
                        <a:extLst>
                          <a:ext uri="{FF2B5EF4-FFF2-40B4-BE49-F238E27FC236}">
                            <a16:creationId xmlns:a16="http://schemas.microsoft.com/office/drawing/2014/main" id="{74EBC392-9768-466D-81D9-5DFA51560B99}"/>
                          </a:ext>
                        </a:extLst>
                      </p:cNvPr>
                      <p:cNvPicPr>
                        <a:picLocks noChangeAspect="1" noChangeArrowheads="1"/>
                      </p:cNvPicPr>
                      <p:nvPr/>
                    </p:nvPicPr>
                    <p:blipFill>
                      <a:blip r:embed="rId13"/>
                      <a:srcRect/>
                      <a:stretch>
                        <a:fillRect/>
                      </a:stretch>
                    </p:blipFill>
                    <p:spPr bwMode="auto">
                      <a:xfrm>
                        <a:off x="7772400" y="3033713"/>
                        <a:ext cx="3451225" cy="473075"/>
                      </a:xfrm>
                      <a:prstGeom prst="rect">
                        <a:avLst/>
                      </a:prstGeom>
                      <a:solidFill>
                        <a:srgbClr val="CDD9EF">
                          <a:alpha val="34000"/>
                        </a:srgbClr>
                      </a:solidFill>
                    </p:spPr>
                  </p:pic>
                </p:oleObj>
              </mc:Fallback>
            </mc:AlternateContent>
          </a:graphicData>
        </a:graphic>
      </p:graphicFrame>
      <p:graphicFrame>
        <p:nvGraphicFramePr>
          <p:cNvPr id="23" name="Object 22">
            <a:extLst>
              <a:ext uri="{FF2B5EF4-FFF2-40B4-BE49-F238E27FC236}">
                <a16:creationId xmlns:a16="http://schemas.microsoft.com/office/drawing/2014/main" id="{9DFBF888-3E4D-49A6-A6F7-EF76A6133CFC}"/>
              </a:ext>
            </a:extLst>
          </p:cNvPr>
          <p:cNvGraphicFramePr>
            <a:graphicFrameLocks noChangeAspect="1"/>
          </p:cNvGraphicFramePr>
          <p:nvPr>
            <p:extLst>
              <p:ext uri="{D42A27DB-BD31-4B8C-83A1-F6EECF244321}">
                <p14:modId xmlns:p14="http://schemas.microsoft.com/office/powerpoint/2010/main" val="3942926433"/>
              </p:ext>
            </p:extLst>
          </p:nvPr>
        </p:nvGraphicFramePr>
        <p:xfrm>
          <a:off x="7760147" y="3721524"/>
          <a:ext cx="2922859" cy="459426"/>
        </p:xfrm>
        <a:graphic>
          <a:graphicData uri="http://schemas.openxmlformats.org/presentationml/2006/ole">
            <mc:AlternateContent xmlns:mc="http://schemas.openxmlformats.org/markup-compatibility/2006">
              <mc:Choice xmlns:v="urn:schemas-microsoft-com:vml" Requires="v">
                <p:oleObj name="Equation" r:id="rId14" imgW="2234230" imgH="355446" progId="Equation.DSMT4">
                  <p:embed/>
                </p:oleObj>
              </mc:Choice>
              <mc:Fallback>
                <p:oleObj name="Equation" r:id="rId14" imgW="2234230" imgH="355446" progId="Equation.DSMT4">
                  <p:embed/>
                  <p:pic>
                    <p:nvPicPr>
                      <p:cNvPr id="0" name="Object 2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760147" y="3721524"/>
                        <a:ext cx="2922859" cy="459426"/>
                      </a:xfrm>
                      <a:prstGeom prst="rect">
                        <a:avLst/>
                      </a:prstGeom>
                      <a:solidFill>
                        <a:srgbClr val="CCFFCC"/>
                      </a:solidFill>
                    </p:spPr>
                  </p:pic>
                </p:oleObj>
              </mc:Fallback>
            </mc:AlternateContent>
          </a:graphicData>
        </a:graphic>
      </p:graphicFrame>
      <p:graphicFrame>
        <p:nvGraphicFramePr>
          <p:cNvPr id="25" name="Object 24">
            <a:extLst>
              <a:ext uri="{FF2B5EF4-FFF2-40B4-BE49-F238E27FC236}">
                <a16:creationId xmlns:a16="http://schemas.microsoft.com/office/drawing/2014/main" id="{B4F0EBFF-AB0C-40F5-99FE-5C291069CC87}"/>
              </a:ext>
            </a:extLst>
          </p:cNvPr>
          <p:cNvGraphicFramePr>
            <a:graphicFrameLocks noChangeAspect="1"/>
          </p:cNvGraphicFramePr>
          <p:nvPr>
            <p:extLst>
              <p:ext uri="{D42A27DB-BD31-4B8C-83A1-F6EECF244321}">
                <p14:modId xmlns:p14="http://schemas.microsoft.com/office/powerpoint/2010/main" val="411010147"/>
              </p:ext>
            </p:extLst>
          </p:nvPr>
        </p:nvGraphicFramePr>
        <p:xfrm>
          <a:off x="7757475" y="4425354"/>
          <a:ext cx="3656012" cy="494875"/>
        </p:xfrm>
        <a:graphic>
          <a:graphicData uri="http://schemas.openxmlformats.org/presentationml/2006/ole">
            <mc:AlternateContent xmlns:mc="http://schemas.openxmlformats.org/markup-compatibility/2006">
              <mc:Choice xmlns:v="urn:schemas-microsoft-com:vml" Requires="v">
                <p:oleObj name="Equation" r:id="rId16" imgW="2870200" imgH="393700" progId="Equation.DSMT4">
                  <p:embed/>
                </p:oleObj>
              </mc:Choice>
              <mc:Fallback>
                <p:oleObj name="Equation" r:id="rId16" imgW="2870200" imgH="393700" progId="Equation.DSMT4">
                  <p:embed/>
                  <p:pic>
                    <p:nvPicPr>
                      <p:cNvPr id="0" name="Object 2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757475" y="4425354"/>
                        <a:ext cx="3656012" cy="494875"/>
                      </a:xfrm>
                      <a:prstGeom prst="rect">
                        <a:avLst/>
                      </a:prstGeom>
                      <a:solidFill>
                        <a:srgbClr val="CCFFCC"/>
                      </a:solidFill>
                    </p:spPr>
                  </p:pic>
                </p:oleObj>
              </mc:Fallback>
            </mc:AlternateContent>
          </a:graphicData>
        </a:graphic>
      </p:graphicFrame>
      <p:sp>
        <p:nvSpPr>
          <p:cNvPr id="26" name="TextBox 25">
            <a:extLst>
              <a:ext uri="{FF2B5EF4-FFF2-40B4-BE49-F238E27FC236}">
                <a16:creationId xmlns:a16="http://schemas.microsoft.com/office/drawing/2014/main" id="{705D5328-E3EC-4E15-BE8B-4E234AB8FDDA}"/>
              </a:ext>
            </a:extLst>
          </p:cNvPr>
          <p:cNvSpPr txBox="1"/>
          <p:nvPr/>
        </p:nvSpPr>
        <p:spPr>
          <a:xfrm flipH="1">
            <a:off x="318794" y="4414888"/>
            <a:ext cx="7216738" cy="954107"/>
          </a:xfrm>
          <a:prstGeom prst="rect">
            <a:avLst/>
          </a:prstGeom>
          <a:noFill/>
        </p:spPr>
        <p:txBody>
          <a:bodyPr wrap="square" rtlCol="0">
            <a:spAutoFit/>
          </a:bodyPr>
          <a:lstStyle/>
          <a:p>
            <a:r>
              <a:rPr lang="en-US" sz="1400"/>
              <a:t>To get an evolution equation for n</a:t>
            </a:r>
            <a:r>
              <a:rPr lang="en-US" sz="1400" baseline="-25000"/>
              <a:t>k</a:t>
            </a:r>
            <a:r>
              <a:rPr lang="en-US" sz="1400"/>
              <a:t>(R,T), we’ll recognize that:</a:t>
            </a:r>
          </a:p>
          <a:p>
            <a:r>
              <a:rPr lang="en-US" sz="1400"/>
              <a:t>And then taking derivatives w/r to G</a:t>
            </a:r>
            <a:r>
              <a:rPr lang="en-US" sz="1400" baseline="30000"/>
              <a:t>&lt;</a:t>
            </a:r>
            <a:r>
              <a:rPr lang="en-US" sz="1400"/>
              <a:t> w/r to t and t’, using the self-energy equation in the QM file (non-equilibrium), putting things in terms of center of mass/relative variables, and doing the requisite integrals to extract n</a:t>
            </a:r>
            <a:r>
              <a:rPr lang="en-US" sz="1400" baseline="-25000"/>
              <a:t>k</a:t>
            </a:r>
            <a:r>
              <a:rPr lang="en-US" sz="1400"/>
              <a:t>(R,T), we have, within a semi-classical approximation:</a:t>
            </a:r>
          </a:p>
        </p:txBody>
      </p:sp>
      <p:graphicFrame>
        <p:nvGraphicFramePr>
          <p:cNvPr id="28" name="Object 27">
            <a:extLst>
              <a:ext uri="{FF2B5EF4-FFF2-40B4-BE49-F238E27FC236}">
                <a16:creationId xmlns:a16="http://schemas.microsoft.com/office/drawing/2014/main" id="{FFB6E2C8-697C-4289-B871-890CD298D0D7}"/>
              </a:ext>
            </a:extLst>
          </p:cNvPr>
          <p:cNvGraphicFramePr>
            <a:graphicFrameLocks noChangeAspect="1"/>
          </p:cNvGraphicFramePr>
          <p:nvPr>
            <p:extLst>
              <p:ext uri="{D42A27DB-BD31-4B8C-83A1-F6EECF244321}">
                <p14:modId xmlns:p14="http://schemas.microsoft.com/office/powerpoint/2010/main" val="3904464437"/>
              </p:ext>
            </p:extLst>
          </p:nvPr>
        </p:nvGraphicFramePr>
        <p:xfrm>
          <a:off x="343969" y="5468258"/>
          <a:ext cx="5557423" cy="525111"/>
        </p:xfrm>
        <a:graphic>
          <a:graphicData uri="http://schemas.openxmlformats.org/presentationml/2006/ole">
            <mc:AlternateContent xmlns:mc="http://schemas.openxmlformats.org/markup-compatibility/2006">
              <mc:Choice xmlns:v="urn:schemas-microsoft-com:vml" Requires="v">
                <p:oleObj name="Equation" r:id="rId18" imgW="4546600" imgH="431800" progId="Equation.DSMT4">
                  <p:embed/>
                </p:oleObj>
              </mc:Choice>
              <mc:Fallback>
                <p:oleObj name="Equation" r:id="rId18" imgW="4546600" imgH="431800" progId="Equation.DSMT4">
                  <p:embed/>
                  <p:pic>
                    <p:nvPicPr>
                      <p:cNvPr id="0" name="Object 33"/>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43969" y="5468258"/>
                        <a:ext cx="5557423" cy="525111"/>
                      </a:xfrm>
                      <a:prstGeom prst="rect">
                        <a:avLst/>
                      </a:prstGeom>
                      <a:solidFill>
                        <a:srgbClr val="CCFFCC"/>
                      </a:solidFill>
                    </p:spPr>
                  </p:pic>
                </p:oleObj>
              </mc:Fallback>
            </mc:AlternateContent>
          </a:graphicData>
        </a:graphic>
      </p:graphicFrame>
      <p:graphicFrame>
        <p:nvGraphicFramePr>
          <p:cNvPr id="30" name="Object 29">
            <a:extLst>
              <a:ext uri="{FF2B5EF4-FFF2-40B4-BE49-F238E27FC236}">
                <a16:creationId xmlns:a16="http://schemas.microsoft.com/office/drawing/2014/main" id="{4786BE79-725F-4722-BF9D-F69FBFD2364B}"/>
              </a:ext>
            </a:extLst>
          </p:cNvPr>
          <p:cNvGraphicFramePr>
            <a:graphicFrameLocks noChangeAspect="1"/>
          </p:cNvGraphicFramePr>
          <p:nvPr>
            <p:extLst>
              <p:ext uri="{D42A27DB-BD31-4B8C-83A1-F6EECF244321}">
                <p14:modId xmlns:p14="http://schemas.microsoft.com/office/powerpoint/2010/main" val="1599649485"/>
              </p:ext>
            </p:extLst>
          </p:nvPr>
        </p:nvGraphicFramePr>
        <p:xfrm>
          <a:off x="6696075" y="5432040"/>
          <a:ext cx="5151956" cy="624640"/>
        </p:xfrm>
        <a:graphic>
          <a:graphicData uri="http://schemas.openxmlformats.org/presentationml/2006/ole">
            <mc:AlternateContent xmlns:mc="http://schemas.openxmlformats.org/markup-compatibility/2006">
              <mc:Choice xmlns:v="urn:schemas-microsoft-com:vml" Requires="v">
                <p:oleObj name="Equation" r:id="rId20" imgW="4648200" imgH="558800" progId="Equation.DSMT4">
                  <p:embed/>
                </p:oleObj>
              </mc:Choice>
              <mc:Fallback>
                <p:oleObj name="Equation" r:id="rId20" imgW="4648200" imgH="558800" progId="Equation.DSMT4">
                  <p:embed/>
                  <p:pic>
                    <p:nvPicPr>
                      <p:cNvPr id="0" name="Object 35"/>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696075" y="5432040"/>
                        <a:ext cx="5151956" cy="624640"/>
                      </a:xfrm>
                      <a:prstGeom prst="rect">
                        <a:avLst/>
                      </a:prstGeom>
                      <a:solidFill>
                        <a:srgbClr val="CCFFCC"/>
                      </a:solidFill>
                    </p:spPr>
                  </p:pic>
                </p:oleObj>
              </mc:Fallback>
            </mc:AlternateContent>
          </a:graphicData>
        </a:graphic>
      </p:graphicFrame>
      <p:sp>
        <p:nvSpPr>
          <p:cNvPr id="31" name="TextBox 30">
            <a:extLst>
              <a:ext uri="{FF2B5EF4-FFF2-40B4-BE49-F238E27FC236}">
                <a16:creationId xmlns:a16="http://schemas.microsoft.com/office/drawing/2014/main" id="{ED32F329-E4F1-4581-B4FD-0E2F3A6EAE9C}"/>
              </a:ext>
            </a:extLst>
          </p:cNvPr>
          <p:cNvSpPr txBox="1"/>
          <p:nvPr/>
        </p:nvSpPr>
        <p:spPr>
          <a:xfrm flipH="1">
            <a:off x="318793" y="6197531"/>
            <a:ext cx="11666060" cy="523220"/>
          </a:xfrm>
          <a:prstGeom prst="rect">
            <a:avLst/>
          </a:prstGeom>
          <a:noFill/>
        </p:spPr>
        <p:txBody>
          <a:bodyPr wrap="square" rtlCol="0">
            <a:spAutoFit/>
          </a:bodyPr>
          <a:lstStyle/>
          <a:p>
            <a:r>
              <a:rPr lang="en-US" sz="1400"/>
              <a:t>This equation, like its classical counterpart to this point, is completely reversible.  Approximations can be made on the G’s and </a:t>
            </a:r>
            <a:r>
              <a:rPr lang="el-GR" sz="1400"/>
              <a:t>Σ</a:t>
            </a:r>
            <a:r>
              <a:rPr lang="en-US" sz="1400"/>
              <a:t>’s on the RHS to incorporate irreversibility.  And further approximations can be made to turn it into the RHS of the semi-classical Boltzman equation (the collision integral).</a:t>
            </a:r>
          </a:p>
        </p:txBody>
      </p:sp>
    </p:spTree>
    <p:extLst>
      <p:ext uri="{BB962C8B-B14F-4D97-AF65-F5344CB8AC3E}">
        <p14:creationId xmlns:p14="http://schemas.microsoft.com/office/powerpoint/2010/main" val="30848983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30033</TotalTime>
  <Words>14296</Words>
  <Application>Microsoft Office PowerPoint</Application>
  <PresentationFormat>Widescreen</PresentationFormat>
  <Paragraphs>617</Paragraphs>
  <Slides>95</Slides>
  <Notes>19</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3</vt:i4>
      </vt:variant>
      <vt:variant>
        <vt:lpstr>Slide Titles</vt:lpstr>
      </vt:variant>
      <vt:variant>
        <vt:i4>95</vt:i4>
      </vt:variant>
    </vt:vector>
  </HeadingPairs>
  <TitlesOfParts>
    <vt:vector size="105" baseType="lpstr">
      <vt:lpstr>Arial</vt:lpstr>
      <vt:lpstr>Book Antiqua</vt:lpstr>
      <vt:lpstr>Calibri</vt:lpstr>
      <vt:lpstr>Calibri Light</vt:lpstr>
      <vt:lpstr>Cambria Math</vt:lpstr>
      <vt:lpstr>Times New Roman</vt:lpstr>
      <vt:lpstr>Office Theme</vt:lpstr>
      <vt:lpstr>Equation</vt:lpstr>
      <vt:lpstr>Bitmap Image</vt:lpstr>
      <vt:lpstr>MathType 7.0 Equation</vt:lpstr>
      <vt:lpstr>Statistical Mechanics</vt:lpstr>
      <vt:lpstr>The Distribution Function</vt:lpstr>
      <vt:lpstr>Ensembles and Formalism</vt:lpstr>
      <vt:lpstr>PowerPoint Presentation</vt:lpstr>
      <vt:lpstr>Ensembles and Formalism</vt:lpstr>
      <vt:lpstr>Ensembles and Formalism</vt:lpstr>
      <vt:lpstr>Ensembles and Formalism</vt:lpstr>
      <vt:lpstr>Ensembles and Formalism</vt:lpstr>
      <vt:lpstr>Ideal Gas</vt:lpstr>
      <vt:lpstr>Ideal Gas</vt:lpstr>
      <vt:lpstr>Ideal Gas</vt:lpstr>
      <vt:lpstr>Ideal Gas</vt:lpstr>
      <vt:lpstr>Ideal Gas</vt:lpstr>
      <vt:lpstr>Ideal Gas in Field</vt:lpstr>
      <vt:lpstr>Harmonic Oscillators</vt:lpstr>
      <vt:lpstr>Harmonic Oscillators</vt:lpstr>
      <vt:lpstr>Atom in EM field</vt:lpstr>
      <vt:lpstr>Dielectric</vt:lpstr>
      <vt:lpstr>Paramagnet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Statistical Mechanics</dc:title>
  <dc:creator>Andrew Douglas</dc:creator>
  <cp:lastModifiedBy>Kennard, Shauna</cp:lastModifiedBy>
  <cp:revision>725</cp:revision>
  <dcterms:created xsi:type="dcterms:W3CDTF">2019-05-10T23:09:19Z</dcterms:created>
  <dcterms:modified xsi:type="dcterms:W3CDTF">2023-10-11T01:21:15Z</dcterms:modified>
</cp:coreProperties>
</file>